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9"/>
  </p:notesMasterIdLst>
  <p:sldIdLst>
    <p:sldId id="256" r:id="rId2"/>
    <p:sldId id="259" r:id="rId3"/>
    <p:sldId id="260" r:id="rId4"/>
    <p:sldId id="419" r:id="rId5"/>
    <p:sldId id="420" r:id="rId6"/>
    <p:sldId id="421" r:id="rId7"/>
    <p:sldId id="422" r:id="rId8"/>
    <p:sldId id="423" r:id="rId9"/>
    <p:sldId id="424" r:id="rId10"/>
    <p:sldId id="425" r:id="rId11"/>
    <p:sldId id="426" r:id="rId12"/>
    <p:sldId id="427" r:id="rId13"/>
    <p:sldId id="428" r:id="rId14"/>
    <p:sldId id="429" r:id="rId15"/>
    <p:sldId id="430" r:id="rId16"/>
    <p:sldId id="431" r:id="rId17"/>
    <p:sldId id="435" r:id="rId18"/>
    <p:sldId id="261" r:id="rId19"/>
    <p:sldId id="262" r:id="rId20"/>
    <p:sldId id="263" r:id="rId21"/>
    <p:sldId id="264" r:id="rId22"/>
    <p:sldId id="265" r:id="rId23"/>
    <p:sldId id="266" r:id="rId24"/>
    <p:sldId id="267" r:id="rId25"/>
    <p:sldId id="268" r:id="rId26"/>
    <p:sldId id="269" r:id="rId27"/>
    <p:sldId id="270" r:id="rId28"/>
    <p:sldId id="272" r:id="rId29"/>
    <p:sldId id="273" r:id="rId30"/>
    <p:sldId id="274" r:id="rId31"/>
    <p:sldId id="275" r:id="rId32"/>
    <p:sldId id="276" r:id="rId33"/>
    <p:sldId id="277" r:id="rId34"/>
    <p:sldId id="278" r:id="rId35"/>
    <p:sldId id="279" r:id="rId36"/>
    <p:sldId id="281" r:id="rId37"/>
    <p:sldId id="282" r:id="rId38"/>
    <p:sldId id="283" r:id="rId39"/>
    <p:sldId id="284" r:id="rId40"/>
    <p:sldId id="285" r:id="rId41"/>
    <p:sldId id="286" r:id="rId42"/>
    <p:sldId id="287" r:id="rId43"/>
    <p:sldId id="288" r:id="rId44"/>
    <p:sldId id="289"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437" r:id="rId88"/>
    <p:sldId id="436"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70" r:id="rId121"/>
    <p:sldId id="371" r:id="rId122"/>
    <p:sldId id="335" r:id="rId123"/>
    <p:sldId id="372" r:id="rId124"/>
    <p:sldId id="373" r:id="rId125"/>
    <p:sldId id="374" r:id="rId126"/>
    <p:sldId id="375" r:id="rId127"/>
    <p:sldId id="376" r:id="rId128"/>
    <p:sldId id="383" r:id="rId129"/>
    <p:sldId id="384" r:id="rId130"/>
    <p:sldId id="393" r:id="rId131"/>
    <p:sldId id="394" r:id="rId132"/>
    <p:sldId id="396" r:id="rId133"/>
    <p:sldId id="397" r:id="rId134"/>
    <p:sldId id="398" r:id="rId135"/>
    <p:sldId id="399" r:id="rId136"/>
    <p:sldId id="400" r:id="rId137"/>
    <p:sldId id="401" r:id="rId138"/>
    <p:sldId id="402" r:id="rId139"/>
    <p:sldId id="403" r:id="rId140"/>
    <p:sldId id="406" r:id="rId141"/>
    <p:sldId id="407" r:id="rId142"/>
    <p:sldId id="408" r:id="rId143"/>
    <p:sldId id="414" r:id="rId144"/>
    <p:sldId id="415" r:id="rId145"/>
    <p:sldId id="416" r:id="rId146"/>
    <p:sldId id="417" r:id="rId147"/>
    <p:sldId id="438" r:id="rId148"/>
  </p:sldIdLst>
  <p:sldSz cx="10691813" cy="7559675"/>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89"/>
    <p:restoredTop sz="94705"/>
  </p:normalViewPr>
  <p:slideViewPr>
    <p:cSldViewPr>
      <p:cViewPr varScale="1">
        <p:scale>
          <a:sx n="152" d="100"/>
          <a:sy n="152" d="100"/>
        </p:scale>
        <p:origin x="928"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150" Type="http://schemas.openxmlformats.org/officeDocument/2006/relationships/presProps" Target="presProps.xml"/><Relationship Id="rId151" Type="http://schemas.openxmlformats.org/officeDocument/2006/relationships/viewProps" Target="viewProps.xml"/><Relationship Id="rId152" Type="http://schemas.openxmlformats.org/officeDocument/2006/relationships/theme" Target="theme/theme1.xml"/><Relationship Id="rId15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85CAD0-6A93-0541-B7D8-7387C9145A1B}" type="datetimeFigureOut">
              <a:rPr lang="en-US" smtClean="0"/>
              <a:t>5/3/16</a:t>
            </a:fld>
            <a:endParaRPr lang="en-US"/>
          </a:p>
        </p:txBody>
      </p:sp>
      <p:sp>
        <p:nvSpPr>
          <p:cNvPr id="4" name="Slide Image Placeholder 3"/>
          <p:cNvSpPr>
            <a:spLocks noGrp="1" noRot="1" noChangeAspect="1"/>
          </p:cNvSpPr>
          <p:nvPr>
            <p:ph type="sldImg" idx="2"/>
          </p:nvPr>
        </p:nvSpPr>
        <p:spPr>
          <a:xfrm>
            <a:off x="1004888" y="685800"/>
            <a:ext cx="48482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02612A-79C8-6548-9E13-0D7B51950A83}" type="slidenum">
              <a:rPr lang="en-US" smtClean="0"/>
              <a:t>‹#›</a:t>
            </a:fld>
            <a:endParaRPr lang="en-US"/>
          </a:p>
        </p:txBody>
      </p:sp>
    </p:spTree>
    <p:extLst>
      <p:ext uri="{BB962C8B-B14F-4D97-AF65-F5344CB8AC3E}">
        <p14:creationId xmlns:p14="http://schemas.microsoft.com/office/powerpoint/2010/main" val="306846363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Apple_Inc." TargetMode="External"/><Relationship Id="rId4" Type="http://schemas.openxmlformats.org/officeDocument/2006/relationships/hyperlink" Target="https://en.wikipedia.org/wiki/Trademark" TargetMode="External"/><Relationship Id="rId5" Type="http://schemas.openxmlformats.org/officeDocument/2006/relationships/hyperlink" Target="https://en.wikipedia.org/wiki/Advanced_Micro_Devices" TargetMode="External"/><Relationship Id="rId6" Type="http://schemas.openxmlformats.org/officeDocument/2006/relationships/hyperlink" Target="https://en.wikipedia.org/wiki/IBM" TargetMode="External"/><Relationship Id="rId7" Type="http://schemas.openxmlformats.org/officeDocument/2006/relationships/hyperlink" Target="https://en.wikipedia.org/wiki/Qualcomm" TargetMode="External"/><Relationship Id="rId8" Type="http://schemas.openxmlformats.org/officeDocument/2006/relationships/hyperlink" Target="https://en.wikipedia.org/wiki/Intel_Corporation" TargetMode="External"/><Relationship Id="rId9" Type="http://schemas.openxmlformats.org/officeDocument/2006/relationships/hyperlink" Target="https://en.wikipedia.org/wiki/Nvidia" TargetMode="External"/><Relationship Id="rId10" Type="http://schemas.openxmlformats.org/officeDocument/2006/relationships/hyperlink" Target="https://en.wikipedia.org/wiki/Khronos_Group" TargetMode="External"/><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homepages.inf.ed.ac.uk/rbf/HIPR2/freqdom.htm" TargetMode="External"/><Relationship Id="rId4" Type="http://schemas.openxmlformats.org/officeDocument/2006/relationships/hyperlink" Target="http://homepages.inf.ed.ac.uk/rbf/HIPR2/spatdom.htm" TargetMode="External"/><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1" Type="http://schemas.openxmlformats.org/officeDocument/2006/relationships/hyperlink" Target="https://en.wikipedia.org/wiki/OpenCL#cite_note-93" TargetMode="External"/><Relationship Id="rId12" Type="http://schemas.openxmlformats.org/officeDocument/2006/relationships/hyperlink" Target="https://en.wikipedia.org/wiki/Machine_learning" TargetMode="External"/><Relationship Id="rId13" Type="http://schemas.openxmlformats.org/officeDocument/2006/relationships/hyperlink" Target="https://en.wikipedia.org/wiki/Support_vector_machine" TargetMode="External"/><Relationship Id="rId14" Type="http://schemas.openxmlformats.org/officeDocument/2006/relationships/hyperlink" Target="https://en.wikipedia.org/wiki/Half-precision_floating-point_format" TargetMode="External"/><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s://en.wikipedia.org/wiki/Shared_object" TargetMode="External"/><Relationship Id="rId4" Type="http://schemas.openxmlformats.org/officeDocument/2006/relationships/hyperlink" Target="https://en.wikipedia.org/wiki/Open_source_software" TargetMode="External"/><Relationship Id="rId5" Type="http://schemas.openxmlformats.org/officeDocument/2006/relationships/hyperlink" Target="https://en.wikipedia.org/wiki/Clang" TargetMode="External"/><Relationship Id="rId6" Type="http://schemas.openxmlformats.org/officeDocument/2006/relationships/hyperlink" Target="https://en.wikipedia.org/wiki/LLVM" TargetMode="External"/><Relationship Id="rId7" Type="http://schemas.openxmlformats.org/officeDocument/2006/relationships/hyperlink" Target="https://en.wikipedia.org/wiki/Parallel_Thread_Execution" TargetMode="External"/><Relationship Id="rId8" Type="http://schemas.openxmlformats.org/officeDocument/2006/relationships/hyperlink" Target="https://en.wikipedia.org/wiki/Auto-tuning" TargetMode="External"/><Relationship Id="rId9" Type="http://schemas.openxmlformats.org/officeDocument/2006/relationships/hyperlink" Target="https://en.wikipedia.org/wiki/Delft_University" TargetMode="External"/><Relationship Id="rId10" Type="http://schemas.openxmlformats.org/officeDocument/2006/relationships/hyperlink" Target="https://en.wikipedia.org/wiki/CUDA" TargetMode="External"/></Relationships>
</file>

<file path=ppt/notesSlides/_rels/notesSlide30.xml.rels><?xml version="1.0" encoding="UTF-8" standalone="yes"?>
<Relationships xmlns="http://schemas.openxmlformats.org/package/2006/relationships"><Relationship Id="rId11" Type="http://schemas.openxmlformats.org/officeDocument/2006/relationships/hyperlink" Target="https://en.wikipedia.org/wiki/Computer_vision" TargetMode="External"/><Relationship Id="rId12" Type="http://schemas.openxmlformats.org/officeDocument/2006/relationships/hyperlink" Target="https://en.wikipedia.org/wiki/Thresholding_(image_processing)" TargetMode="External"/><Relationship Id="rId13" Type="http://schemas.openxmlformats.org/officeDocument/2006/relationships/hyperlink" Target="https://en.wikipedia.org/wiki/Edge_detection" TargetMode="External"/><Relationship Id="rId14" Type="http://schemas.openxmlformats.org/officeDocument/2006/relationships/hyperlink" Target="https://en.wikipedia.org/wiki/Image_segmentation" TargetMode="External"/><Relationship Id="rId15" Type="http://schemas.openxmlformats.org/officeDocument/2006/relationships/hyperlink" Target="https://en.wikipedia.org/wiki/Co-occurrence_matrix" TargetMode="External"/><Relationship Id="rId1" Type="http://schemas.openxmlformats.org/officeDocument/2006/relationships/notesMaster" Target="../notesMasters/notesMaster1.xml"/><Relationship Id="rId2" Type="http://schemas.openxmlformats.org/officeDocument/2006/relationships/slide" Target="../slides/slide30.xml"/><Relationship Id="rId3" Type="http://schemas.openxmlformats.org/officeDocument/2006/relationships/hyperlink" Target="https://en.wikipedia.org/wiki/Histogram" TargetMode="External"/><Relationship Id="rId4" Type="http://schemas.openxmlformats.org/officeDocument/2006/relationships/hyperlink" Target="https://en.wikipedia.org/wiki/Graphical_representation" TargetMode="External"/><Relationship Id="rId5" Type="http://schemas.openxmlformats.org/officeDocument/2006/relationships/hyperlink" Target="https://en.wikipedia.org/wiki/Lightness_(color)" TargetMode="External"/><Relationship Id="rId6" Type="http://schemas.openxmlformats.org/officeDocument/2006/relationships/hyperlink" Target="https://en.wikipedia.org/wiki/Digital_image" TargetMode="External"/><Relationship Id="rId7" Type="http://schemas.openxmlformats.org/officeDocument/2006/relationships/hyperlink" Target="https://en.wikipedia.org/wiki/Pixels" TargetMode="External"/><Relationship Id="rId8" Type="http://schemas.openxmlformats.org/officeDocument/2006/relationships/hyperlink" Target="https://en.wikipedia.org/wiki/Digital_cameras" TargetMode="External"/><Relationship Id="rId9" Type="http://schemas.openxmlformats.org/officeDocument/2006/relationships/hyperlink" Target="https://en.wikipedia.org/wiki/Raw_image_format" TargetMode="External"/><Relationship Id="rId10" Type="http://schemas.openxmlformats.org/officeDocument/2006/relationships/hyperlink" Target="https://en.wikipedia.org/wiki/Dynamic_range#Photography"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en.wikipedia.org/wiki/Horizontal_axis" TargetMode="External"/><Relationship Id="rId4" Type="http://schemas.openxmlformats.org/officeDocument/2006/relationships/hyperlink" Target="https://en.wikipedia.org/wiki/Graphics" TargetMode="External"/><Relationship Id="rId5" Type="http://schemas.openxmlformats.org/officeDocument/2006/relationships/hyperlink" Target="https://en.wikipedia.org/wiki/Vertical_axis" TargetMode="External"/><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aim of this presentation is to provide an</a:t>
            </a:r>
            <a:r>
              <a:rPr lang="en-US" baseline="0" dirty="0" smtClean="0"/>
              <a:t> overview of </a:t>
            </a:r>
            <a:r>
              <a:rPr lang="en-US" baseline="0" dirty="0" err="1" smtClean="0"/>
              <a:t>OpenCL</a:t>
            </a:r>
            <a:r>
              <a:rPr lang="en-US" baseline="0" dirty="0" smtClean="0"/>
              <a:t>, and it’s usage. It will include some examples of when and where to use it. It will also provide some things you need to consider when using </a:t>
            </a:r>
            <a:r>
              <a:rPr lang="en-US" baseline="0" dirty="0" err="1" smtClean="0"/>
              <a:t>OpenCL</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1</a:t>
            </a:fld>
            <a:endParaRPr lang="en-US"/>
          </a:p>
        </p:txBody>
      </p:sp>
    </p:spTree>
    <p:extLst>
      <p:ext uri="{BB962C8B-B14F-4D97-AF65-F5344CB8AC3E}">
        <p14:creationId xmlns:p14="http://schemas.microsoft.com/office/powerpoint/2010/main" val="1188174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defRPr/>
            </a:pPr>
            <a:r>
              <a:rPr lang="en-AU" sz="1200" b="0" dirty="0" smtClean="0">
                <a:cs typeface="+mn-cs"/>
              </a:rPr>
              <a:t>A </a:t>
            </a:r>
            <a:r>
              <a:rPr lang="en-AU" sz="1200" dirty="0" smtClean="0">
                <a:cs typeface="+mn-cs"/>
              </a:rPr>
              <a:t>kernel object</a:t>
            </a:r>
            <a:r>
              <a:rPr lang="en-AU" sz="1200" b="0" dirty="0" smtClean="0">
                <a:cs typeface="+mn-cs"/>
              </a:rPr>
              <a:t> encapsulates a specific kernel declared in the program</a:t>
            </a:r>
          </a:p>
          <a:p>
            <a:pPr eaLnBrk="1" hangingPunct="1">
              <a:buFontTx/>
              <a:buChar char="-"/>
              <a:defRPr/>
            </a:pPr>
            <a:r>
              <a:rPr lang="en-AU" sz="1200" b="0" dirty="0" smtClean="0">
                <a:cs typeface="+mn-cs"/>
              </a:rPr>
              <a:t>An </a:t>
            </a:r>
            <a:r>
              <a:rPr lang="en-AU" sz="1200" b="0" dirty="0" err="1" smtClean="0">
                <a:cs typeface="+mn-cs"/>
              </a:rPr>
              <a:t>OpenCL</a:t>
            </a:r>
            <a:r>
              <a:rPr lang="en-AU" sz="1200" b="0" dirty="0" smtClean="0">
                <a:cs typeface="+mn-cs"/>
              </a:rPr>
              <a:t> </a:t>
            </a:r>
            <a:r>
              <a:rPr lang="en-AU" sz="1200" dirty="0" smtClean="0">
                <a:cs typeface="+mn-cs"/>
              </a:rPr>
              <a:t>program</a:t>
            </a:r>
            <a:r>
              <a:rPr lang="en-AU" sz="1200" b="0" dirty="0" smtClean="0">
                <a:cs typeface="+mn-cs"/>
              </a:rPr>
              <a:t> is a set of </a:t>
            </a:r>
            <a:r>
              <a:rPr lang="en-AU" sz="1200" b="0" dirty="0" err="1" smtClean="0">
                <a:cs typeface="+mn-cs"/>
              </a:rPr>
              <a:t>OpenCL</a:t>
            </a:r>
            <a:r>
              <a:rPr lang="en-AU" sz="1200" b="0" dirty="0" smtClean="0">
                <a:cs typeface="+mn-cs"/>
              </a:rPr>
              <a:t> kernels, </a:t>
            </a:r>
            <a:r>
              <a:rPr lang="en-AU" sz="1200" b="0" dirty="0" err="1" smtClean="0">
                <a:cs typeface="+mn-cs"/>
              </a:rPr>
              <a:t>auxillary</a:t>
            </a:r>
            <a:r>
              <a:rPr lang="en-AU" sz="1200" b="0" dirty="0" smtClean="0">
                <a:cs typeface="+mn-cs"/>
              </a:rPr>
              <a:t> functions called by the kernels, and constants used by the kernels</a:t>
            </a:r>
          </a:p>
          <a:p>
            <a:pPr eaLnBrk="1" hangingPunct="1">
              <a:buFontTx/>
              <a:buChar char="-"/>
              <a:defRPr/>
            </a:pPr>
            <a:r>
              <a:rPr lang="en-AU" sz="1200" b="0" dirty="0" smtClean="0">
                <a:cs typeface="+mn-cs"/>
              </a:rPr>
              <a:t>The </a:t>
            </a:r>
            <a:r>
              <a:rPr lang="en-AU" sz="1200" dirty="0" smtClean="0">
                <a:cs typeface="+mn-cs"/>
              </a:rPr>
              <a:t>context</a:t>
            </a:r>
            <a:r>
              <a:rPr lang="en-AU" sz="1200" b="0" dirty="0" smtClean="0">
                <a:cs typeface="+mn-cs"/>
              </a:rPr>
              <a:t> is the environment in which the </a:t>
            </a:r>
            <a:r>
              <a:rPr lang="en-AU" sz="1200" b="0" dirty="0" err="1" smtClean="0">
                <a:cs typeface="+mn-cs"/>
              </a:rPr>
              <a:t>OpenCL</a:t>
            </a:r>
            <a:r>
              <a:rPr lang="en-AU" sz="1200" b="0" dirty="0" smtClean="0">
                <a:cs typeface="+mn-cs"/>
              </a:rPr>
              <a:t> kernels execute</a:t>
            </a:r>
          </a:p>
          <a:p>
            <a:pPr eaLnBrk="1" hangingPunct="1">
              <a:buFontTx/>
              <a:buChar char="-"/>
              <a:defRPr/>
            </a:pPr>
            <a:r>
              <a:rPr lang="en-AU" sz="1200" b="0" dirty="0" smtClean="0">
                <a:cs typeface="+mn-cs"/>
              </a:rPr>
              <a:t>A </a:t>
            </a:r>
            <a:r>
              <a:rPr lang="en-AU" sz="1200" dirty="0" smtClean="0">
                <a:cs typeface="+mn-cs"/>
              </a:rPr>
              <a:t>context</a:t>
            </a:r>
            <a:r>
              <a:rPr lang="en-AU" sz="1200" b="0" dirty="0" smtClean="0">
                <a:cs typeface="+mn-cs"/>
              </a:rPr>
              <a:t> includes a set of devices, the memory accessible to those devices and one or more command queues used to schedule execution on on one or more kernels</a:t>
            </a:r>
          </a:p>
          <a:p>
            <a:pPr eaLnBrk="1" hangingPunct="1">
              <a:buFontTx/>
              <a:buChar char="-"/>
              <a:defRPr/>
            </a:pPr>
            <a:r>
              <a:rPr lang="en-AU" sz="1200" b="0" dirty="0" smtClean="0">
                <a:cs typeface="+mn-cs"/>
              </a:rPr>
              <a:t>A </a:t>
            </a:r>
            <a:r>
              <a:rPr lang="en-AU" sz="1200" dirty="0" smtClean="0">
                <a:cs typeface="+mn-cs"/>
              </a:rPr>
              <a:t>context</a:t>
            </a:r>
            <a:r>
              <a:rPr lang="en-AU" sz="1200" b="0" dirty="0" smtClean="0">
                <a:cs typeface="+mn-cs"/>
              </a:rPr>
              <a:t> is needed to share memory between devices</a:t>
            </a:r>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10</a:t>
            </a:fld>
            <a:endParaRPr lang="en-US"/>
          </a:p>
        </p:txBody>
      </p:sp>
    </p:spTree>
    <p:extLst>
      <p:ext uri="{BB962C8B-B14F-4D97-AF65-F5344CB8AC3E}">
        <p14:creationId xmlns:p14="http://schemas.microsoft.com/office/powerpoint/2010/main" val="16157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defRPr/>
            </a:pPr>
            <a:r>
              <a:rPr lang="en-AU" sz="2000" b="0" dirty="0" smtClean="0"/>
              <a:t>An </a:t>
            </a:r>
            <a:r>
              <a:rPr lang="en-AU" sz="2000" b="0" dirty="0" err="1" smtClean="0"/>
              <a:t>OpenCL</a:t>
            </a:r>
            <a:r>
              <a:rPr lang="en-AU" sz="2000" b="0" dirty="0" smtClean="0"/>
              <a:t> </a:t>
            </a:r>
            <a:r>
              <a:rPr lang="en-AU" sz="2000" dirty="0" smtClean="0"/>
              <a:t>program object </a:t>
            </a:r>
            <a:r>
              <a:rPr lang="en-AU" sz="2000" b="0" dirty="0" smtClean="0"/>
              <a:t>is the data type that represents your </a:t>
            </a:r>
            <a:r>
              <a:rPr lang="en-AU" sz="2000" b="0" dirty="0" err="1" smtClean="0"/>
              <a:t>OpenCL</a:t>
            </a:r>
            <a:r>
              <a:rPr lang="en-AU" sz="2000" b="0" dirty="0" smtClean="0"/>
              <a:t> program. </a:t>
            </a:r>
          </a:p>
          <a:p>
            <a:pPr eaLnBrk="1" hangingPunct="1">
              <a:buFontTx/>
              <a:buChar char="-"/>
              <a:defRPr/>
            </a:pPr>
            <a:r>
              <a:rPr lang="en-AU" sz="2000" b="0" dirty="0" smtClean="0"/>
              <a:t>It encapsulates the following data:</a:t>
            </a:r>
          </a:p>
          <a:p>
            <a:pPr lvl="1" eaLnBrk="1" hangingPunct="1">
              <a:buFontTx/>
              <a:buChar char="-"/>
              <a:defRPr/>
            </a:pPr>
            <a:r>
              <a:rPr lang="en-AU" sz="1900" dirty="0" smtClean="0"/>
              <a:t>A reference to a context for the program (which is need to know on which devices the program can run)</a:t>
            </a:r>
          </a:p>
          <a:p>
            <a:pPr lvl="1" eaLnBrk="1" hangingPunct="1">
              <a:buFontTx/>
              <a:buChar char="-"/>
              <a:defRPr/>
            </a:pPr>
            <a:r>
              <a:rPr lang="en-AU" sz="1900" dirty="0" smtClean="0"/>
              <a:t>The program source code of binary</a:t>
            </a:r>
          </a:p>
          <a:p>
            <a:pPr lvl="1" eaLnBrk="1" hangingPunct="1">
              <a:buFontTx/>
              <a:buChar char="-"/>
              <a:defRPr/>
            </a:pPr>
            <a:r>
              <a:rPr lang="en-AU" sz="1900" dirty="0" smtClean="0"/>
              <a:t>The latest successfully built </a:t>
            </a:r>
            <a:r>
              <a:rPr lang="en-AU" sz="1900" dirty="0" err="1" smtClean="0"/>
              <a:t>OpenCL</a:t>
            </a:r>
            <a:r>
              <a:rPr lang="en-AU" sz="1900" dirty="0" smtClean="0"/>
              <a:t> executable</a:t>
            </a:r>
          </a:p>
          <a:p>
            <a:pPr lvl="1" eaLnBrk="1" hangingPunct="1">
              <a:buFontTx/>
              <a:buChar char="-"/>
              <a:defRPr/>
            </a:pPr>
            <a:r>
              <a:rPr lang="en-AU" sz="1900" dirty="0" smtClean="0"/>
              <a:t>The list of devices for which the program executable was built, the build options used, build log, </a:t>
            </a:r>
            <a:r>
              <a:rPr lang="en-AU" sz="1900" dirty="0" err="1" smtClean="0"/>
              <a:t>etc</a:t>
            </a:r>
            <a:endParaRPr lang="en-AU" sz="1900" dirty="0" smtClean="0"/>
          </a:p>
          <a:p>
            <a:endParaRPr lang="en-US" dirty="0" smtClean="0"/>
          </a:p>
          <a:p>
            <a:pPr eaLnBrk="1" hangingPunct="1">
              <a:buFontTx/>
              <a:buChar char="-"/>
              <a:defRPr/>
            </a:pPr>
            <a:r>
              <a:rPr lang="en-US" sz="1200" b="0" dirty="0" err="1" smtClean="0"/>
              <a:t>OpenCL</a:t>
            </a:r>
            <a:r>
              <a:rPr lang="en-US" sz="1200" b="0" dirty="0" smtClean="0"/>
              <a:t> </a:t>
            </a:r>
            <a:r>
              <a:rPr lang="en-US" sz="1200" dirty="0" smtClean="0"/>
              <a:t>command queues</a:t>
            </a:r>
            <a:r>
              <a:rPr lang="en-US" sz="1200" b="0" dirty="0" smtClean="0"/>
              <a:t> are used for submitting work to a device</a:t>
            </a:r>
            <a:r>
              <a:rPr lang="en-US" sz="1200" dirty="0" smtClean="0"/>
              <a:t> </a:t>
            </a:r>
          </a:p>
          <a:p>
            <a:pPr eaLnBrk="1" hangingPunct="1">
              <a:buFontTx/>
              <a:buChar char="-"/>
              <a:defRPr/>
            </a:pPr>
            <a:r>
              <a:rPr lang="en-US" sz="1200" b="0" dirty="0" smtClean="0"/>
              <a:t>Order the execution of kernels on a device and manipulate memory objects</a:t>
            </a:r>
          </a:p>
          <a:p>
            <a:pPr eaLnBrk="1" hangingPunct="1">
              <a:buFontTx/>
              <a:buChar char="-"/>
              <a:defRPr/>
            </a:pPr>
            <a:r>
              <a:rPr lang="en-US" sz="1200" b="0" dirty="0" err="1" smtClean="0"/>
              <a:t>OpenCL</a:t>
            </a:r>
            <a:r>
              <a:rPr lang="en-US" sz="1200" b="0" dirty="0" smtClean="0"/>
              <a:t> executes the commands in the order that you </a:t>
            </a:r>
            <a:r>
              <a:rPr lang="en-US" sz="1200" b="0" dirty="0" err="1" smtClean="0"/>
              <a:t>enqueue</a:t>
            </a:r>
            <a:r>
              <a:rPr lang="en-US" sz="1200" b="0" dirty="0" smtClean="0"/>
              <a:t> them</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11</a:t>
            </a:fld>
            <a:endParaRPr lang="en-US"/>
          </a:p>
        </p:txBody>
      </p:sp>
    </p:spTree>
    <p:extLst>
      <p:ext uri="{BB962C8B-B14F-4D97-AF65-F5344CB8AC3E}">
        <p14:creationId xmlns:p14="http://schemas.microsoft.com/office/powerpoint/2010/main" val="16157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defRPr/>
            </a:pPr>
            <a:r>
              <a:rPr lang="en-US" sz="2000" b="0" dirty="0" smtClean="0"/>
              <a:t>A memory object is a handle to a region of global memory</a:t>
            </a:r>
          </a:p>
          <a:p>
            <a:pPr eaLnBrk="1" hangingPunct="1">
              <a:buFontTx/>
              <a:buChar char="-"/>
              <a:defRPr/>
            </a:pPr>
            <a:r>
              <a:rPr lang="en-US" sz="2000" b="0" dirty="0" smtClean="0"/>
              <a:t>You can create memory objects to reserve memory on a device to store your application data</a:t>
            </a:r>
          </a:p>
          <a:p>
            <a:pPr eaLnBrk="1" hangingPunct="1">
              <a:buFontTx/>
              <a:buChar char="-"/>
              <a:defRPr/>
            </a:pPr>
            <a:r>
              <a:rPr lang="en-US" sz="2000" b="0" dirty="0" smtClean="0"/>
              <a:t>There are two type of memory objects used in </a:t>
            </a:r>
            <a:r>
              <a:rPr lang="en-US" sz="2000" b="0" dirty="0" err="1" smtClean="0"/>
              <a:t>OpenCL</a:t>
            </a:r>
            <a:r>
              <a:rPr lang="en-US" sz="2000" b="0" dirty="0" smtClean="0"/>
              <a:t>:</a:t>
            </a:r>
          </a:p>
          <a:p>
            <a:pPr lvl="1" eaLnBrk="1" hangingPunct="1">
              <a:buFontTx/>
              <a:buChar char="-"/>
              <a:defRPr/>
            </a:pPr>
            <a:r>
              <a:rPr lang="en-US" sz="1800" dirty="0" smtClean="0"/>
              <a:t>Buffer objects which can contain any type of data and,</a:t>
            </a:r>
          </a:p>
          <a:p>
            <a:pPr lvl="1" eaLnBrk="1" hangingPunct="1">
              <a:buFontTx/>
              <a:buChar char="-"/>
              <a:defRPr/>
            </a:pPr>
            <a:r>
              <a:rPr lang="en-US" sz="1800" dirty="0" smtClean="0"/>
              <a:t>Image objects which are specifically for representing images</a:t>
            </a:r>
          </a:p>
          <a:p>
            <a:pPr eaLnBrk="1" hangingPunct="1">
              <a:buFontTx/>
              <a:buChar char="-"/>
              <a:defRPr/>
            </a:pPr>
            <a:r>
              <a:rPr lang="en-US" sz="2000" b="0" dirty="0" smtClean="0"/>
              <a:t>The host application can </a:t>
            </a:r>
            <a:r>
              <a:rPr lang="en-US" sz="2000" b="0" dirty="0" err="1" smtClean="0"/>
              <a:t>enqueue</a:t>
            </a:r>
            <a:r>
              <a:rPr lang="en-US" sz="2000" b="0" dirty="0" smtClean="0"/>
              <a:t> commands to read from and write to memory objects</a:t>
            </a:r>
          </a:p>
          <a:p>
            <a:pPr eaLnBrk="1" hangingPunct="1">
              <a:buFontTx/>
              <a:buChar char="-"/>
              <a:defRPr/>
            </a:pPr>
            <a:r>
              <a:rPr lang="en-US" sz="2000" b="0" dirty="0" smtClean="0"/>
              <a:t>Need to be aware of memory concurrency and consistency when doing memory operations in parallel</a:t>
            </a:r>
            <a:br>
              <a:rPr lang="en-US" sz="2000" b="0" dirty="0" smtClean="0"/>
            </a:br>
            <a:r>
              <a:rPr lang="en-US" sz="2000" b="0" dirty="0" smtClean="0"/>
              <a:t>(no consistency across work groups)</a:t>
            </a:r>
          </a:p>
          <a:p>
            <a:pPr eaLnBrk="1" hangingPunct="1">
              <a:buFontTx/>
              <a:buChar char="-"/>
              <a:defRPr/>
            </a:pPr>
            <a:r>
              <a:rPr lang="en-US" sz="2000" b="0" dirty="0" smtClean="0"/>
              <a:t>Need to be aware of task versus data parallelism</a:t>
            </a:r>
          </a:p>
          <a:p>
            <a:pPr eaLnBrk="1" hangingPunct="1">
              <a:buFontTx/>
              <a:buChar char="-"/>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12</a:t>
            </a:fld>
            <a:endParaRPr lang="en-US"/>
          </a:p>
        </p:txBody>
      </p:sp>
    </p:spTree>
    <p:extLst>
      <p:ext uri="{BB962C8B-B14F-4D97-AF65-F5344CB8AC3E}">
        <p14:creationId xmlns:p14="http://schemas.microsoft.com/office/powerpoint/2010/main" val="16157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13</a:t>
            </a:fld>
            <a:endParaRPr lang="en-US"/>
          </a:p>
        </p:txBody>
      </p:sp>
    </p:spTree>
    <p:extLst>
      <p:ext uri="{BB962C8B-B14F-4D97-AF65-F5344CB8AC3E}">
        <p14:creationId xmlns:p14="http://schemas.microsoft.com/office/powerpoint/2010/main" val="16157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defRPr/>
            </a:pPr>
            <a:r>
              <a:rPr lang="en-US" sz="1200" b="0" dirty="0" smtClean="0"/>
              <a:t>A high-level representation of the heterogeneous system</a:t>
            </a:r>
          </a:p>
          <a:p>
            <a:pPr eaLnBrk="1" hangingPunct="1">
              <a:buFontTx/>
              <a:buChar char="-"/>
              <a:defRPr/>
            </a:pPr>
            <a:r>
              <a:rPr lang="en-US" sz="1200" b="0" dirty="0" smtClean="0"/>
              <a:t>The </a:t>
            </a:r>
            <a:r>
              <a:rPr lang="en-US" sz="1200" b="0" dirty="0" err="1" smtClean="0"/>
              <a:t>OpenCL</a:t>
            </a:r>
            <a:r>
              <a:rPr lang="en-US" sz="1200" b="0" dirty="0" smtClean="0"/>
              <a:t> device communicates with the host device (the device on which the controlling application is running)</a:t>
            </a:r>
          </a:p>
          <a:p>
            <a:pPr eaLnBrk="1" hangingPunct="1">
              <a:buFontTx/>
              <a:buChar char="-"/>
              <a:defRPr/>
            </a:pPr>
            <a:r>
              <a:rPr lang="en-US" sz="1200" b="0" dirty="0" smtClean="0"/>
              <a:t>Normally, the throughputs of the compute device’s internal busses are much faster than the throughput of the external bus between the compute device and the host</a:t>
            </a:r>
          </a:p>
          <a:p>
            <a:pPr eaLnBrk="1" hangingPunct="1">
              <a:buFontTx/>
              <a:buChar char="-"/>
              <a:defRPr/>
            </a:pPr>
            <a:r>
              <a:rPr lang="en-US" sz="1200" b="0" dirty="0" smtClean="0"/>
              <a:t>Because the data transfer takes a long time, you need to do enough computations in each kernel to make sure you are not limited by this latency</a:t>
            </a:r>
          </a:p>
          <a:p>
            <a:pPr eaLnBrk="1" hangingPunct="1">
              <a:buFontTx/>
              <a:buChar char="-"/>
              <a:defRPr/>
            </a:pPr>
            <a:r>
              <a:rPr lang="en-US" sz="1200" b="0" dirty="0" smtClean="0"/>
              <a:t>Need to keep the architecture in mind when </a:t>
            </a:r>
            <a:r>
              <a:rPr lang="en-US" sz="1200" b="0" dirty="0" err="1" smtClean="0"/>
              <a:t>optimising</a:t>
            </a:r>
            <a:r>
              <a:rPr lang="en-US" sz="1200" b="0" baseline="0" dirty="0" smtClean="0"/>
              <a:t> </a:t>
            </a:r>
            <a:r>
              <a:rPr lang="en-US" sz="1200" b="0" dirty="0" smtClean="0"/>
              <a:t>parallel programming</a:t>
            </a:r>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14</a:t>
            </a:fld>
            <a:endParaRPr lang="en-US"/>
          </a:p>
        </p:txBody>
      </p:sp>
    </p:spTree>
    <p:extLst>
      <p:ext uri="{BB962C8B-B14F-4D97-AF65-F5344CB8AC3E}">
        <p14:creationId xmlns:p14="http://schemas.microsoft.com/office/powerpoint/2010/main" val="16157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defRPr/>
            </a:pPr>
            <a:r>
              <a:rPr lang="en-US" sz="1200" b="0" dirty="0" smtClean="0"/>
              <a:t>An abstract representation of how streams of instructions execute</a:t>
            </a:r>
          </a:p>
          <a:p>
            <a:pPr eaLnBrk="1" hangingPunct="1">
              <a:buFontTx/>
              <a:buChar char="-"/>
              <a:defRPr/>
            </a:pPr>
            <a:r>
              <a:rPr lang="en-US" sz="1200" b="0" dirty="0" smtClean="0"/>
              <a:t>Execution of an </a:t>
            </a:r>
            <a:r>
              <a:rPr lang="en-US" sz="1200" b="0" dirty="0" err="1" smtClean="0"/>
              <a:t>OpenCL</a:t>
            </a:r>
            <a:r>
              <a:rPr lang="en-US" sz="1200" b="0" dirty="0" smtClean="0"/>
              <a:t> program involves simultaneous execution of multiple instances of a kernel on one or more </a:t>
            </a:r>
            <a:r>
              <a:rPr lang="en-US" sz="1200" b="0" dirty="0" err="1" smtClean="0"/>
              <a:t>OpenCL</a:t>
            </a:r>
            <a:r>
              <a:rPr lang="en-US" sz="1200" b="0" dirty="0" smtClean="0"/>
              <a:t> devices as queued and controlled by the host application </a:t>
            </a:r>
          </a:p>
          <a:p>
            <a:pPr eaLnBrk="1" hangingPunct="1">
              <a:buFontTx/>
              <a:buChar char="-"/>
              <a:defRPr/>
            </a:pPr>
            <a:r>
              <a:rPr lang="en-US" sz="1200" b="0" dirty="0" smtClean="0"/>
              <a:t>Each instance of a kernel is known as a </a:t>
            </a:r>
            <a:r>
              <a:rPr lang="en-US" sz="1200" dirty="0" smtClean="0"/>
              <a:t>work-item </a:t>
            </a:r>
          </a:p>
          <a:p>
            <a:pPr eaLnBrk="1" hangingPunct="1">
              <a:buFontTx/>
              <a:buChar char="-"/>
              <a:defRPr/>
            </a:pPr>
            <a:r>
              <a:rPr lang="en-US" sz="1200" b="0" dirty="0" smtClean="0"/>
              <a:t>Each work-item executes the same code, but on different parts of the data </a:t>
            </a:r>
          </a:p>
          <a:p>
            <a:pPr eaLnBrk="1" hangingPunct="1">
              <a:buFontTx/>
              <a:buChar char="-"/>
              <a:defRPr/>
            </a:pPr>
            <a:r>
              <a:rPr lang="en-US" sz="1200" b="0" dirty="0" smtClean="0"/>
              <a:t>Each work-item runs on a single core of a multiprocessor </a:t>
            </a:r>
          </a:p>
          <a:p>
            <a:pPr eaLnBrk="1" hangingPunct="1">
              <a:buFontTx/>
              <a:buChar char="-"/>
              <a:defRPr/>
            </a:pPr>
            <a:r>
              <a:rPr lang="en-US" sz="1200" b="0" dirty="0" smtClean="0"/>
              <a:t>When you submit a kernel to execute on a device, you define the number of work-items that you need to completely process all of your data (this is known as the </a:t>
            </a:r>
            <a:r>
              <a:rPr lang="en-US" sz="1200" dirty="0" smtClean="0"/>
              <a:t>index space</a:t>
            </a:r>
            <a:r>
              <a:rPr lang="en-US" sz="1200" b="0" dirty="0" smtClean="0"/>
              <a:t>)</a:t>
            </a:r>
          </a:p>
          <a:p>
            <a:pPr eaLnBrk="1" hangingPunct="1">
              <a:buFontTx/>
              <a:buChar char="-"/>
              <a:defRPr/>
            </a:pPr>
            <a:endParaRPr lang="en-AU" b="0" dirty="0" smtClean="0">
              <a:cs typeface="+mn-cs"/>
            </a:endParaRPr>
          </a:p>
          <a:p>
            <a:pPr eaLnBrk="1" hangingPunct="1">
              <a:buFontTx/>
              <a:buChar char="-"/>
              <a:defRPr/>
            </a:pPr>
            <a:r>
              <a:rPr lang="en-US" sz="1200" b="0" dirty="0" smtClean="0"/>
              <a:t>Work-items can be organized into </a:t>
            </a:r>
            <a:r>
              <a:rPr lang="en-US" sz="1200" dirty="0" smtClean="0"/>
              <a:t>work-groups</a:t>
            </a:r>
          </a:p>
          <a:p>
            <a:pPr eaLnBrk="1" hangingPunct="1">
              <a:buFontTx/>
              <a:buChar char="-"/>
              <a:defRPr/>
            </a:pPr>
            <a:r>
              <a:rPr lang="en-US" sz="1200" b="0" dirty="0" err="1" smtClean="0"/>
              <a:t>OpenCl</a:t>
            </a:r>
            <a:r>
              <a:rPr lang="en-US" sz="1200" b="0" dirty="0" smtClean="0"/>
              <a:t> supports synchronization of computation between work-items in a work-group using barriers and memory fences, but does not permit such synchronization between different work-groups or work-items in separate work-groups</a:t>
            </a:r>
          </a:p>
          <a:p>
            <a:pPr eaLnBrk="1" hangingPunct="1">
              <a:buFontTx/>
              <a:buChar char="-"/>
              <a:defRPr/>
            </a:pPr>
            <a:r>
              <a:rPr lang="en-US" sz="1200" b="0" dirty="0" smtClean="0"/>
              <a:t>In order to generalize your </a:t>
            </a:r>
            <a:r>
              <a:rPr lang="en-US" sz="1200" b="0" dirty="0" err="1" smtClean="0"/>
              <a:t>OpenCL</a:t>
            </a:r>
            <a:r>
              <a:rPr lang="en-US" sz="1200" b="0" dirty="0" smtClean="0"/>
              <a:t> application to run on a variety of hardware, you should not hard-code into your program the number of work-items and work-groups to be used</a:t>
            </a:r>
          </a:p>
          <a:p>
            <a:pPr eaLnBrk="1" hangingPunct="1">
              <a:buFontTx/>
              <a:buChar char="-"/>
              <a:defRPr/>
            </a:pPr>
            <a:r>
              <a:rPr lang="en-US" sz="1200" b="0" dirty="0" smtClean="0"/>
              <a:t>This number changes based on the device and kernel</a:t>
            </a:r>
          </a:p>
          <a:p>
            <a:pPr eaLnBrk="1" hangingPunct="1">
              <a:buFontTx/>
              <a:buChar char="-"/>
              <a:defRPr/>
            </a:pPr>
            <a:r>
              <a:rPr lang="en-US" sz="1200" b="0" dirty="0" smtClean="0"/>
              <a:t>You can use the </a:t>
            </a:r>
            <a:r>
              <a:rPr lang="en-US" sz="1200" b="0" dirty="0" err="1" smtClean="0"/>
              <a:t>OpenCL</a:t>
            </a:r>
            <a:r>
              <a:rPr lang="en-US" sz="1200" b="0" dirty="0" smtClean="0"/>
              <a:t> API to query the </a:t>
            </a:r>
            <a:r>
              <a:rPr lang="en-US" sz="1200" b="0" dirty="0" err="1" smtClean="0"/>
              <a:t>OpenCL</a:t>
            </a:r>
            <a:r>
              <a:rPr lang="en-US" sz="1200" b="0" dirty="0" smtClean="0"/>
              <a:t> runtime about its status and find out when your kernel has finished executing </a:t>
            </a:r>
          </a:p>
          <a:p>
            <a:endParaRPr lang="en-US" dirty="0" smtClean="0"/>
          </a:p>
          <a:p>
            <a:pPr eaLnBrk="1" hangingPunct="1">
              <a:buFontTx/>
              <a:buChar char="-"/>
              <a:defRPr/>
            </a:pPr>
            <a:r>
              <a:rPr lang="en-US" sz="1200" b="0" dirty="0" smtClean="0"/>
              <a:t>Use the </a:t>
            </a:r>
            <a:r>
              <a:rPr lang="en-US" sz="1200" b="0" dirty="0" err="1" smtClean="0">
                <a:solidFill>
                  <a:schemeClr val="bg2"/>
                </a:solidFill>
                <a:latin typeface="Andale Mono"/>
                <a:cs typeface="Andale Mono"/>
              </a:rPr>
              <a:t>clGetDeviceInfo</a:t>
            </a:r>
            <a:r>
              <a:rPr lang="en-US" sz="1200" b="0" dirty="0" smtClean="0"/>
              <a:t> with the selector </a:t>
            </a:r>
            <a:r>
              <a:rPr lang="en-US" sz="1200" b="0" dirty="0" smtClean="0">
                <a:solidFill>
                  <a:srgbClr val="808080"/>
                </a:solidFill>
                <a:latin typeface="Andale Mono"/>
                <a:cs typeface="Andale Mono"/>
              </a:rPr>
              <a:t>CL_DEVICE_MAX_WORK_ITEM_SIZES</a:t>
            </a:r>
            <a:r>
              <a:rPr lang="en-US" sz="1200" b="0" dirty="0" smtClean="0"/>
              <a:t> and the </a:t>
            </a:r>
            <a:r>
              <a:rPr lang="en-US" sz="1200" b="0" dirty="0" err="1" smtClean="0">
                <a:solidFill>
                  <a:srgbClr val="808080"/>
                </a:solidFill>
                <a:latin typeface="Andale Mono"/>
                <a:cs typeface="Andale Mono"/>
              </a:rPr>
              <a:t>clGetKernelWorkgroupInfo</a:t>
            </a:r>
            <a:r>
              <a:rPr lang="en-US" sz="1200" b="0" dirty="0" smtClean="0"/>
              <a:t> function with the selector </a:t>
            </a:r>
            <a:r>
              <a:rPr lang="en-US" sz="1200" b="0" dirty="0" smtClean="0">
                <a:solidFill>
                  <a:srgbClr val="808080"/>
                </a:solidFill>
                <a:latin typeface="Andale Mono"/>
                <a:cs typeface="Andale Mono"/>
              </a:rPr>
              <a:t>CL_KERNEL_WORK_GROUP_SIZE</a:t>
            </a:r>
            <a:r>
              <a:rPr lang="en-US" sz="1200" b="0" dirty="0" smtClean="0"/>
              <a:t> to determine the maximum work-group size for a given device and kernel </a:t>
            </a:r>
          </a:p>
          <a:p>
            <a:pPr eaLnBrk="1" hangingPunct="1">
              <a:buFontTx/>
              <a:buChar char="-"/>
              <a:defRPr/>
            </a:pPr>
            <a:r>
              <a:rPr lang="en-US" sz="1200" b="0" dirty="0" smtClean="0"/>
              <a:t>The host application sets up the context in which the kernels run, including allocation of memory of various types, transfer of data among memory objects, and creation of command queues used to control the sequence in which commands (including the commands that execute kernels) are run </a:t>
            </a:r>
          </a:p>
          <a:p>
            <a:pPr eaLnBrk="1" hangingPunct="1">
              <a:buFontTx/>
              <a:buChar char="-"/>
              <a:defRPr/>
            </a:pPr>
            <a:r>
              <a:rPr lang="en-US" sz="1200" b="0" dirty="0" smtClean="0"/>
              <a:t>You are responsible for synchronizing any necessary order of execution (</a:t>
            </a:r>
            <a:r>
              <a:rPr lang="en-US" sz="1200" b="0" dirty="0" err="1" smtClean="0"/>
              <a:t>OpenCL</a:t>
            </a:r>
            <a:r>
              <a:rPr lang="en-US" sz="1200" b="0" dirty="0" smtClean="0"/>
              <a:t> API includes synchronization commands for this purpose) </a:t>
            </a:r>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15</a:t>
            </a:fld>
            <a:endParaRPr lang="en-US"/>
          </a:p>
        </p:txBody>
      </p:sp>
    </p:spTree>
    <p:extLst>
      <p:ext uri="{BB962C8B-B14F-4D97-AF65-F5344CB8AC3E}">
        <p14:creationId xmlns:p14="http://schemas.microsoft.com/office/powerpoint/2010/main" val="16157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Lucida Grande"/>
              <a:buChar char="-"/>
              <a:defRPr/>
            </a:pPr>
            <a:r>
              <a:rPr lang="en-US" sz="2000" b="0" dirty="0" err="1" smtClean="0"/>
              <a:t>OpenCL</a:t>
            </a:r>
            <a:r>
              <a:rPr lang="en-US" sz="2000" b="0" dirty="0" smtClean="0"/>
              <a:t> generalizes the different types of memory available: </a:t>
            </a:r>
          </a:p>
          <a:p>
            <a:pPr lvl="1">
              <a:defRPr/>
            </a:pPr>
            <a:r>
              <a:rPr lang="en-US" sz="1800" b="1" dirty="0" smtClean="0"/>
              <a:t>Global memory </a:t>
            </a:r>
            <a:r>
              <a:rPr lang="en-US" sz="1800" dirty="0" smtClean="0"/>
              <a:t>is available for reading and writing by all work-items in all work-groups (it is the device memory in the platform model)</a:t>
            </a:r>
          </a:p>
          <a:p>
            <a:pPr lvl="1">
              <a:defRPr/>
            </a:pPr>
            <a:r>
              <a:rPr lang="en-US" sz="1800" b="1" dirty="0" smtClean="0"/>
              <a:t>Constant memory </a:t>
            </a:r>
            <a:r>
              <a:rPr lang="en-US" sz="1800" dirty="0" smtClean="0"/>
              <a:t>is a region of global memory that is reserved for read-only access by work-items and is held constant during the execution of a kernel (it can be written and read by the host application)</a:t>
            </a:r>
          </a:p>
          <a:p>
            <a:pPr lvl="1">
              <a:defRPr/>
            </a:pPr>
            <a:r>
              <a:rPr lang="en-US" sz="1800" b="1" dirty="0" smtClean="0"/>
              <a:t>Local memory </a:t>
            </a:r>
            <a:r>
              <a:rPr lang="en-US" sz="1800" dirty="0" smtClean="0"/>
              <a:t>is available for reading and writing by a specific work-group and can be used to hold values that are shared by all work-items in a work-group</a:t>
            </a:r>
          </a:p>
          <a:p>
            <a:pPr lvl="1">
              <a:defRPr/>
            </a:pPr>
            <a:r>
              <a:rPr lang="en-US" sz="1800" b="1" dirty="0" smtClean="0"/>
              <a:t>Private memory </a:t>
            </a:r>
            <a:r>
              <a:rPr lang="en-US" sz="1800" dirty="0" smtClean="0"/>
              <a:t>is available to only a single work-item</a:t>
            </a:r>
          </a:p>
          <a:p>
            <a:endParaRPr lang="en-US" dirty="0" smtClean="0"/>
          </a:p>
          <a:p>
            <a:pPr>
              <a:buFont typeface="Lucida Grande"/>
              <a:buChar char="-"/>
              <a:defRPr/>
            </a:pPr>
            <a:r>
              <a:rPr lang="en-US" sz="1200" b="0" dirty="0" smtClean="0"/>
              <a:t>When writing kernels in the </a:t>
            </a:r>
            <a:r>
              <a:rPr lang="en-US" sz="1200" b="0" dirty="0" err="1" smtClean="0"/>
              <a:t>OpenCL</a:t>
            </a:r>
            <a:r>
              <a:rPr lang="en-US" sz="1200" b="0" dirty="0" smtClean="0"/>
              <a:t> language, you must declare your memory with certain address space qualifiers to indicate whether the data resides in global, constant, local, or private memory, or it will default to private within a kernel</a:t>
            </a:r>
          </a:p>
          <a:p>
            <a:pPr>
              <a:buFont typeface="Lucida Grande"/>
              <a:buChar char="-"/>
              <a:defRPr/>
            </a:pPr>
            <a:r>
              <a:rPr lang="en-US" sz="1200" b="0" dirty="0" smtClean="0"/>
              <a:t>This becomes particularly important in the case of parallel programing</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16</a:t>
            </a:fld>
            <a:endParaRPr lang="en-US"/>
          </a:p>
        </p:txBody>
      </p:sp>
    </p:spTree>
    <p:extLst>
      <p:ext uri="{BB962C8B-B14F-4D97-AF65-F5344CB8AC3E}">
        <p14:creationId xmlns:p14="http://schemas.microsoft.com/office/powerpoint/2010/main" val="16157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we’ll look at some simple use</a:t>
            </a:r>
            <a:r>
              <a:rPr lang="en-US" baseline="0" dirty="0" smtClean="0"/>
              <a:t> cases and examples. This will help give you an idea about some of the applications of OpenCL and some of the considerations that need to be taken into account when using OpenCL.</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17</a:t>
            </a:fld>
            <a:endParaRPr lang="en-US"/>
          </a:p>
        </p:txBody>
      </p:sp>
    </p:spTree>
    <p:extLst>
      <p:ext uri="{BB962C8B-B14F-4D97-AF65-F5344CB8AC3E}">
        <p14:creationId xmlns:p14="http://schemas.microsoft.com/office/powerpoint/2010/main" val="16157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look at parallelism</a:t>
            </a:r>
            <a:r>
              <a:rPr lang="en-US" baseline="0" dirty="0" smtClean="0"/>
              <a:t>. Where OpenCL has obvious uses due to GPUs having lots of discrete ALUs, or ASICs having dedicated functions that are are not implemented in general CPUs. Can we make use of OpenCL to offload task to GPUs or other devices, that would free up the main CPU for other tasks. This could include encoding / decoding, and encryption / decryption. If the time taken to farm these tasks off and get them back is less than the time it takes on the main CPU, or would allow the CPU to do other work while it waits for the results then OpenCL can be of use.</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18</a:t>
            </a:fld>
            <a:endParaRPr lang="en-US"/>
          </a:p>
        </p:txBody>
      </p:sp>
    </p:spTree>
    <p:extLst>
      <p:ext uri="{BB962C8B-B14F-4D97-AF65-F5344CB8AC3E}">
        <p14:creationId xmlns:p14="http://schemas.microsoft.com/office/powerpoint/2010/main" val="1953766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mathematic functions due to their complexity are better done on dedicated devices such as GPUs. Doing them on CPUs takes longer as general CPUs are designed to do a large number of generic functions. There are economies of scale associated with silicon. The more functions required the more space required,</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19</a:t>
            </a:fld>
            <a:endParaRPr lang="en-US"/>
          </a:p>
        </p:txBody>
      </p:sp>
    </p:spTree>
    <p:extLst>
      <p:ext uri="{BB962C8B-B14F-4D97-AF65-F5344CB8AC3E}">
        <p14:creationId xmlns:p14="http://schemas.microsoft.com/office/powerpoint/2010/main" val="590282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was initially developed by </a:t>
            </a:r>
            <a:r>
              <a:rPr lang="en-US" sz="1200" b="0" i="0" u="none" strike="noStrike" kern="1200" dirty="0" smtClean="0">
                <a:solidFill>
                  <a:schemeClr val="tx1"/>
                </a:solidFill>
                <a:effectLst/>
                <a:latin typeface="+mn-lt"/>
                <a:ea typeface="+mn-ea"/>
                <a:cs typeface="+mn-cs"/>
                <a:hlinkClick r:id="rId3" tooltip="Apple Inc."/>
              </a:rPr>
              <a:t>Apple Inc.</a:t>
            </a:r>
            <a:r>
              <a:rPr lang="en-US" sz="1200" b="0" i="0" kern="1200" dirty="0" smtClean="0">
                <a:solidFill>
                  <a:schemeClr val="tx1"/>
                </a:solidFill>
                <a:effectLst/>
                <a:latin typeface="+mn-lt"/>
                <a:ea typeface="+mn-ea"/>
                <a:cs typeface="+mn-cs"/>
              </a:rPr>
              <a:t>, which holds </a:t>
            </a:r>
            <a:r>
              <a:rPr lang="en-US" sz="1200" b="0" i="0" u="none" strike="noStrike" kern="1200" dirty="0" smtClean="0">
                <a:solidFill>
                  <a:schemeClr val="tx1"/>
                </a:solidFill>
                <a:effectLst/>
                <a:latin typeface="+mn-lt"/>
                <a:ea typeface="+mn-ea"/>
                <a:cs typeface="+mn-cs"/>
                <a:hlinkClick r:id="rId4" tooltip="Trademark"/>
              </a:rPr>
              <a:t>trademark</a:t>
            </a:r>
            <a:r>
              <a:rPr lang="en-US" sz="1200" b="0" i="0" kern="1200" dirty="0" smtClean="0">
                <a:solidFill>
                  <a:schemeClr val="tx1"/>
                </a:solidFill>
                <a:effectLst/>
                <a:latin typeface="+mn-lt"/>
                <a:ea typeface="+mn-ea"/>
                <a:cs typeface="+mn-cs"/>
              </a:rPr>
              <a:t> rights, and refined into an initial proposal in collaboration with technical teams at </a:t>
            </a:r>
            <a:r>
              <a:rPr lang="en-US" sz="1200" b="0" i="0" u="none" strike="noStrike" kern="1200" dirty="0" smtClean="0">
                <a:solidFill>
                  <a:schemeClr val="tx1"/>
                </a:solidFill>
                <a:effectLst/>
                <a:latin typeface="+mn-lt"/>
                <a:ea typeface="+mn-ea"/>
                <a:cs typeface="+mn-cs"/>
                <a:hlinkClick r:id="rId5" tooltip="Advanced Micro Devices"/>
              </a:rPr>
              <a:t>AMD</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6" tooltip="IBM"/>
              </a:rPr>
              <a:t>IBM</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7" tooltip="Qualcomm"/>
              </a:rPr>
              <a:t>Qualcomm</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8" tooltip="Intel Corporation"/>
              </a:rPr>
              <a:t>Intel</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9" tooltip="Nvidia"/>
              </a:rPr>
              <a:t>Nvidia</a:t>
            </a:r>
            <a:r>
              <a:rPr lang="en-US" sz="1200" b="0" i="0" kern="1200" dirty="0" smtClean="0">
                <a:solidFill>
                  <a:schemeClr val="tx1"/>
                </a:solidFill>
                <a:effectLst/>
                <a:latin typeface="+mn-lt"/>
                <a:ea typeface="+mn-ea"/>
                <a:cs typeface="+mn-cs"/>
              </a:rPr>
              <a:t>. Apple submitted this initial proposal to the </a:t>
            </a:r>
            <a:r>
              <a:rPr lang="en-US" sz="1200" b="0" i="0" u="none" strike="noStrike" kern="1200" dirty="0" smtClean="0">
                <a:solidFill>
                  <a:schemeClr val="tx1"/>
                </a:solidFill>
                <a:effectLst/>
                <a:latin typeface="+mn-lt"/>
                <a:ea typeface="+mn-ea"/>
                <a:cs typeface="+mn-cs"/>
                <a:hlinkClick r:id="rId10" tooltip="Khronos Group"/>
              </a:rPr>
              <a:t>Khronos Group</a:t>
            </a:r>
            <a:r>
              <a:rPr lang="en-US" sz="1200" b="0" i="0" kern="1200" dirty="0" smtClean="0">
                <a:solidFill>
                  <a:schemeClr val="tx1"/>
                </a:solidFill>
                <a:effectLst/>
                <a:latin typeface="+mn-lt"/>
                <a:ea typeface="+mn-ea"/>
                <a:cs typeface="+mn-cs"/>
              </a:rPr>
              <a:t>. On June 16, 2008, the </a:t>
            </a:r>
            <a:r>
              <a:rPr lang="en-US" sz="1200" b="0" i="0" kern="1200" dirty="0" err="1" smtClean="0">
                <a:solidFill>
                  <a:schemeClr val="tx1"/>
                </a:solidFill>
                <a:effectLst/>
                <a:latin typeface="+mn-lt"/>
                <a:ea typeface="+mn-ea"/>
                <a:cs typeface="+mn-cs"/>
              </a:rPr>
              <a:t>Khronos</a:t>
            </a:r>
            <a:r>
              <a:rPr lang="en-US" sz="1200" b="0" i="0" kern="1200" dirty="0" smtClean="0">
                <a:solidFill>
                  <a:schemeClr val="tx1"/>
                </a:solidFill>
                <a:effectLst/>
                <a:latin typeface="+mn-lt"/>
                <a:ea typeface="+mn-ea"/>
                <a:cs typeface="+mn-cs"/>
              </a:rPr>
              <a:t> Compute Working Group was formed with representatives from CPU, GPU, embedded-processor, and software companies. This group worked for five months to finish the technical details of the specification for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1.0 by November 18, 2008.</a:t>
            </a:r>
            <a:endParaRPr lang="en-US" dirty="0" smtClean="0"/>
          </a:p>
          <a:p>
            <a:endParaRPr lang="en-US" dirty="0" smtClean="0"/>
          </a:p>
          <a:p>
            <a:r>
              <a:rPr lang="en-US" sz="1200" b="0" i="0" kern="1200" dirty="0" smtClean="0">
                <a:solidFill>
                  <a:schemeClr val="tx1"/>
                </a:solidFill>
                <a:effectLst/>
                <a:latin typeface="+mn-lt"/>
                <a:ea typeface="+mn-ea"/>
                <a:cs typeface="+mn-cs"/>
              </a:rPr>
              <a:t>The ratification and release of the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2.1 provisional specification was announced on March 3, 2015 at the Game Developer Conference in San Francisco. It was released on November 16, 2015.</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AMD, ARM, Intel, and others have declared support for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2.1.</a:t>
            </a:r>
          </a:p>
          <a:p>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2</a:t>
            </a:fld>
            <a:endParaRPr lang="en-US"/>
          </a:p>
        </p:txBody>
      </p:sp>
    </p:spTree>
    <p:extLst>
      <p:ext uri="{BB962C8B-B14F-4D97-AF65-F5344CB8AC3E}">
        <p14:creationId xmlns:p14="http://schemas.microsoft.com/office/powerpoint/2010/main" val="893821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can offload functions to save time</a:t>
            </a:r>
            <a:r>
              <a:rPr lang="en-US" baseline="0" dirty="0" smtClean="0"/>
              <a:t>, either by running them faster on a dedicated device, or by freeing up the main CPU to do other tasks then it’s worth taking advantage of OpenCL. Is it really worth doing this? GPUs can do some dedicate math functions over 100 times faster than a standard CPU.</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20</a:t>
            </a:fld>
            <a:endParaRPr lang="en-US"/>
          </a:p>
        </p:txBody>
      </p:sp>
    </p:spTree>
    <p:extLst>
      <p:ext uri="{BB962C8B-B14F-4D97-AF65-F5344CB8AC3E}">
        <p14:creationId xmlns:p14="http://schemas.microsoft.com/office/powerpoint/2010/main" val="1497027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we consider parallel workloads. If we have lots of data that can be split up or operated on in parallel where there are no or few </a:t>
            </a:r>
            <a:r>
              <a:rPr lang="en-US" baseline="0" dirty="0" err="1" smtClean="0"/>
              <a:t>dependancies</a:t>
            </a:r>
            <a:r>
              <a:rPr lang="en-US" baseline="0" dirty="0" smtClean="0"/>
              <a:t> them we can exploit parallelism to speed up our jobs. Often due to the size of memory and capability of the ALUs on GPUs, you will need to split up the job in order to be able to </a:t>
            </a:r>
            <a:r>
              <a:rPr lang="en-US" baseline="0" dirty="0" err="1" smtClean="0"/>
              <a:t>utilise</a:t>
            </a:r>
            <a:r>
              <a:rPr lang="en-US" baseline="0" dirty="0" smtClean="0"/>
              <a:t> the GPUs effectively.</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21</a:t>
            </a:fld>
            <a:endParaRPr lang="en-US"/>
          </a:p>
        </p:txBody>
      </p:sp>
    </p:spTree>
    <p:extLst>
      <p:ext uri="{BB962C8B-B14F-4D97-AF65-F5344CB8AC3E}">
        <p14:creationId xmlns:p14="http://schemas.microsoft.com/office/powerpoint/2010/main" val="1926781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 if we have pieces of data</a:t>
            </a:r>
            <a:r>
              <a:rPr lang="is-IS" dirty="0" smtClean="0"/>
              <a:t>… You can</a:t>
            </a:r>
            <a:r>
              <a:rPr lang="is-IS" baseline="0" dirty="0" smtClean="0"/>
              <a:t> also think of these pieces of data as analogous to the ALUs on the GPUs. Each piece of data will be processed by an ALU.</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22</a:t>
            </a:fld>
            <a:endParaRPr lang="en-US"/>
          </a:p>
        </p:txBody>
      </p:sp>
    </p:spTree>
    <p:extLst>
      <p:ext uri="{BB962C8B-B14F-4D97-AF65-F5344CB8AC3E}">
        <p14:creationId xmlns:p14="http://schemas.microsoft.com/office/powerpoint/2010/main" val="140265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we want to change in</a:t>
            </a:r>
            <a:r>
              <a:rPr lang="en-US" baseline="0" dirty="0" smtClean="0"/>
              <a:t> the same way</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23</a:t>
            </a:fld>
            <a:endParaRPr lang="en-US"/>
          </a:p>
        </p:txBody>
      </p:sp>
    </p:spTree>
    <p:extLst>
      <p:ext uri="{BB962C8B-B14F-4D97-AF65-F5344CB8AC3E}">
        <p14:creationId xmlns:p14="http://schemas.microsoft.com/office/powerpoint/2010/main" val="1518251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there are few </a:t>
            </a:r>
            <a:r>
              <a:rPr lang="en-US" dirty="0" err="1" smtClean="0"/>
              <a:t>dependances</a:t>
            </a:r>
            <a:r>
              <a:rPr lang="is-IS" dirty="0" smtClean="0"/>
              <a:t>… </a:t>
            </a:r>
            <a:r>
              <a:rPr lang="en-US" dirty="0" smtClean="0"/>
              <a:t>Sounds a like</a:t>
            </a:r>
            <a:r>
              <a:rPr lang="en-US" baseline="0" dirty="0" smtClean="0"/>
              <a:t> pixels in an image doesn’t it.</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24</a:t>
            </a:fld>
            <a:endParaRPr lang="en-US"/>
          </a:p>
        </p:txBody>
      </p:sp>
    </p:spTree>
    <p:extLst>
      <p:ext uri="{BB962C8B-B14F-4D97-AF65-F5344CB8AC3E}">
        <p14:creationId xmlns:p14="http://schemas.microsoft.com/office/powerpoint/2010/main" val="411741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processing operations are suited well to GPUs</a:t>
            </a:r>
            <a:r>
              <a:rPr lang="en-US" baseline="0" dirty="0" smtClean="0"/>
              <a:t> and thus OpenCL.</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25</a:t>
            </a:fld>
            <a:endParaRPr lang="en-US"/>
          </a:p>
        </p:txBody>
      </p:sp>
    </p:spTree>
    <p:extLst>
      <p:ext uri="{BB962C8B-B14F-4D97-AF65-F5344CB8AC3E}">
        <p14:creationId xmlns:p14="http://schemas.microsoft.com/office/powerpoint/2010/main" val="2068186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we can run a image filter</a:t>
            </a:r>
            <a:r>
              <a:rPr lang="en-US" baseline="0" dirty="0" smtClean="0"/>
              <a:t> on an image using OpenCL. In this kind of function we perform the same, but admittedly simple operation to a lot of pixels. This is particularly suited to GPUs with lots of ALUs where it can be done in parallel rather than a CPU where there a limited number of cores and thus a limited level of parallelism.</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26</a:t>
            </a:fld>
            <a:endParaRPr lang="en-US"/>
          </a:p>
        </p:txBody>
      </p:sp>
    </p:spTree>
    <p:extLst>
      <p:ext uri="{BB962C8B-B14F-4D97-AF65-F5344CB8AC3E}">
        <p14:creationId xmlns:p14="http://schemas.microsoft.com/office/powerpoint/2010/main" val="18388262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more complex</a:t>
            </a:r>
            <a:r>
              <a:rPr lang="en-US" baseline="0" dirty="0" smtClean="0"/>
              <a:t> example is something like a Fourier Transform of an image. </a:t>
            </a:r>
            <a:r>
              <a:rPr lang="en-US" sz="1200" b="0" i="0" kern="1200" dirty="0" smtClean="0">
                <a:solidFill>
                  <a:schemeClr val="tx1"/>
                </a:solidFill>
                <a:effectLst/>
                <a:latin typeface="+mn-lt"/>
                <a:ea typeface="+mn-ea"/>
                <a:cs typeface="+mn-cs"/>
              </a:rPr>
              <a:t>The Fourier Transform is an important image processing tool which is used to decompose an image into its sine and cosine components. The output of the transformation represents the image in the </a:t>
            </a:r>
            <a:r>
              <a:rPr lang="en-US" sz="1200" b="0" i="1" kern="1200" dirty="0" smtClean="0">
                <a:solidFill>
                  <a:schemeClr val="tx1"/>
                </a:solidFill>
                <a:effectLst/>
                <a:latin typeface="+mn-lt"/>
                <a:ea typeface="+mn-ea"/>
                <a:cs typeface="+mn-cs"/>
              </a:rPr>
              <a:t>Fourier</a:t>
            </a:r>
            <a:r>
              <a:rPr lang="en-US" sz="1200" b="0" i="0" kern="1200" dirty="0" smtClean="0">
                <a:solidFill>
                  <a:schemeClr val="tx1"/>
                </a:solidFill>
                <a:effectLst/>
                <a:latin typeface="+mn-lt"/>
                <a:ea typeface="+mn-ea"/>
                <a:cs typeface="+mn-cs"/>
              </a:rPr>
              <a:t> or </a:t>
            </a:r>
            <a:r>
              <a:rPr lang="en-US" sz="1200" b="0" i="0" kern="1200" dirty="0" smtClean="0">
                <a:solidFill>
                  <a:schemeClr val="tx1"/>
                </a:solidFill>
                <a:effectLst/>
                <a:latin typeface="+mn-lt"/>
                <a:ea typeface="+mn-ea"/>
                <a:cs typeface="+mn-cs"/>
                <a:hlinkClick r:id="rId3"/>
              </a:rPr>
              <a:t>frequency domain</a:t>
            </a:r>
            <a:r>
              <a:rPr lang="en-US" sz="1200" b="0" i="0" kern="1200" dirty="0" smtClean="0">
                <a:solidFill>
                  <a:schemeClr val="tx1"/>
                </a:solidFill>
                <a:effectLst/>
                <a:latin typeface="+mn-lt"/>
                <a:ea typeface="+mn-ea"/>
                <a:cs typeface="+mn-cs"/>
              </a:rPr>
              <a:t>, while the input image is the </a:t>
            </a:r>
            <a:r>
              <a:rPr lang="en-US" sz="1200" b="0" i="0" kern="1200" dirty="0" smtClean="0">
                <a:solidFill>
                  <a:schemeClr val="tx1"/>
                </a:solidFill>
                <a:effectLst/>
                <a:latin typeface="+mn-lt"/>
                <a:ea typeface="+mn-ea"/>
                <a:cs typeface="+mn-cs"/>
                <a:hlinkClick r:id="rId4"/>
              </a:rPr>
              <a:t>spatial domain</a:t>
            </a:r>
            <a:r>
              <a:rPr lang="en-US" sz="1200" b="0" i="0" kern="1200" dirty="0" smtClean="0">
                <a:solidFill>
                  <a:schemeClr val="tx1"/>
                </a:solidFill>
                <a:effectLst/>
                <a:latin typeface="+mn-lt"/>
                <a:ea typeface="+mn-ea"/>
                <a:cs typeface="+mn-cs"/>
              </a:rPr>
              <a:t> equivalent. In the Fourier domain image, each point represents a particular frequency contained in the spatial domain image. The Fourier Transform is used in a wide range of applications, such as image analysis, image filtering, image reconstruction and image compression. GPUs are faster than CPUs at doing these kind of operations.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27</a:t>
            </a:fld>
            <a:endParaRPr lang="en-US"/>
          </a:p>
        </p:txBody>
      </p:sp>
    </p:spTree>
    <p:extLst>
      <p:ext uri="{BB962C8B-B14F-4D97-AF65-F5344CB8AC3E}">
        <p14:creationId xmlns:p14="http://schemas.microsoft.com/office/powerpoint/2010/main" val="17763986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previous examples we’ve seen how we can offload work to more suitable units, or perform simple parallel operations. These are good uses for OpenCL.</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28</a:t>
            </a:fld>
            <a:endParaRPr lang="en-US"/>
          </a:p>
        </p:txBody>
      </p:sp>
    </p:spTree>
    <p:extLst>
      <p:ext uri="{BB962C8B-B14F-4D97-AF65-F5344CB8AC3E}">
        <p14:creationId xmlns:p14="http://schemas.microsoft.com/office/powerpoint/2010/main" val="7005830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where we don’t have a parallel workload, or a parallel</a:t>
            </a:r>
            <a:r>
              <a:rPr lang="en-US" baseline="0" dirty="0" smtClean="0"/>
              <a:t> workload doesn’t give us much of an advantage. Can we earn a parallel workload.</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29</a:t>
            </a:fld>
            <a:endParaRPr lang="en-US"/>
          </a:p>
        </p:txBody>
      </p:sp>
    </p:spTree>
    <p:extLst>
      <p:ext uri="{BB962C8B-B14F-4D97-AF65-F5344CB8AC3E}">
        <p14:creationId xmlns:p14="http://schemas.microsoft.com/office/powerpoint/2010/main" val="945052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consists of a set of headers and a </a:t>
            </a:r>
            <a:r>
              <a:rPr lang="en-US" sz="1200" b="0" i="0" u="none" strike="noStrike" kern="1200" dirty="0" smtClean="0">
                <a:solidFill>
                  <a:schemeClr val="tx1"/>
                </a:solidFill>
                <a:effectLst/>
                <a:latin typeface="+mn-lt"/>
                <a:ea typeface="+mn-ea"/>
                <a:cs typeface="+mn-cs"/>
                <a:hlinkClick r:id="rId3" tooltip="Shared object"/>
              </a:rPr>
              <a:t>shared object</a:t>
            </a:r>
            <a:r>
              <a:rPr lang="en-US" sz="1200" b="0" i="0" kern="1200" dirty="0" smtClean="0">
                <a:solidFill>
                  <a:schemeClr val="tx1"/>
                </a:solidFill>
                <a:effectLst/>
                <a:latin typeface="+mn-lt"/>
                <a:ea typeface="+mn-ea"/>
                <a:cs typeface="+mn-cs"/>
              </a:rPr>
              <a:t> that is loaded at runtime. An installable client driver loader (ICD loader) must be installed on the platform for every class of vendor for which the runtime would need to support. That is, for example, in order to support </a:t>
            </a:r>
            <a:r>
              <a:rPr lang="en-US" sz="1200" b="0" i="0" kern="1200" dirty="0" err="1" smtClean="0">
                <a:solidFill>
                  <a:schemeClr val="tx1"/>
                </a:solidFill>
                <a:effectLst/>
                <a:latin typeface="+mn-lt"/>
                <a:ea typeface="+mn-ea"/>
                <a:cs typeface="+mn-cs"/>
              </a:rPr>
              <a:t>Nvidia</a:t>
            </a:r>
            <a:r>
              <a:rPr lang="en-US" sz="1200" b="0" i="0" kern="1200" dirty="0" smtClean="0">
                <a:solidFill>
                  <a:schemeClr val="tx1"/>
                </a:solidFill>
                <a:effectLst/>
                <a:latin typeface="+mn-lt"/>
                <a:ea typeface="+mn-ea"/>
                <a:cs typeface="+mn-cs"/>
              </a:rPr>
              <a:t> devices on a Linux platform, the </a:t>
            </a:r>
            <a:r>
              <a:rPr lang="en-US" sz="1200" b="0" i="0" kern="1200" dirty="0" err="1" smtClean="0">
                <a:solidFill>
                  <a:schemeClr val="tx1"/>
                </a:solidFill>
                <a:effectLst/>
                <a:latin typeface="+mn-lt"/>
                <a:ea typeface="+mn-ea"/>
                <a:cs typeface="+mn-cs"/>
              </a:rPr>
              <a:t>Nvidia</a:t>
            </a:r>
            <a:r>
              <a:rPr lang="en-US" sz="1200" b="0" i="0" kern="1200" dirty="0" smtClean="0">
                <a:solidFill>
                  <a:schemeClr val="tx1"/>
                </a:solidFill>
                <a:effectLst/>
                <a:latin typeface="+mn-lt"/>
                <a:ea typeface="+mn-ea"/>
                <a:cs typeface="+mn-cs"/>
              </a:rPr>
              <a:t> ICD would need to be installed such that the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runtime would be able to locate the ICD for the vendor and redirect the calls appropriately. The standard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header is used by the consumer application; calls to each function are then </a:t>
            </a:r>
            <a:r>
              <a:rPr lang="en-US" sz="1200" b="0" i="0" kern="1200" dirty="0" err="1" smtClean="0">
                <a:solidFill>
                  <a:schemeClr val="tx1"/>
                </a:solidFill>
                <a:effectLst/>
                <a:latin typeface="+mn-lt"/>
                <a:ea typeface="+mn-ea"/>
                <a:cs typeface="+mn-cs"/>
              </a:rPr>
              <a:t>proxied</a:t>
            </a:r>
            <a:r>
              <a:rPr lang="en-US" sz="1200" b="0" i="0" kern="1200" dirty="0" smtClean="0">
                <a:solidFill>
                  <a:schemeClr val="tx1"/>
                </a:solidFill>
                <a:effectLst/>
                <a:latin typeface="+mn-lt"/>
                <a:ea typeface="+mn-ea"/>
                <a:cs typeface="+mn-cs"/>
              </a:rPr>
              <a:t> by the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runtime to the appropriate driver using the ICD. Each vendor must implement each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call in their driver.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number of </a:t>
            </a:r>
            <a:r>
              <a:rPr lang="en-US" sz="1200" b="0" i="0" u="none" strike="noStrike" kern="1200" dirty="0" smtClean="0">
                <a:solidFill>
                  <a:schemeClr val="tx1"/>
                </a:solidFill>
                <a:effectLst/>
                <a:latin typeface="+mn-lt"/>
                <a:ea typeface="+mn-ea"/>
                <a:cs typeface="+mn-cs"/>
                <a:hlinkClick r:id="rId4" tooltip="Open source software"/>
              </a:rPr>
              <a:t>open source</a:t>
            </a:r>
            <a:r>
              <a:rPr lang="en-US" sz="1200" b="0" i="0" kern="1200" dirty="0" smtClean="0">
                <a:solidFill>
                  <a:schemeClr val="tx1"/>
                </a:solidFill>
                <a:effectLst/>
                <a:latin typeface="+mn-lt"/>
                <a:ea typeface="+mn-ea"/>
                <a:cs typeface="+mn-cs"/>
              </a:rPr>
              <a:t> implementations of the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ICD exist, including </a:t>
            </a:r>
            <a:r>
              <a:rPr lang="en-US" sz="1200" b="0" i="0" kern="1200" dirty="0" err="1" smtClean="0">
                <a:solidFill>
                  <a:schemeClr val="tx1"/>
                </a:solidFill>
                <a:effectLst/>
                <a:latin typeface="+mn-lt"/>
                <a:ea typeface="+mn-ea"/>
                <a:cs typeface="+mn-cs"/>
              </a:rPr>
              <a:t>freeocl</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ocl-icd</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CPU-only version building on </a:t>
            </a:r>
            <a:r>
              <a:rPr lang="en-US" sz="1200" b="0" i="0" u="none" strike="noStrike" kern="1200" dirty="0" smtClean="0">
                <a:solidFill>
                  <a:schemeClr val="tx1"/>
                </a:solidFill>
                <a:effectLst/>
                <a:latin typeface="+mn-lt"/>
                <a:ea typeface="+mn-ea"/>
                <a:cs typeface="+mn-cs"/>
                <a:hlinkClick r:id="rId5" tooltip="Clang"/>
              </a:rPr>
              <a:t>Clang</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6" tooltip="LLVM"/>
              </a:rPr>
              <a:t>LLVM</a:t>
            </a:r>
            <a:r>
              <a:rPr lang="en-US" sz="1200" b="0" i="0" kern="1200" dirty="0" smtClean="0">
                <a:solidFill>
                  <a:schemeClr val="tx1"/>
                </a:solidFill>
                <a:effectLst/>
                <a:latin typeface="+mn-lt"/>
                <a:ea typeface="+mn-ea"/>
                <a:cs typeface="+mn-cs"/>
              </a:rPr>
              <a:t>, called </a:t>
            </a:r>
            <a:r>
              <a:rPr lang="en-US" sz="1200" b="0" i="1" kern="1200" dirty="0" err="1" smtClean="0">
                <a:solidFill>
                  <a:schemeClr val="tx1"/>
                </a:solidFill>
                <a:effectLst/>
                <a:latin typeface="+mn-lt"/>
                <a:ea typeface="+mn-ea"/>
                <a:cs typeface="+mn-cs"/>
              </a:rPr>
              <a:t>pocl</a:t>
            </a:r>
            <a:r>
              <a:rPr lang="en-US" sz="1200" b="0" i="0" kern="1200" dirty="0" smtClean="0">
                <a:solidFill>
                  <a:schemeClr val="tx1"/>
                </a:solidFill>
                <a:effectLst/>
                <a:latin typeface="+mn-lt"/>
                <a:ea typeface="+mn-ea"/>
                <a:cs typeface="+mn-cs"/>
              </a:rPr>
              <a:t>, is intended to be a portable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implementation.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key feature of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is portability, via its abstracted memory and execution model, and the programmer is not able to directly use hardware-specific technologies such as inline </a:t>
            </a:r>
            <a:r>
              <a:rPr lang="en-US" sz="1200" b="0" i="0" u="none" strike="noStrike" kern="1200" dirty="0" smtClean="0">
                <a:solidFill>
                  <a:schemeClr val="tx1"/>
                </a:solidFill>
                <a:effectLst/>
                <a:latin typeface="+mn-lt"/>
                <a:ea typeface="+mn-ea"/>
                <a:cs typeface="+mn-cs"/>
                <a:hlinkClick r:id="rId7" tooltip="Parallel Thread Execution"/>
              </a:rPr>
              <a:t>Parallel Thread Execution</a:t>
            </a:r>
            <a:r>
              <a:rPr lang="en-US" sz="1200" b="0" i="0" kern="1200" dirty="0" smtClean="0">
                <a:solidFill>
                  <a:schemeClr val="tx1"/>
                </a:solidFill>
                <a:effectLst/>
                <a:latin typeface="+mn-lt"/>
                <a:ea typeface="+mn-ea"/>
                <a:cs typeface="+mn-cs"/>
              </a:rPr>
              <a:t> (PTX) for </a:t>
            </a:r>
            <a:r>
              <a:rPr lang="en-US" sz="1200" b="0" i="0" kern="1200" dirty="0" err="1" smtClean="0">
                <a:solidFill>
                  <a:schemeClr val="tx1"/>
                </a:solidFill>
                <a:effectLst/>
                <a:latin typeface="+mn-lt"/>
                <a:ea typeface="+mn-ea"/>
                <a:cs typeface="+mn-cs"/>
              </a:rPr>
              <a:t>Nvidia</a:t>
            </a:r>
            <a:r>
              <a:rPr lang="en-US" sz="1200" b="0" i="0" kern="1200" dirty="0" smtClean="0">
                <a:solidFill>
                  <a:schemeClr val="tx1"/>
                </a:solidFill>
                <a:effectLst/>
                <a:latin typeface="+mn-lt"/>
                <a:ea typeface="+mn-ea"/>
                <a:cs typeface="+mn-cs"/>
              </a:rPr>
              <a:t> GPUs unless they are willing to give up direct portability on other platforms. It is possible to run any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kernel on any conformant implementation.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However, performance of the kernel is not necessarily portable across platforms. Existing implementations have been shown to be competitive when kernel code is properly tuned, though, and </a:t>
            </a:r>
            <a:r>
              <a:rPr lang="en-US" sz="1200" b="0" i="0" u="none" strike="noStrike" kern="1200" dirty="0" smtClean="0">
                <a:solidFill>
                  <a:schemeClr val="tx1"/>
                </a:solidFill>
                <a:effectLst/>
                <a:latin typeface="+mn-lt"/>
                <a:ea typeface="+mn-ea"/>
                <a:cs typeface="+mn-cs"/>
                <a:hlinkClick r:id="rId8" tooltip="Auto-tuning"/>
              </a:rPr>
              <a:t>auto-tuning</a:t>
            </a:r>
            <a:r>
              <a:rPr lang="en-US" sz="1200" b="0" i="0" kern="1200" dirty="0" smtClean="0">
                <a:solidFill>
                  <a:schemeClr val="tx1"/>
                </a:solidFill>
                <a:effectLst/>
                <a:latin typeface="+mn-lt"/>
                <a:ea typeface="+mn-ea"/>
                <a:cs typeface="+mn-cs"/>
              </a:rPr>
              <a:t> has been suggested as a solution to the performance portability problem, yielding "acceptable levels of performance" in experimental linear algebra kernels. Portability of an entire application containing multiple kernels with differing behaviors was also studied, and shows that portability only required limited tradeoffs.</a:t>
            </a:r>
          </a:p>
          <a:p>
            <a:endParaRPr lang="en-US" dirty="0" smtClean="0"/>
          </a:p>
          <a:p>
            <a:r>
              <a:rPr lang="en-US" sz="1200" b="0" i="0" kern="1200" dirty="0" smtClean="0">
                <a:solidFill>
                  <a:schemeClr val="tx1"/>
                </a:solidFill>
                <a:effectLst/>
                <a:latin typeface="+mn-lt"/>
                <a:ea typeface="+mn-ea"/>
                <a:cs typeface="+mn-cs"/>
              </a:rPr>
              <a:t>A study at </a:t>
            </a:r>
            <a:r>
              <a:rPr lang="en-US" sz="1200" b="0" i="0" u="none" strike="noStrike" kern="1200" dirty="0" smtClean="0">
                <a:solidFill>
                  <a:schemeClr val="tx1"/>
                </a:solidFill>
                <a:effectLst/>
                <a:latin typeface="+mn-lt"/>
                <a:ea typeface="+mn-ea"/>
                <a:cs typeface="+mn-cs"/>
                <a:hlinkClick r:id="rId9" tooltip="Delft University"/>
              </a:rPr>
              <a:t>Delft University</a:t>
            </a:r>
            <a:r>
              <a:rPr lang="en-US" sz="1200" b="0" i="0" kern="1200" dirty="0" smtClean="0">
                <a:solidFill>
                  <a:schemeClr val="tx1"/>
                </a:solidFill>
                <a:effectLst/>
                <a:latin typeface="+mn-lt"/>
                <a:ea typeface="+mn-ea"/>
                <a:cs typeface="+mn-cs"/>
              </a:rPr>
              <a:t> that compared </a:t>
            </a:r>
            <a:r>
              <a:rPr lang="en-US" sz="1200" b="0" i="0" u="none" strike="noStrike" kern="1200" dirty="0" smtClean="0">
                <a:solidFill>
                  <a:schemeClr val="tx1"/>
                </a:solidFill>
                <a:effectLst/>
                <a:latin typeface="+mn-lt"/>
                <a:ea typeface="+mn-ea"/>
                <a:cs typeface="+mn-cs"/>
                <a:hlinkClick r:id="rId10" tooltip="CUDA"/>
              </a:rPr>
              <a:t>CUDA</a:t>
            </a:r>
            <a:r>
              <a:rPr lang="en-US" sz="1200" b="0" i="0" kern="1200" dirty="0" smtClean="0">
                <a:solidFill>
                  <a:schemeClr val="tx1"/>
                </a:solidFill>
                <a:effectLst/>
                <a:latin typeface="+mn-lt"/>
                <a:ea typeface="+mn-ea"/>
                <a:cs typeface="+mn-cs"/>
              </a:rPr>
              <a:t> programs and their straightforward translation into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C found CUDA to outperform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by at most 30% on the </a:t>
            </a:r>
            <a:r>
              <a:rPr lang="en-US" sz="1200" b="0" i="0" kern="1200" dirty="0" err="1" smtClean="0">
                <a:solidFill>
                  <a:schemeClr val="tx1"/>
                </a:solidFill>
                <a:effectLst/>
                <a:latin typeface="+mn-lt"/>
                <a:ea typeface="+mn-ea"/>
                <a:cs typeface="+mn-cs"/>
              </a:rPr>
              <a:t>Nvidia</a:t>
            </a:r>
            <a:r>
              <a:rPr lang="en-US" sz="1200" b="0" i="0" kern="1200" dirty="0" smtClean="0">
                <a:solidFill>
                  <a:schemeClr val="tx1"/>
                </a:solidFill>
                <a:effectLst/>
                <a:latin typeface="+mn-lt"/>
                <a:ea typeface="+mn-ea"/>
                <a:cs typeface="+mn-cs"/>
              </a:rPr>
              <a:t> implementation. The researchers noted that their comparison could be made fairer by applying manual optimizations to the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programs, in which case there was "no reason for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to obtain worse performance than CUDA". The performance differences could mostly be attributed to differences in the programming model (especially the memory model) and to NVIDIA's compiler optimizations for CUDA compared to those for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Another study at D-Wave Systems Inc. found that "The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kernel’s performance is between about 13% and 63% slower, and the end-to-end time is between about 16% and 67% slower" than CUDA's performance.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fact that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allows workloads to be shared by CPU and GPU, executing the same programs, means that programmers can exploit both by dividing work among the devices.</a:t>
            </a:r>
            <a:r>
              <a:rPr lang="en-US" sz="1200" b="0" i="0" u="none" strike="noStrike" kern="1200" baseline="30000" dirty="0" smtClean="0">
                <a:solidFill>
                  <a:schemeClr val="tx1"/>
                </a:solidFill>
                <a:effectLst/>
                <a:latin typeface="+mn-lt"/>
                <a:ea typeface="+mn-ea"/>
                <a:cs typeface="+mn-cs"/>
                <a:hlinkClick r:id="rId11"/>
              </a:rPr>
              <a:t>[93]</a:t>
            </a:r>
            <a:r>
              <a:rPr lang="en-US" sz="1200" b="0" i="0" kern="1200" dirty="0" smtClean="0">
                <a:solidFill>
                  <a:schemeClr val="tx1"/>
                </a:solidFill>
                <a:effectLst/>
                <a:latin typeface="+mn-lt"/>
                <a:ea typeface="+mn-ea"/>
                <a:cs typeface="+mn-cs"/>
              </a:rPr>
              <a:t> This leads to the problem of deciding how to partition the work, because the relative speeds of operations differ among the devices. </a:t>
            </a:r>
            <a:r>
              <a:rPr lang="en-US" sz="1200" b="0" i="0" u="none" strike="noStrike" kern="1200" dirty="0" smtClean="0">
                <a:solidFill>
                  <a:schemeClr val="tx1"/>
                </a:solidFill>
                <a:effectLst/>
                <a:latin typeface="+mn-lt"/>
                <a:ea typeface="+mn-ea"/>
                <a:cs typeface="+mn-cs"/>
                <a:hlinkClick r:id="rId12" tooltip="Machine learning"/>
              </a:rPr>
              <a:t>Machine learning</a:t>
            </a:r>
            <a:r>
              <a:rPr lang="en-US" sz="1200" b="0" i="0" kern="1200" dirty="0" smtClean="0">
                <a:solidFill>
                  <a:schemeClr val="tx1"/>
                </a:solidFill>
                <a:effectLst/>
                <a:latin typeface="+mn-lt"/>
                <a:ea typeface="+mn-ea"/>
                <a:cs typeface="+mn-cs"/>
              </a:rPr>
              <a:t> has been suggested to solve this problem: </a:t>
            </a:r>
            <a:r>
              <a:rPr lang="en-US" sz="1200" b="0" i="0" kern="1200" dirty="0" err="1" smtClean="0">
                <a:solidFill>
                  <a:schemeClr val="tx1"/>
                </a:solidFill>
                <a:effectLst/>
                <a:latin typeface="+mn-lt"/>
                <a:ea typeface="+mn-ea"/>
                <a:cs typeface="+mn-cs"/>
              </a:rPr>
              <a:t>Grewe</a:t>
            </a:r>
            <a:r>
              <a:rPr lang="en-US" sz="1200" b="0" i="0" kern="1200" dirty="0" smtClean="0">
                <a:solidFill>
                  <a:schemeClr val="tx1"/>
                </a:solidFill>
                <a:effectLst/>
                <a:latin typeface="+mn-lt"/>
                <a:ea typeface="+mn-ea"/>
                <a:cs typeface="+mn-cs"/>
              </a:rPr>
              <a:t> and O'Boyle describe a system of </a:t>
            </a:r>
            <a:r>
              <a:rPr lang="en-US" sz="1200" b="0" i="0" u="none" strike="noStrike" kern="1200" dirty="0" smtClean="0">
                <a:solidFill>
                  <a:schemeClr val="tx1"/>
                </a:solidFill>
                <a:effectLst/>
                <a:latin typeface="+mn-lt"/>
                <a:ea typeface="+mn-ea"/>
                <a:cs typeface="+mn-cs"/>
                <a:hlinkClick r:id="rId13" tooltip="Support vector machine"/>
              </a:rPr>
              <a:t>support vector machines</a:t>
            </a:r>
            <a:r>
              <a:rPr lang="en-US" sz="1200" b="0" i="0" kern="1200" dirty="0" smtClean="0">
                <a:solidFill>
                  <a:schemeClr val="tx1"/>
                </a:solidFill>
                <a:effectLst/>
                <a:latin typeface="+mn-lt"/>
                <a:ea typeface="+mn-ea"/>
                <a:cs typeface="+mn-cs"/>
              </a:rPr>
              <a:t> trained on compile-time features of program that can decide the device partitioning problem statically, without actually running the programs to measure their performance.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Some vendors provide extended functionality over the standard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specification via the means of extensions. These are still specified by </a:t>
            </a:r>
            <a:r>
              <a:rPr lang="en-US" sz="1200" b="0" i="0" kern="1200" dirty="0" err="1" smtClean="0">
                <a:solidFill>
                  <a:schemeClr val="tx1"/>
                </a:solidFill>
                <a:effectLst/>
                <a:latin typeface="+mn-lt"/>
                <a:ea typeface="+mn-ea"/>
                <a:cs typeface="+mn-cs"/>
              </a:rPr>
              <a:t>Khronos</a:t>
            </a:r>
            <a:r>
              <a:rPr lang="en-US" sz="1200" b="0" i="0" kern="1200" dirty="0" smtClean="0">
                <a:solidFill>
                  <a:schemeClr val="tx1"/>
                </a:solidFill>
                <a:effectLst/>
                <a:latin typeface="+mn-lt"/>
                <a:ea typeface="+mn-ea"/>
                <a:cs typeface="+mn-cs"/>
              </a:rPr>
              <a:t> but provided by vendors within their SDKs. They often contain features that are to be implemented in the future – for example device fission functionality was originally an extension but is now provided as part of the 1.2 specification.</a:t>
            </a:r>
          </a:p>
          <a:p>
            <a:r>
              <a:rPr lang="en-US" sz="1200" b="0" i="0" kern="1200" dirty="0" smtClean="0">
                <a:solidFill>
                  <a:schemeClr val="tx1"/>
                </a:solidFill>
                <a:effectLst/>
                <a:latin typeface="+mn-lt"/>
                <a:ea typeface="+mn-ea"/>
                <a:cs typeface="+mn-cs"/>
              </a:rPr>
              <a:t>Extensions provided in the 1.2 specification include: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Writing to 3D image memory objects</a:t>
            </a:r>
          </a:p>
          <a:p>
            <a:r>
              <a:rPr lang="en-US" sz="1200" b="0" i="0" u="none" strike="noStrike" kern="1200" dirty="0" smtClean="0">
                <a:solidFill>
                  <a:schemeClr val="tx1"/>
                </a:solidFill>
                <a:effectLst/>
                <a:latin typeface="+mn-lt"/>
                <a:ea typeface="+mn-ea"/>
                <a:cs typeface="+mn-cs"/>
                <a:hlinkClick r:id="rId14" tooltip="Half-precision floating-point format"/>
              </a:rPr>
              <a:t>Half-precision floating-point format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Sharing memory objects with OpenGL</a:t>
            </a:r>
          </a:p>
          <a:p>
            <a:r>
              <a:rPr lang="en-US" sz="1200" b="0" i="0" kern="1200" dirty="0" smtClean="0">
                <a:solidFill>
                  <a:schemeClr val="tx1"/>
                </a:solidFill>
                <a:effectLst/>
                <a:latin typeface="+mn-lt"/>
                <a:ea typeface="+mn-ea"/>
                <a:cs typeface="+mn-cs"/>
              </a:rPr>
              <a:t>Creating event objects from GL sync objects</a:t>
            </a:r>
          </a:p>
          <a:p>
            <a:r>
              <a:rPr lang="en-US" sz="1200" b="0" i="0" kern="1200" dirty="0" smtClean="0">
                <a:solidFill>
                  <a:schemeClr val="tx1"/>
                </a:solidFill>
                <a:effectLst/>
                <a:latin typeface="+mn-lt"/>
                <a:ea typeface="+mn-ea"/>
                <a:cs typeface="+mn-cs"/>
              </a:rPr>
              <a:t>Sharing memory objects with Direct3D 10</a:t>
            </a:r>
          </a:p>
          <a:p>
            <a:r>
              <a:rPr lang="en-US" sz="1200" b="0" i="0" kern="1200" dirty="0" smtClean="0">
                <a:solidFill>
                  <a:schemeClr val="tx1"/>
                </a:solidFill>
                <a:effectLst/>
                <a:latin typeface="+mn-lt"/>
                <a:ea typeface="+mn-ea"/>
                <a:cs typeface="+mn-cs"/>
              </a:rPr>
              <a:t>DX9 media Surface Sharing</a:t>
            </a:r>
          </a:p>
          <a:p>
            <a:r>
              <a:rPr lang="en-US" sz="1200" b="0" i="0" kern="1200" dirty="0" smtClean="0">
                <a:solidFill>
                  <a:schemeClr val="tx1"/>
                </a:solidFill>
                <a:effectLst/>
                <a:latin typeface="+mn-lt"/>
                <a:ea typeface="+mn-ea"/>
                <a:cs typeface="+mn-cs"/>
              </a:rPr>
              <a:t>Sharing Memory Objects with Direct3D 11</a:t>
            </a:r>
          </a:p>
          <a:p>
            <a:endParaRPr lang="en-US" dirty="0" smtClean="0"/>
          </a:p>
          <a:p>
            <a:r>
              <a:rPr lang="en-US" sz="1200" b="0" i="0" kern="1200" dirty="0" smtClean="0">
                <a:solidFill>
                  <a:schemeClr val="tx1"/>
                </a:solidFill>
                <a:effectLst/>
                <a:latin typeface="+mn-lt"/>
                <a:ea typeface="+mn-ea"/>
                <a:cs typeface="+mn-cs"/>
              </a:rPr>
              <a:t>Device fission – introduced fully into the </a:t>
            </a:r>
            <a:r>
              <a:rPr lang="en-US" sz="1200" b="0" i="0" kern="1200" dirty="0" err="1" smtClean="0">
                <a:solidFill>
                  <a:schemeClr val="tx1"/>
                </a:solidFill>
                <a:effectLst/>
                <a:latin typeface="+mn-lt"/>
                <a:ea typeface="+mn-ea"/>
                <a:cs typeface="+mn-cs"/>
              </a:rPr>
              <a:t>OpenCL</a:t>
            </a:r>
            <a:r>
              <a:rPr lang="en-US" sz="1200" b="0" i="0" kern="1200" dirty="0" smtClean="0">
                <a:solidFill>
                  <a:schemeClr val="tx1"/>
                </a:solidFill>
                <a:effectLst/>
                <a:latin typeface="+mn-lt"/>
                <a:ea typeface="+mn-ea"/>
                <a:cs typeface="+mn-cs"/>
              </a:rPr>
              <a:t> standard with version 1.2 – allows individual command queues to be used for specific areas of a device. For example, within the Intel SDK, a command queue can be created that maps directly to an individual core. AMD also provides functionality for device fission, also originally as an extension. Device fission can be used where the availability of compute is required reliably, such as in a latency sensitive environment. Fission effectively reserves areas of the device for computation.</a:t>
            </a:r>
          </a:p>
        </p:txBody>
      </p:sp>
      <p:sp>
        <p:nvSpPr>
          <p:cNvPr id="4" name="Slide Number Placeholder 3"/>
          <p:cNvSpPr>
            <a:spLocks noGrp="1"/>
          </p:cNvSpPr>
          <p:nvPr>
            <p:ph type="sldNum" sz="quarter" idx="10"/>
          </p:nvPr>
        </p:nvSpPr>
        <p:spPr/>
        <p:txBody>
          <a:bodyPr/>
          <a:lstStyle/>
          <a:p>
            <a:fld id="{FA02612A-79C8-6548-9E13-0D7B51950A83}" type="slidenum">
              <a:rPr lang="en-US" smtClean="0"/>
              <a:t>3</a:t>
            </a:fld>
            <a:endParaRPr lang="en-US"/>
          </a:p>
        </p:txBody>
      </p:sp>
    </p:spTree>
    <p:extLst>
      <p:ext uri="{BB962C8B-B14F-4D97-AF65-F5344CB8AC3E}">
        <p14:creationId xmlns:p14="http://schemas.microsoft.com/office/powerpoint/2010/main" val="2980202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have a look at</a:t>
            </a:r>
            <a:r>
              <a:rPr lang="en-US" baseline="0" dirty="0" smtClean="0"/>
              <a:t> a simple example, a histogram of a picture.</a:t>
            </a:r>
          </a:p>
          <a:p>
            <a:endParaRPr lang="en-US" baseline="0" dirty="0" smtClean="0"/>
          </a:p>
          <a:p>
            <a:r>
              <a:rPr lang="en-US" sz="1200" b="0" i="0" kern="1200" dirty="0" smtClean="0">
                <a:solidFill>
                  <a:schemeClr val="tx1"/>
                </a:solidFill>
                <a:effectLst/>
                <a:latin typeface="+mn-lt"/>
                <a:ea typeface="+mn-ea"/>
                <a:cs typeface="+mn-cs"/>
              </a:rPr>
              <a:t>An </a:t>
            </a:r>
            <a:r>
              <a:rPr lang="en-US" sz="1200" b="1" i="0" kern="1200" dirty="0" smtClean="0">
                <a:solidFill>
                  <a:schemeClr val="tx1"/>
                </a:solidFill>
                <a:effectLst/>
                <a:latin typeface="+mn-lt"/>
                <a:ea typeface="+mn-ea"/>
                <a:cs typeface="+mn-cs"/>
              </a:rPr>
              <a:t>image histogram</a:t>
            </a:r>
            <a:r>
              <a:rPr lang="en-US" sz="1200" b="0" i="0" kern="1200" dirty="0" smtClean="0">
                <a:solidFill>
                  <a:schemeClr val="tx1"/>
                </a:solidFill>
                <a:effectLst/>
                <a:latin typeface="+mn-lt"/>
                <a:ea typeface="+mn-ea"/>
                <a:cs typeface="+mn-cs"/>
              </a:rPr>
              <a:t> is a type of </a:t>
            </a:r>
            <a:r>
              <a:rPr lang="en-US" sz="1200" b="0" i="0" u="none" strike="noStrike" kern="1200" dirty="0" smtClean="0">
                <a:solidFill>
                  <a:schemeClr val="tx1"/>
                </a:solidFill>
                <a:effectLst/>
                <a:latin typeface="+mn-lt"/>
                <a:ea typeface="+mn-ea"/>
                <a:cs typeface="+mn-cs"/>
                <a:hlinkClick r:id="rId3" tooltip="Histogram"/>
              </a:rPr>
              <a:t>histogram</a:t>
            </a:r>
            <a:r>
              <a:rPr lang="en-US" sz="1200" b="0" i="0" kern="1200" dirty="0" smtClean="0">
                <a:solidFill>
                  <a:schemeClr val="tx1"/>
                </a:solidFill>
                <a:effectLst/>
                <a:latin typeface="+mn-lt"/>
                <a:ea typeface="+mn-ea"/>
                <a:cs typeface="+mn-cs"/>
              </a:rPr>
              <a:t> that acts as a </a:t>
            </a:r>
            <a:r>
              <a:rPr lang="en-US" sz="1200" b="0" i="0" u="none" strike="noStrike" kern="1200" dirty="0" smtClean="0">
                <a:solidFill>
                  <a:schemeClr val="tx1"/>
                </a:solidFill>
                <a:effectLst/>
                <a:latin typeface="+mn-lt"/>
                <a:ea typeface="+mn-ea"/>
                <a:cs typeface="+mn-cs"/>
                <a:hlinkClick r:id="rId4" tooltip="Graphical representation"/>
              </a:rPr>
              <a:t>graphical representation</a:t>
            </a:r>
            <a:r>
              <a:rPr lang="en-US" sz="1200" b="0" i="0" kern="1200" dirty="0" smtClean="0">
                <a:solidFill>
                  <a:schemeClr val="tx1"/>
                </a:solidFill>
                <a:effectLst/>
                <a:latin typeface="+mn-lt"/>
                <a:ea typeface="+mn-ea"/>
                <a:cs typeface="+mn-cs"/>
              </a:rPr>
              <a:t> of the </a:t>
            </a:r>
            <a:r>
              <a:rPr lang="en-US" sz="1200" b="0" i="0" u="none" strike="noStrike" kern="1200" dirty="0" smtClean="0">
                <a:solidFill>
                  <a:schemeClr val="tx1"/>
                </a:solidFill>
                <a:effectLst/>
                <a:latin typeface="+mn-lt"/>
                <a:ea typeface="+mn-ea"/>
                <a:cs typeface="+mn-cs"/>
                <a:hlinkClick r:id="rId5" tooltip="Lightness (color)"/>
              </a:rPr>
              <a:t>tonal</a:t>
            </a:r>
            <a:r>
              <a:rPr lang="en-US" sz="1200" b="0" i="0" kern="1200" dirty="0" smtClean="0">
                <a:solidFill>
                  <a:schemeClr val="tx1"/>
                </a:solidFill>
                <a:effectLst/>
                <a:latin typeface="+mn-lt"/>
                <a:ea typeface="+mn-ea"/>
                <a:cs typeface="+mn-cs"/>
              </a:rPr>
              <a:t> distribution in a </a:t>
            </a:r>
            <a:r>
              <a:rPr lang="en-US" sz="1200" b="0" i="0" u="none" strike="noStrike" kern="1200" dirty="0" smtClean="0">
                <a:solidFill>
                  <a:schemeClr val="tx1"/>
                </a:solidFill>
                <a:effectLst/>
                <a:latin typeface="+mn-lt"/>
                <a:ea typeface="+mn-ea"/>
                <a:cs typeface="+mn-cs"/>
                <a:hlinkClick r:id="rId6" tooltip="Digital image"/>
              </a:rPr>
              <a:t>digital image</a:t>
            </a:r>
            <a:r>
              <a:rPr lang="en-US" sz="1200" b="0" i="0" kern="1200" dirty="0" smtClean="0">
                <a:solidFill>
                  <a:schemeClr val="tx1"/>
                </a:solidFill>
                <a:effectLst/>
                <a:latin typeface="+mn-lt"/>
                <a:ea typeface="+mn-ea"/>
                <a:cs typeface="+mn-cs"/>
              </a:rPr>
              <a:t>. It plots the number of </a:t>
            </a:r>
            <a:r>
              <a:rPr lang="en-US" sz="1200" b="0" i="0" u="none" strike="noStrike" kern="1200" dirty="0" smtClean="0">
                <a:solidFill>
                  <a:schemeClr val="tx1"/>
                </a:solidFill>
                <a:effectLst/>
                <a:latin typeface="+mn-lt"/>
                <a:ea typeface="+mn-ea"/>
                <a:cs typeface="+mn-cs"/>
                <a:hlinkClick r:id="rId7" tooltip="Pixels"/>
              </a:rPr>
              <a:t>pixels</a:t>
            </a:r>
            <a:r>
              <a:rPr lang="en-US" sz="1200" b="0" i="0" kern="1200" dirty="0" smtClean="0">
                <a:solidFill>
                  <a:schemeClr val="tx1"/>
                </a:solidFill>
                <a:effectLst/>
                <a:latin typeface="+mn-lt"/>
                <a:ea typeface="+mn-ea"/>
                <a:cs typeface="+mn-cs"/>
              </a:rPr>
              <a:t> for each tonal value. By looking at the histogram for a specific image a viewer will be able to judge the entire tonal distribution at a glance.</a:t>
            </a:r>
          </a:p>
          <a:p>
            <a:r>
              <a:rPr lang="en-US" sz="1200" b="0" i="0" kern="1200" dirty="0" smtClean="0">
                <a:solidFill>
                  <a:schemeClr val="tx1"/>
                </a:solidFill>
                <a:effectLst/>
                <a:latin typeface="+mn-lt"/>
                <a:ea typeface="+mn-ea"/>
                <a:cs typeface="+mn-cs"/>
              </a:rPr>
              <a:t>Image histograms are present on many modern </a:t>
            </a:r>
            <a:r>
              <a:rPr lang="en-US" sz="1200" b="0" i="0" u="none" strike="noStrike" kern="1200" dirty="0" smtClean="0">
                <a:solidFill>
                  <a:schemeClr val="tx1"/>
                </a:solidFill>
                <a:effectLst/>
                <a:latin typeface="+mn-lt"/>
                <a:ea typeface="+mn-ea"/>
                <a:cs typeface="+mn-cs"/>
                <a:hlinkClick r:id="rId8" tooltip="Digital cameras"/>
              </a:rPr>
              <a:t>digital cameras</a:t>
            </a:r>
            <a:r>
              <a:rPr lang="en-US" sz="1200" b="0" i="0" kern="1200" dirty="0" smtClean="0">
                <a:solidFill>
                  <a:schemeClr val="tx1"/>
                </a:solidFill>
                <a:effectLst/>
                <a:latin typeface="+mn-lt"/>
                <a:ea typeface="+mn-ea"/>
                <a:cs typeface="+mn-cs"/>
              </a:rPr>
              <a:t>. Photographers can use them as an aid to show the distribution of tones captured, and whether image detail has been lost to blown-out highlights or blacked-out shadows. This is less useful when using a </a:t>
            </a:r>
            <a:r>
              <a:rPr lang="en-US" sz="1200" b="0" i="0" u="none" strike="noStrike" kern="1200" dirty="0" smtClean="0">
                <a:solidFill>
                  <a:schemeClr val="tx1"/>
                </a:solidFill>
                <a:effectLst/>
                <a:latin typeface="+mn-lt"/>
                <a:ea typeface="+mn-ea"/>
                <a:cs typeface="+mn-cs"/>
                <a:hlinkClick r:id="rId9" tooltip="Raw image format"/>
              </a:rPr>
              <a:t>raw image format</a:t>
            </a:r>
            <a:r>
              <a:rPr lang="en-US" sz="1200" b="0" i="0" kern="1200" dirty="0" smtClean="0">
                <a:solidFill>
                  <a:schemeClr val="tx1"/>
                </a:solidFill>
                <a:effectLst/>
                <a:latin typeface="+mn-lt"/>
                <a:ea typeface="+mn-ea"/>
                <a:cs typeface="+mn-cs"/>
              </a:rPr>
              <a:t>, as the </a:t>
            </a:r>
            <a:r>
              <a:rPr lang="en-US" sz="1200" b="0" i="0" u="none" strike="noStrike" kern="1200" dirty="0" smtClean="0">
                <a:solidFill>
                  <a:schemeClr val="tx1"/>
                </a:solidFill>
                <a:effectLst/>
                <a:latin typeface="+mn-lt"/>
                <a:ea typeface="+mn-ea"/>
                <a:cs typeface="+mn-cs"/>
                <a:hlinkClick r:id="rId10" tooltip="Dynamic range"/>
              </a:rPr>
              <a:t>dynamic range</a:t>
            </a:r>
            <a:r>
              <a:rPr lang="en-US" sz="1200" b="0" i="0" kern="1200" dirty="0" smtClean="0">
                <a:solidFill>
                  <a:schemeClr val="tx1"/>
                </a:solidFill>
                <a:effectLst/>
                <a:latin typeface="+mn-lt"/>
                <a:ea typeface="+mn-ea"/>
                <a:cs typeface="+mn-cs"/>
              </a:rPr>
              <a:t> of the displayed image may only be an approximation to that in the raw file.</a:t>
            </a:r>
          </a:p>
          <a:p>
            <a:endParaRPr lang="en-US" dirty="0" smtClean="0"/>
          </a:p>
          <a:p>
            <a:r>
              <a:rPr lang="en-US" sz="1200" b="0" i="0" kern="1200" dirty="0" smtClean="0">
                <a:solidFill>
                  <a:schemeClr val="tx1"/>
                </a:solidFill>
                <a:effectLst/>
                <a:latin typeface="+mn-lt"/>
                <a:ea typeface="+mn-ea"/>
                <a:cs typeface="+mn-cs"/>
              </a:rPr>
              <a:t>In the field of </a:t>
            </a:r>
            <a:r>
              <a:rPr lang="en-US" sz="1200" b="0" i="0" u="none" strike="noStrike" kern="1200" dirty="0" smtClean="0">
                <a:solidFill>
                  <a:schemeClr val="tx1"/>
                </a:solidFill>
                <a:effectLst/>
                <a:latin typeface="+mn-lt"/>
                <a:ea typeface="+mn-ea"/>
                <a:cs typeface="+mn-cs"/>
                <a:hlinkClick r:id="rId11" tooltip="Computer vision"/>
              </a:rPr>
              <a:t>computer vision</a:t>
            </a:r>
            <a:r>
              <a:rPr lang="en-US" sz="1200" b="0" i="0" kern="1200" dirty="0" smtClean="0">
                <a:solidFill>
                  <a:schemeClr val="tx1"/>
                </a:solidFill>
                <a:effectLst/>
                <a:latin typeface="+mn-lt"/>
                <a:ea typeface="+mn-ea"/>
                <a:cs typeface="+mn-cs"/>
              </a:rPr>
              <a:t>, image histograms can be useful tools for </a:t>
            </a:r>
            <a:r>
              <a:rPr lang="en-US" sz="1200" b="0" i="0" u="none" strike="noStrike" kern="1200" dirty="0" smtClean="0">
                <a:solidFill>
                  <a:schemeClr val="tx1"/>
                </a:solidFill>
                <a:effectLst/>
                <a:latin typeface="+mn-lt"/>
                <a:ea typeface="+mn-ea"/>
                <a:cs typeface="+mn-cs"/>
                <a:hlinkClick r:id="rId12" tooltip="Thresholding (image processing)"/>
              </a:rPr>
              <a:t>thresholding</a:t>
            </a:r>
            <a:r>
              <a:rPr lang="en-US" sz="1200" b="0" i="0" kern="1200" dirty="0" smtClean="0">
                <a:solidFill>
                  <a:schemeClr val="tx1"/>
                </a:solidFill>
                <a:effectLst/>
                <a:latin typeface="+mn-lt"/>
                <a:ea typeface="+mn-ea"/>
                <a:cs typeface="+mn-cs"/>
              </a:rPr>
              <a:t>. Because the information contained in the graph is a representation of pixel distribution as a function of tonal variation, image histograms can be analyzed for peaks and/or valleys. This threshold value can then be used for </a:t>
            </a:r>
            <a:r>
              <a:rPr lang="en-US" sz="1200" b="0" i="0" u="none" strike="noStrike" kern="1200" dirty="0" smtClean="0">
                <a:solidFill>
                  <a:schemeClr val="tx1"/>
                </a:solidFill>
                <a:effectLst/>
                <a:latin typeface="+mn-lt"/>
                <a:ea typeface="+mn-ea"/>
                <a:cs typeface="+mn-cs"/>
                <a:hlinkClick r:id="rId13" tooltip="Edge detection"/>
              </a:rPr>
              <a:t>edge detection</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14" tooltip="Image segmentation"/>
              </a:rPr>
              <a:t>image segmentation</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15" tooltip="Co-occurrence matrix"/>
              </a:rPr>
              <a:t>co-occurrence matrices</a:t>
            </a:r>
            <a:r>
              <a:rPr lang="en-US" sz="1200" b="0" i="0" kern="1200" dirty="0" smtClean="0">
                <a:solidFill>
                  <a:schemeClr val="tx1"/>
                </a:solidFill>
                <a:effectLst/>
                <a:latin typeface="+mn-lt"/>
                <a:ea typeface="+mn-ea"/>
                <a:cs typeface="+mn-cs"/>
              </a:rPr>
              <a: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30</a:t>
            </a:fld>
            <a:endParaRPr lang="en-US"/>
          </a:p>
        </p:txBody>
      </p:sp>
    </p:spTree>
    <p:extLst>
      <p:ext uri="{BB962C8B-B14F-4D97-AF65-F5344CB8AC3E}">
        <p14:creationId xmlns:p14="http://schemas.microsoft.com/office/powerpoint/2010/main" val="4318208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0" i="0" u="none" strike="noStrike" kern="1200" dirty="0" smtClean="0">
                <a:solidFill>
                  <a:schemeClr val="tx1"/>
                </a:solidFill>
                <a:effectLst/>
                <a:latin typeface="+mn-lt"/>
                <a:ea typeface="+mn-ea"/>
                <a:cs typeface="+mn-cs"/>
                <a:hlinkClick r:id="rId3" tooltip="Horizontal axis"/>
              </a:rPr>
              <a:t>horizontal axis</a:t>
            </a:r>
            <a:r>
              <a:rPr lang="en-US" sz="1200" b="0" i="0" kern="1200" dirty="0" smtClean="0">
                <a:solidFill>
                  <a:schemeClr val="tx1"/>
                </a:solidFill>
                <a:effectLst/>
                <a:latin typeface="+mn-lt"/>
                <a:ea typeface="+mn-ea"/>
                <a:cs typeface="+mn-cs"/>
              </a:rPr>
              <a:t> of the </a:t>
            </a:r>
            <a:r>
              <a:rPr lang="en-US" sz="1200" b="0" i="0" u="none" strike="noStrike" kern="1200" dirty="0" smtClean="0">
                <a:solidFill>
                  <a:schemeClr val="tx1"/>
                </a:solidFill>
                <a:effectLst/>
                <a:latin typeface="+mn-lt"/>
                <a:ea typeface="+mn-ea"/>
                <a:cs typeface="+mn-cs"/>
                <a:hlinkClick r:id="rId4" tooltip="Graphics"/>
              </a:rPr>
              <a:t>graph</a:t>
            </a:r>
            <a:r>
              <a:rPr lang="en-US" sz="1200" b="0" i="0" kern="1200" dirty="0" smtClean="0">
                <a:solidFill>
                  <a:schemeClr val="tx1"/>
                </a:solidFill>
                <a:effectLst/>
                <a:latin typeface="+mn-lt"/>
                <a:ea typeface="+mn-ea"/>
                <a:cs typeface="+mn-cs"/>
              </a:rPr>
              <a:t> represents the tonal variations, while the </a:t>
            </a:r>
            <a:r>
              <a:rPr lang="en-US" sz="1200" b="0" i="0" u="none" strike="noStrike" kern="1200" dirty="0" smtClean="0">
                <a:solidFill>
                  <a:schemeClr val="tx1"/>
                </a:solidFill>
                <a:effectLst/>
                <a:latin typeface="+mn-lt"/>
                <a:ea typeface="+mn-ea"/>
                <a:cs typeface="+mn-cs"/>
                <a:hlinkClick r:id="rId5" tooltip="Vertical axis"/>
              </a:rPr>
              <a:t>vertical axis</a:t>
            </a:r>
            <a:r>
              <a:rPr lang="en-US" sz="1200" b="0" i="0" kern="1200" dirty="0" smtClean="0">
                <a:solidFill>
                  <a:schemeClr val="tx1"/>
                </a:solidFill>
                <a:effectLst/>
                <a:latin typeface="+mn-lt"/>
                <a:ea typeface="+mn-ea"/>
                <a:cs typeface="+mn-cs"/>
              </a:rPr>
              <a:t> represents the number of pixels in that particular tone.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left side of the horizontal axis represents the black and dark areas, the middle represents medium grey and the right hand side represents light and pure white areas. The vertical axis represents the size of the area that is captured in each one of these zones. Thus, the histogram for a very dark image will have the majority of its data points on the left side and center of the graph. Conversely, the histogram for a very bright image with few dark areas and/or shadows will have most of its data points on the right side and center of the graph.</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31</a:t>
            </a:fld>
            <a:endParaRPr lang="en-US"/>
          </a:p>
        </p:txBody>
      </p:sp>
    </p:spTree>
    <p:extLst>
      <p:ext uri="{BB962C8B-B14F-4D97-AF65-F5344CB8AC3E}">
        <p14:creationId xmlns:p14="http://schemas.microsoft.com/office/powerpoint/2010/main" val="18792506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Histograms are an important data representation with many applications in computer vision, data analytics and medical imaging</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32</a:t>
            </a:fld>
            <a:endParaRPr lang="en-US"/>
          </a:p>
        </p:txBody>
      </p:sp>
    </p:spTree>
    <p:extLst>
      <p:ext uri="{BB962C8B-B14F-4D97-AF65-F5344CB8AC3E}">
        <p14:creationId xmlns:p14="http://schemas.microsoft.com/office/powerpoint/2010/main" val="1624456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with modern</a:t>
            </a:r>
            <a:r>
              <a:rPr lang="en-US" baseline="0" dirty="0" smtClean="0"/>
              <a:t> CPUs with a number off cores processing large images can take time and is not very parallel in nature, if parallel at all.</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33</a:t>
            </a:fld>
            <a:endParaRPr lang="en-US"/>
          </a:p>
        </p:txBody>
      </p:sp>
    </p:spTree>
    <p:extLst>
      <p:ext uri="{BB962C8B-B14F-4D97-AF65-F5344CB8AC3E}">
        <p14:creationId xmlns:p14="http://schemas.microsoft.com/office/powerpoint/2010/main" val="2175574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fact it can be quite slow compared to a GPU.</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34</a:t>
            </a:fld>
            <a:endParaRPr lang="en-US"/>
          </a:p>
        </p:txBody>
      </p:sp>
    </p:spTree>
    <p:extLst>
      <p:ext uri="{BB962C8B-B14F-4D97-AF65-F5344CB8AC3E}">
        <p14:creationId xmlns:p14="http://schemas.microsoft.com/office/powerpoint/2010/main" val="599594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the face of things this might seem fine, providing you are willing to wait.</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35</a:t>
            </a:fld>
            <a:endParaRPr lang="en-US"/>
          </a:p>
        </p:txBody>
      </p:sp>
    </p:spTree>
    <p:extLst>
      <p:ext uri="{BB962C8B-B14F-4D97-AF65-F5344CB8AC3E}">
        <p14:creationId xmlns:p14="http://schemas.microsoft.com/office/powerpoint/2010/main" val="11125176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we need to process the entire</a:t>
            </a:r>
            <a:r>
              <a:rPr lang="en-US" baseline="0" dirty="0" smtClean="0"/>
              <a:t> image in order to find an area of interest.</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36</a:t>
            </a:fld>
            <a:endParaRPr lang="en-US"/>
          </a:p>
        </p:txBody>
      </p:sp>
    </p:spTree>
    <p:extLst>
      <p:ext uri="{BB962C8B-B14F-4D97-AF65-F5344CB8AC3E}">
        <p14:creationId xmlns:p14="http://schemas.microsoft.com/office/powerpoint/2010/main" val="8865021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Depending on how we handle things, we may need</a:t>
            </a:r>
            <a:r>
              <a:rPr lang="en-US" baseline="0" dirty="0" smtClean="0"/>
              <a:t> to make tradeoffs between speed and processing overhead.</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37</a:t>
            </a:fld>
            <a:endParaRPr lang="en-US"/>
          </a:p>
        </p:txBody>
      </p:sp>
    </p:spTree>
    <p:extLst>
      <p:ext uri="{BB962C8B-B14F-4D97-AF65-F5344CB8AC3E}">
        <p14:creationId xmlns:p14="http://schemas.microsoft.com/office/powerpoint/2010/main" val="2048502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how do we handle multiple points with the same </a:t>
            </a:r>
            <a:r>
              <a:rPr lang="en-US" dirty="0" err="1" smtClean="0"/>
              <a:t>colour</a:t>
            </a:r>
            <a:r>
              <a:rPr lang="en-US" dirty="0" smtClean="0"/>
              <a:t>,</a:t>
            </a:r>
            <a:r>
              <a:rPr lang="en-US" baseline="0" dirty="0" smtClean="0"/>
              <a:t> or collisions.</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38</a:t>
            </a:fld>
            <a:endParaRPr lang="en-US"/>
          </a:p>
        </p:txBody>
      </p:sp>
    </p:spTree>
    <p:extLst>
      <p:ext uri="{BB962C8B-B14F-4D97-AF65-F5344CB8AC3E}">
        <p14:creationId xmlns:p14="http://schemas.microsoft.com/office/powerpoint/2010/main" val="1999745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Depending</a:t>
            </a:r>
            <a:r>
              <a:rPr lang="en-US" baseline="0" dirty="0" smtClean="0"/>
              <a:t> on the application, l</a:t>
            </a:r>
            <a:r>
              <a:rPr lang="en-US" dirty="0" smtClean="0"/>
              <a:t>ots</a:t>
            </a:r>
            <a:r>
              <a:rPr lang="en-US" baseline="0" dirty="0" smtClean="0"/>
              <a:t> of collisions can lead to overhead in image processing, or not give us the result we want, consuming additional resources, or wasting time. Especially when we are processing the entire picture each time, we need to load it into memory to process. We may only be interested in a particular pattern, but we need to process the entire picture. Some times this might be of benefit, for example compression. We can even discard values within a range like with </a:t>
            </a:r>
            <a:r>
              <a:rPr lang="en-US" baseline="0" dirty="0" err="1" smtClean="0"/>
              <a:t>lossy</a:t>
            </a:r>
            <a:r>
              <a:rPr lang="en-US" baseline="0" dirty="0" smtClean="0"/>
              <a:t> compression. </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39</a:t>
            </a:fld>
            <a:endParaRPr lang="en-US"/>
          </a:p>
        </p:txBody>
      </p:sp>
    </p:spTree>
    <p:extLst>
      <p:ext uri="{BB962C8B-B14F-4D97-AF65-F5344CB8AC3E}">
        <p14:creationId xmlns:p14="http://schemas.microsoft.com/office/powerpoint/2010/main" val="1178082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defRPr/>
            </a:pPr>
            <a:r>
              <a:rPr lang="en-US" sz="2000" dirty="0" smtClean="0"/>
              <a:t>Open, royalty-free standard for heterogeneous (and homogeneous) parallel computing</a:t>
            </a:r>
          </a:p>
          <a:p>
            <a:pPr lvl="1" eaLnBrk="1" hangingPunct="1">
              <a:buFontTx/>
              <a:buChar char="-"/>
              <a:defRPr/>
            </a:pPr>
            <a:r>
              <a:rPr lang="en-US" sz="2000" dirty="0" smtClean="0"/>
              <a:t>Unified programming model for all CPU, GPU, Cell, DSP, FPGA and other processors in a system</a:t>
            </a:r>
          </a:p>
          <a:p>
            <a:pPr lvl="1" eaLnBrk="1" hangingPunct="1">
              <a:buFontTx/>
              <a:buChar char="-"/>
              <a:defRPr/>
            </a:pPr>
            <a:r>
              <a:rPr lang="en-US" sz="2000" dirty="0" smtClean="0"/>
              <a:t>Requires vendors to provide open standards and/or drivers so devices can be used</a:t>
            </a:r>
          </a:p>
          <a:p>
            <a:pPr eaLnBrk="1" hangingPunct="1">
              <a:buFontTx/>
              <a:buChar char="-"/>
              <a:defRPr/>
            </a:pPr>
            <a:r>
              <a:rPr lang="en-US" sz="2000" dirty="0" smtClean="0"/>
              <a:t>Cross-vendor software portability to a wide range of silicon and systems</a:t>
            </a:r>
          </a:p>
          <a:p>
            <a:pPr lvl="1" eaLnBrk="1" hangingPunct="1">
              <a:buFontTx/>
              <a:buChar char="-"/>
              <a:defRPr/>
            </a:pPr>
            <a:r>
              <a:rPr lang="en-US" sz="2000" dirty="0" smtClean="0"/>
              <a:t>HPC servers, desktop systems and handheld devices covered in one specification</a:t>
            </a:r>
          </a:p>
          <a:p>
            <a:pPr eaLnBrk="1" hangingPunct="1">
              <a:buFontTx/>
              <a:buChar char="-"/>
              <a:defRPr/>
            </a:pPr>
            <a:r>
              <a:rPr lang="en-US" sz="2000" dirty="0" smtClean="0"/>
              <a:t>Any developer can freely use </a:t>
            </a:r>
            <a:r>
              <a:rPr lang="en-US" sz="2000" dirty="0" err="1" smtClean="0"/>
              <a:t>OpenCL</a:t>
            </a:r>
            <a:r>
              <a:rPr lang="en-US" sz="2000" dirty="0" smtClean="0"/>
              <a:t> with no royalties </a:t>
            </a:r>
            <a:endParaRPr lang="en-AU" sz="2000" b="0" dirty="0" smtClean="0">
              <a:cs typeface="+mn-cs"/>
            </a:endParaRPr>
          </a:p>
          <a:p>
            <a:endParaRPr lang="en-US" dirty="0" smtClean="0"/>
          </a:p>
          <a:p>
            <a:pPr eaLnBrk="1" hangingPunct="1">
              <a:buFontTx/>
              <a:buChar char="-"/>
              <a:defRPr/>
            </a:pPr>
            <a:r>
              <a:rPr lang="en-US" sz="2000" dirty="0" smtClean="0"/>
              <a:t>Support for a wide diversity of applications</a:t>
            </a:r>
          </a:p>
          <a:p>
            <a:pPr lvl="1" eaLnBrk="1" hangingPunct="1">
              <a:buFontTx/>
              <a:buChar char="-"/>
              <a:defRPr/>
            </a:pPr>
            <a:r>
              <a:rPr lang="en-US" sz="2000" dirty="0" smtClean="0"/>
              <a:t>From embedded and mobile software through consumer applications to HPC solutions</a:t>
            </a:r>
          </a:p>
          <a:p>
            <a:pPr lvl="1" eaLnBrk="1" hangingPunct="1">
              <a:buFontTx/>
              <a:buChar char="-"/>
              <a:defRPr/>
            </a:pPr>
            <a:r>
              <a:rPr lang="en-US" sz="2000" dirty="0" smtClean="0"/>
              <a:t>Not locked into one platform (can move from GPU to FPGA)</a:t>
            </a:r>
          </a:p>
          <a:p>
            <a:pPr eaLnBrk="1" hangingPunct="1">
              <a:buFontTx/>
              <a:buChar char="-"/>
              <a:defRPr/>
            </a:pPr>
            <a:r>
              <a:rPr lang="en-US" sz="2000" dirty="0" smtClean="0"/>
              <a:t>Create a foundation layer for a parallel computing ecosystem</a:t>
            </a:r>
          </a:p>
          <a:p>
            <a:pPr lvl="1" eaLnBrk="1" hangingPunct="1">
              <a:buFontTx/>
              <a:buChar char="-"/>
              <a:defRPr/>
            </a:pPr>
            <a:r>
              <a:rPr lang="en-US" sz="2000" dirty="0" smtClean="0"/>
              <a:t>Close-to-the-metal interface to support a rich diversity of middleware and applications </a:t>
            </a:r>
          </a:p>
          <a:p>
            <a:pPr eaLnBrk="1" hangingPunct="1">
              <a:buFontTx/>
              <a:buChar char="-"/>
              <a:defRPr/>
            </a:pPr>
            <a:r>
              <a:rPr lang="en-US" sz="2000" dirty="0" err="1" smtClean="0"/>
              <a:t>OpenCL</a:t>
            </a:r>
            <a:r>
              <a:rPr lang="en-US" sz="2000" dirty="0" smtClean="0"/>
              <a:t> implementations must pass conformance</a:t>
            </a:r>
            <a:br>
              <a:rPr lang="en-US" sz="2000" dirty="0" smtClean="0"/>
            </a:br>
            <a:r>
              <a:rPr lang="en-US" sz="2000" dirty="0" smtClean="0"/>
              <a:t>tests to use trademark (analogous to OpenGL)</a:t>
            </a:r>
          </a:p>
          <a:p>
            <a:pPr eaLnBrk="1" hangingPunct="1">
              <a:buFontTx/>
              <a:buChar char="-"/>
              <a:defRPr/>
            </a:pPr>
            <a:r>
              <a:rPr lang="en-US" sz="2000" dirty="0" smtClean="0"/>
              <a:t>Some performance hit due to cross platform </a:t>
            </a:r>
            <a:br>
              <a:rPr lang="en-US" sz="2000" dirty="0" smtClean="0"/>
            </a:br>
            <a:r>
              <a:rPr lang="en-US" sz="2000" dirty="0" smtClean="0"/>
              <a:t>compatibility </a:t>
            </a:r>
            <a:r>
              <a:rPr lang="en-US" dirty="0" smtClean="0"/>
              <a:t/>
            </a:r>
            <a:br>
              <a:rPr lang="en-US" dirty="0" smtClean="0"/>
            </a:br>
            <a:r>
              <a:rPr lang="en-US" sz="2000" dirty="0" smtClean="0"/>
              <a:t>Enable use of all computational resources in a system</a:t>
            </a:r>
          </a:p>
          <a:p>
            <a:pPr lvl="1" eaLnBrk="1" hangingPunct="1">
              <a:buFontTx/>
              <a:buChar char="-"/>
              <a:defRPr/>
            </a:pPr>
            <a:r>
              <a:rPr lang="en-US" sz="2000" dirty="0" smtClean="0"/>
              <a:t>Program GPUs, CPUs, Cell, DSP and other processors as peers </a:t>
            </a:r>
          </a:p>
          <a:p>
            <a:pPr lvl="1" eaLnBrk="1" hangingPunct="1">
              <a:buFontTx/>
              <a:buChar char="-"/>
              <a:defRPr/>
            </a:pPr>
            <a:r>
              <a:rPr lang="en-US" sz="2000" dirty="0" smtClean="0"/>
              <a:t>Support both data- and task- parallel compute models </a:t>
            </a:r>
          </a:p>
          <a:p>
            <a:pPr eaLnBrk="1" hangingPunct="1">
              <a:buFontTx/>
              <a:buChar char="-"/>
              <a:defRPr/>
            </a:pPr>
            <a:r>
              <a:rPr lang="en-US" sz="2000" dirty="0" smtClean="0"/>
              <a:t>Efficient C-based parallel programming model </a:t>
            </a:r>
          </a:p>
          <a:p>
            <a:pPr lvl="1" eaLnBrk="1" hangingPunct="1">
              <a:buFontTx/>
              <a:buChar char="-"/>
              <a:defRPr/>
            </a:pPr>
            <a:r>
              <a:rPr lang="en-US" sz="2000" dirty="0" smtClean="0"/>
              <a:t>Familiar language for rapid adoption</a:t>
            </a:r>
          </a:p>
          <a:p>
            <a:pPr lvl="1" eaLnBrk="1" hangingPunct="1">
              <a:buFontTx/>
              <a:buChar char="-"/>
              <a:defRPr/>
            </a:pPr>
            <a:r>
              <a:rPr lang="en-US" sz="2000" dirty="0" smtClean="0"/>
              <a:t>Other bindings now available (Java, Ruby, C++, </a:t>
            </a:r>
            <a:r>
              <a:rPr lang="en-US" sz="2000" dirty="0" err="1" smtClean="0"/>
              <a:t>etc</a:t>
            </a:r>
            <a:r>
              <a:rPr lang="en-US" sz="2000" dirty="0" smtClean="0"/>
              <a:t>) </a:t>
            </a:r>
          </a:p>
          <a:p>
            <a:pPr eaLnBrk="1" hangingPunct="1">
              <a:buFontTx/>
              <a:buChar char="-"/>
              <a:defRPr/>
            </a:pPr>
            <a:r>
              <a:rPr lang="en-US" sz="2000" dirty="0" smtClean="0"/>
              <a:t>Close integration with OpenGL and other 3D APIs </a:t>
            </a:r>
          </a:p>
          <a:p>
            <a:pPr lvl="1" eaLnBrk="1" hangingPunct="1">
              <a:buFontTx/>
              <a:buChar char="-"/>
              <a:defRPr/>
            </a:pPr>
            <a:r>
              <a:rPr lang="en-US" sz="2000" dirty="0" smtClean="0"/>
              <a:t>For advanced visualization application and innovation</a:t>
            </a:r>
          </a:p>
          <a:p>
            <a:pPr eaLnBrk="1" hangingPunct="1">
              <a:buFontTx/>
              <a:buChar char="-"/>
              <a:defRPr/>
            </a:pPr>
            <a:r>
              <a:rPr lang="en-US" sz="2000" dirty="0" smtClean="0"/>
              <a:t>Enable embedded and handheld devices </a:t>
            </a:r>
          </a:p>
          <a:p>
            <a:pPr lvl="1" eaLnBrk="1" hangingPunct="1">
              <a:buFontTx/>
              <a:buChar char="-"/>
              <a:defRPr/>
            </a:pPr>
            <a:r>
              <a:rPr lang="en-US" sz="2000" dirty="0" smtClean="0"/>
              <a:t>Through an embedded profile in the specification </a:t>
            </a:r>
          </a:p>
          <a:p>
            <a:pPr eaLnBrk="1" hangingPunct="1">
              <a:buFontTx/>
              <a:buChar char="-"/>
              <a:defRPr/>
            </a:pPr>
            <a:r>
              <a:rPr lang="en-US" sz="2000" dirty="0" smtClean="0"/>
              <a:t>Language Specification </a:t>
            </a:r>
          </a:p>
          <a:p>
            <a:pPr lvl="1" eaLnBrk="1" hangingPunct="1">
              <a:buFontTx/>
              <a:buChar char="-"/>
              <a:defRPr/>
            </a:pPr>
            <a:r>
              <a:rPr lang="en-US" sz="2000" dirty="0" smtClean="0"/>
              <a:t>C-based cross-platform programming interface </a:t>
            </a:r>
          </a:p>
          <a:p>
            <a:pPr lvl="1" eaLnBrk="1" hangingPunct="1">
              <a:buFontTx/>
              <a:buChar char="-"/>
              <a:defRPr/>
            </a:pPr>
            <a:r>
              <a:rPr lang="en-US" sz="2000" dirty="0" smtClean="0"/>
              <a:t>Subset of ISO C99 with language extensions - familiar to developers </a:t>
            </a:r>
          </a:p>
          <a:p>
            <a:pPr lvl="1" eaLnBrk="1" hangingPunct="1">
              <a:buFontTx/>
              <a:buChar char="-"/>
              <a:defRPr/>
            </a:pPr>
            <a:r>
              <a:rPr lang="en-US" sz="2000" dirty="0" smtClean="0"/>
              <a:t>Well-defined numerical accuracy - IEEE 754 rounding behavior with defined maximum error</a:t>
            </a:r>
          </a:p>
          <a:p>
            <a:pPr lvl="1" eaLnBrk="1" hangingPunct="1">
              <a:buFontTx/>
              <a:buChar char="-"/>
              <a:defRPr/>
            </a:pPr>
            <a:r>
              <a:rPr lang="en-US" sz="2000" dirty="0" smtClean="0"/>
              <a:t>Double precision optional</a:t>
            </a:r>
          </a:p>
          <a:p>
            <a:pPr lvl="1" eaLnBrk="1" hangingPunct="1">
              <a:buFontTx/>
              <a:buChar char="-"/>
              <a:defRPr/>
            </a:pPr>
            <a:r>
              <a:rPr lang="en-US" sz="2000" dirty="0" smtClean="0"/>
              <a:t>Online or offline compilation and build of </a:t>
            </a:r>
            <a:br>
              <a:rPr lang="en-US" sz="2000" dirty="0" smtClean="0"/>
            </a:br>
            <a:r>
              <a:rPr lang="en-US" sz="2000" dirty="0" smtClean="0"/>
              <a:t>compute kernel </a:t>
            </a:r>
            <a:r>
              <a:rPr lang="en-US" sz="2000" dirty="0" err="1" smtClean="0"/>
              <a:t>executables</a:t>
            </a:r>
            <a:endParaRPr lang="en-US" sz="2000" dirty="0" smtClean="0"/>
          </a:p>
          <a:p>
            <a:pPr lvl="1" eaLnBrk="1" hangingPunct="1">
              <a:buFontTx/>
              <a:buChar char="-"/>
              <a:defRPr/>
            </a:pPr>
            <a:r>
              <a:rPr lang="en-US" sz="2000" dirty="0" smtClean="0"/>
              <a:t>Includes a rich set of built-in functions </a:t>
            </a:r>
            <a:endParaRPr lang="en-AU" sz="2000" dirty="0" smtClean="0">
              <a:cs typeface="+mn-cs"/>
            </a:endParaRPr>
          </a:p>
          <a:p>
            <a:pPr eaLnBrk="1" hangingPunct="1">
              <a:buFontTx/>
              <a:buChar char="-"/>
              <a:defRPr/>
            </a:pPr>
            <a:r>
              <a:rPr lang="en-US" sz="2000" dirty="0" err="1" smtClean="0"/>
              <a:t>OpenCL</a:t>
            </a:r>
            <a:r>
              <a:rPr lang="en-US" sz="2000" dirty="0" smtClean="0"/>
              <a:t> 1.0:</a:t>
            </a:r>
          </a:p>
          <a:p>
            <a:pPr lvl="1" eaLnBrk="1" hangingPunct="1">
              <a:buFontTx/>
              <a:buChar char="-"/>
              <a:defRPr/>
            </a:pPr>
            <a:r>
              <a:rPr lang="en-US" sz="1800" dirty="0" smtClean="0"/>
              <a:t>Initially developed by Apple</a:t>
            </a:r>
          </a:p>
          <a:p>
            <a:pPr lvl="1" eaLnBrk="1" hangingPunct="1">
              <a:buFontTx/>
              <a:buChar char="-"/>
              <a:defRPr/>
            </a:pPr>
            <a:r>
              <a:rPr lang="en-US" sz="1800" dirty="0" smtClean="0"/>
              <a:t>Refined into a proposal in collaboration with AMD, IBM, Intel and </a:t>
            </a:r>
            <a:r>
              <a:rPr lang="en-US" sz="1800" dirty="0" err="1" smtClean="0"/>
              <a:t>Nvidia</a:t>
            </a:r>
            <a:r>
              <a:rPr lang="en-US" sz="1800" dirty="0" smtClean="0"/>
              <a:t> and presented to </a:t>
            </a:r>
            <a:r>
              <a:rPr lang="en-US" sz="1800" dirty="0" err="1" smtClean="0"/>
              <a:t>Khronos</a:t>
            </a:r>
            <a:r>
              <a:rPr lang="en-US" sz="1800" dirty="0" smtClean="0"/>
              <a:t> Group</a:t>
            </a:r>
          </a:p>
          <a:p>
            <a:pPr eaLnBrk="1" hangingPunct="1">
              <a:buFontTx/>
              <a:buChar char="-"/>
              <a:defRPr/>
            </a:pPr>
            <a:r>
              <a:rPr lang="en-US" sz="2000" dirty="0" err="1" smtClean="0"/>
              <a:t>OpenCL</a:t>
            </a:r>
            <a:r>
              <a:rPr lang="en-US" sz="2000" dirty="0" smtClean="0"/>
              <a:t> 1.1:</a:t>
            </a:r>
          </a:p>
          <a:p>
            <a:pPr lvl="1" eaLnBrk="1" hangingPunct="1">
              <a:buFontTx/>
              <a:buChar char="-"/>
              <a:defRPr/>
            </a:pPr>
            <a:r>
              <a:rPr lang="en-US" sz="1800" dirty="0" smtClean="0"/>
              <a:t>Ratified by </a:t>
            </a:r>
            <a:r>
              <a:rPr lang="en-US" sz="1800" dirty="0" err="1" smtClean="0"/>
              <a:t>Khronos</a:t>
            </a:r>
            <a:r>
              <a:rPr lang="en-US" sz="1800" dirty="0" smtClean="0"/>
              <a:t> Group</a:t>
            </a:r>
          </a:p>
          <a:p>
            <a:pPr lvl="1" eaLnBrk="1" hangingPunct="1">
              <a:buFontTx/>
              <a:buChar char="-"/>
              <a:defRPr/>
            </a:pPr>
            <a:r>
              <a:rPr lang="en-US" sz="1800" dirty="0" smtClean="0"/>
              <a:t>Additional capability added</a:t>
            </a:r>
          </a:p>
          <a:p>
            <a:pPr eaLnBrk="1" hangingPunct="1">
              <a:buFontTx/>
              <a:buChar char="-"/>
              <a:defRPr/>
            </a:pPr>
            <a:r>
              <a:rPr lang="en-US" sz="2000" dirty="0" err="1" smtClean="0"/>
              <a:t>OpenCL</a:t>
            </a:r>
            <a:r>
              <a:rPr lang="en-US" sz="2000" dirty="0" smtClean="0"/>
              <a:t> 1.2:</a:t>
            </a:r>
          </a:p>
          <a:p>
            <a:pPr lvl="1" eaLnBrk="1" hangingPunct="1">
              <a:buFontTx/>
              <a:buChar char="-"/>
              <a:defRPr/>
            </a:pPr>
            <a:r>
              <a:rPr lang="en-US" sz="1800" dirty="0" smtClean="0"/>
              <a:t>Device partitioning</a:t>
            </a:r>
          </a:p>
          <a:p>
            <a:pPr lvl="1" eaLnBrk="1" hangingPunct="1">
              <a:buFontTx/>
              <a:buChar char="-"/>
              <a:defRPr/>
            </a:pPr>
            <a:r>
              <a:rPr lang="en-US" sz="1800" dirty="0" smtClean="0"/>
              <a:t>Built in kernels for custom devices with unique capability</a:t>
            </a:r>
          </a:p>
          <a:p>
            <a:pPr lvl="1" eaLnBrk="1" hangingPunct="1">
              <a:buFontTx/>
              <a:buChar char="-"/>
              <a:defRPr/>
            </a:pPr>
            <a:r>
              <a:rPr lang="en-US" sz="1800" dirty="0" smtClean="0"/>
              <a:t>Functionality to compile </a:t>
            </a:r>
            <a:r>
              <a:rPr lang="en-US" sz="1800" dirty="0" err="1" smtClean="0"/>
              <a:t>OpenCL</a:t>
            </a:r>
            <a:r>
              <a:rPr lang="en-US" sz="1800" dirty="0" smtClean="0"/>
              <a:t> into external libraries </a:t>
            </a:r>
          </a:p>
          <a:p>
            <a:pPr eaLnBrk="1" hangingPunct="1">
              <a:buFontTx/>
              <a:buChar char="-"/>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4</a:t>
            </a:fld>
            <a:endParaRPr lang="en-US"/>
          </a:p>
        </p:txBody>
      </p:sp>
    </p:spTree>
    <p:extLst>
      <p:ext uri="{BB962C8B-B14F-4D97-AF65-F5344CB8AC3E}">
        <p14:creationId xmlns:p14="http://schemas.microsoft.com/office/powerpoint/2010/main" val="1822248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speed this process</a:t>
            </a:r>
            <a:r>
              <a:rPr lang="en-US" baseline="0" dirty="0" smtClean="0"/>
              <a:t> up by splitting the diagram into blocks and use OpenCL capable devices. This can also reduce the number of collisions and improved processing, or </a:t>
            </a:r>
            <a:r>
              <a:rPr lang="en-US" baseline="0" dirty="0" err="1" smtClean="0"/>
              <a:t>localise</a:t>
            </a:r>
            <a:r>
              <a:rPr lang="en-US" baseline="0" dirty="0" smtClean="0"/>
              <a:t> the effects of collisions so they can be handled easier. Obviously this is a simple example and we could achieve the same results using methods like MPI. However in the case of a single system or a normal size image, the latency of MPI would not be available or slow down the process. Being able to offload the compute work locally would also leave the CPU free to do more complex or generic tasks.</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40</a:t>
            </a:fld>
            <a:endParaRPr lang="en-US"/>
          </a:p>
        </p:txBody>
      </p:sp>
    </p:spTree>
    <p:extLst>
      <p:ext uri="{BB962C8B-B14F-4D97-AF65-F5344CB8AC3E}">
        <p14:creationId xmlns:p14="http://schemas.microsoft.com/office/powerpoint/2010/main" val="12847072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41</a:t>
            </a:fld>
            <a:endParaRPr lang="en-US"/>
          </a:p>
        </p:txBody>
      </p:sp>
    </p:spTree>
    <p:extLst>
      <p:ext uri="{BB962C8B-B14F-4D97-AF65-F5344CB8AC3E}">
        <p14:creationId xmlns:p14="http://schemas.microsoft.com/office/powerpoint/2010/main" val="15578598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43</a:t>
            </a:fld>
            <a:endParaRPr lang="en-US"/>
          </a:p>
        </p:txBody>
      </p:sp>
    </p:spTree>
    <p:extLst>
      <p:ext uri="{BB962C8B-B14F-4D97-AF65-F5344CB8AC3E}">
        <p14:creationId xmlns:p14="http://schemas.microsoft.com/office/powerpoint/2010/main" val="8291520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this approach we can build a complete histogram</a:t>
            </a:r>
            <a:r>
              <a:rPr lang="en-US" baseline="0" dirty="0" smtClean="0"/>
              <a:t> from the partial histograms using parallel processing to speed up this process.</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46</a:t>
            </a:fld>
            <a:endParaRPr lang="en-US"/>
          </a:p>
        </p:txBody>
      </p:sp>
    </p:spTree>
    <p:extLst>
      <p:ext uri="{BB962C8B-B14F-4D97-AF65-F5344CB8AC3E}">
        <p14:creationId xmlns:p14="http://schemas.microsoft.com/office/powerpoint/2010/main" val="5366987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47</a:t>
            </a:fld>
            <a:endParaRPr lang="en-US"/>
          </a:p>
        </p:txBody>
      </p:sp>
    </p:spTree>
    <p:extLst>
      <p:ext uri="{BB962C8B-B14F-4D97-AF65-F5344CB8AC3E}">
        <p14:creationId xmlns:p14="http://schemas.microsoft.com/office/powerpoint/2010/main" val="13976792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this simple example  we can see that we can make</a:t>
            </a:r>
            <a:r>
              <a:rPr lang="en-US" baseline="0" dirty="0" smtClean="0"/>
              <a:t> use of OpenCL to speed up and improve processing by the application of parallelism. We can also earn ourselves a parallel workload by looking at how we process our data.</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49</a:t>
            </a:fld>
            <a:endParaRPr lang="en-US"/>
          </a:p>
        </p:txBody>
      </p:sp>
    </p:spTree>
    <p:extLst>
      <p:ext uri="{BB962C8B-B14F-4D97-AF65-F5344CB8AC3E}">
        <p14:creationId xmlns:p14="http://schemas.microsoft.com/office/powerpoint/2010/main" val="15366687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when</a:t>
            </a:r>
            <a:r>
              <a:rPr lang="en-US" baseline="0" dirty="0" smtClean="0"/>
              <a:t> should we use CPU and when should we use GPU?</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50</a:t>
            </a:fld>
            <a:endParaRPr lang="en-US"/>
          </a:p>
        </p:txBody>
      </p:sp>
    </p:spTree>
    <p:extLst>
      <p:ext uri="{BB962C8B-B14F-4D97-AF65-F5344CB8AC3E}">
        <p14:creationId xmlns:p14="http://schemas.microsoft.com/office/powerpoint/2010/main" val="9317797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few things we take into account or consider in order to make the decision to use CPU or GPU easier. In</a:t>
            </a:r>
            <a:r>
              <a:rPr lang="en-US" baseline="0" dirty="0" smtClean="0"/>
              <a:t> the following slides we’ll look at processing on the CPU and GPU and things we need to consider.</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51</a:t>
            </a:fld>
            <a:endParaRPr lang="en-US"/>
          </a:p>
        </p:txBody>
      </p:sp>
    </p:spTree>
    <p:extLst>
      <p:ext uri="{BB962C8B-B14F-4D97-AF65-F5344CB8AC3E}">
        <p14:creationId xmlns:p14="http://schemas.microsoft.com/office/powerpoint/2010/main" val="8601403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Traditionally</a:t>
            </a:r>
            <a:r>
              <a:rPr lang="en-US" baseline="0" dirty="0" smtClean="0"/>
              <a:t> we’d just process things on the CPU.</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52</a:t>
            </a:fld>
            <a:endParaRPr lang="en-US"/>
          </a:p>
        </p:txBody>
      </p:sp>
    </p:spTree>
    <p:extLst>
      <p:ext uri="{BB962C8B-B14F-4D97-AF65-F5344CB8AC3E}">
        <p14:creationId xmlns:p14="http://schemas.microsoft.com/office/powerpoint/2010/main" val="14094875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We’d load</a:t>
            </a:r>
            <a:r>
              <a:rPr lang="en-US" baseline="0" dirty="0" smtClean="0"/>
              <a:t> the image into memory and process it.</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53</a:t>
            </a:fld>
            <a:endParaRPr lang="en-US"/>
          </a:p>
        </p:txBody>
      </p:sp>
    </p:spTree>
    <p:extLst>
      <p:ext uri="{BB962C8B-B14F-4D97-AF65-F5344CB8AC3E}">
        <p14:creationId xmlns:p14="http://schemas.microsoft.com/office/powerpoint/2010/main" val="1609893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OpenGL is targeted at graphics</a:t>
            </a:r>
            <a:r>
              <a:rPr lang="en-US" baseline="0" dirty="0" smtClean="0"/>
              <a:t> and </a:t>
            </a:r>
            <a:r>
              <a:rPr lang="en-US" baseline="0" dirty="0" err="1" smtClean="0"/>
              <a:t>OpenCL</a:t>
            </a:r>
            <a:r>
              <a:rPr lang="en-US" baseline="0" dirty="0" smtClean="0"/>
              <a:t> is used for compute, they can be, and are often used together. For example </a:t>
            </a:r>
            <a:r>
              <a:rPr lang="en-US" baseline="0" dirty="0" err="1" smtClean="0"/>
              <a:t>OpenCL</a:t>
            </a:r>
            <a:r>
              <a:rPr lang="en-US" baseline="0" dirty="0" smtClean="0"/>
              <a:t> can be used for image processing and then OpenGL can be used for the display of the results.</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5</a:t>
            </a:fld>
            <a:endParaRPr lang="en-US"/>
          </a:p>
        </p:txBody>
      </p:sp>
    </p:spTree>
    <p:extLst>
      <p:ext uri="{BB962C8B-B14F-4D97-AF65-F5344CB8AC3E}">
        <p14:creationId xmlns:p14="http://schemas.microsoft.com/office/powerpoint/2010/main" val="8093859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Generally</a:t>
            </a:r>
            <a:r>
              <a:rPr lang="en-US" baseline="0" dirty="0" smtClean="0"/>
              <a:t> the bus between memory and CPU was fast in comparison to other busses within the system, so the total time can be considered to be the compute time.</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54</a:t>
            </a:fld>
            <a:endParaRPr lang="en-US"/>
          </a:p>
        </p:txBody>
      </p:sp>
    </p:spTree>
    <p:extLst>
      <p:ext uri="{BB962C8B-B14F-4D97-AF65-F5344CB8AC3E}">
        <p14:creationId xmlns:p14="http://schemas.microsoft.com/office/powerpoint/2010/main" val="11251803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OpenCL</a:t>
            </a:r>
            <a:r>
              <a:rPr lang="en-US" baseline="0" dirty="0" smtClean="0"/>
              <a:t> devices we can </a:t>
            </a:r>
            <a:r>
              <a:rPr lang="en-US" baseline="0" dirty="0" err="1" smtClean="0"/>
              <a:t>utilise</a:t>
            </a:r>
            <a:r>
              <a:rPr lang="en-US" baseline="0" dirty="0" smtClean="0"/>
              <a:t> for certain workloads.</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55</a:t>
            </a:fld>
            <a:endParaRPr lang="en-US"/>
          </a:p>
        </p:txBody>
      </p:sp>
    </p:spTree>
    <p:extLst>
      <p:ext uri="{BB962C8B-B14F-4D97-AF65-F5344CB8AC3E}">
        <p14:creationId xmlns:p14="http://schemas.microsoft.com/office/powerpoint/2010/main" val="928454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Generally</a:t>
            </a:r>
            <a:r>
              <a:rPr lang="en-US" baseline="0" dirty="0" smtClean="0"/>
              <a:t> we’ll need to load the image into memory and then transfer it to the OpenCL device. Depending on the bus between the CPU and GPU this may take additional time.</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56</a:t>
            </a:fld>
            <a:endParaRPr lang="en-US"/>
          </a:p>
        </p:txBody>
      </p:sp>
    </p:spTree>
    <p:extLst>
      <p:ext uri="{BB962C8B-B14F-4D97-AF65-F5344CB8AC3E}">
        <p14:creationId xmlns:p14="http://schemas.microsoft.com/office/powerpoint/2010/main" val="10107200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it’s in the OpenCL device it can be processed,</a:t>
            </a:r>
            <a:r>
              <a:rPr lang="en-US" baseline="0" dirty="0" smtClean="0"/>
              <a:t> much like it was on the CPU. However by using the GPU we may gain access to specific functions that speed up the processing of images, such as matrices or transform operations.</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57</a:t>
            </a:fld>
            <a:endParaRPr lang="en-US"/>
          </a:p>
        </p:txBody>
      </p:sp>
    </p:spTree>
    <p:extLst>
      <p:ext uri="{BB962C8B-B14F-4D97-AF65-F5344CB8AC3E}">
        <p14:creationId xmlns:p14="http://schemas.microsoft.com/office/powerpoint/2010/main" val="7846244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this is complete it will need to be transferred</a:t>
            </a:r>
            <a:r>
              <a:rPr lang="en-US" baseline="0" dirty="0" smtClean="0"/>
              <a:t> back to the CPU for presentation.</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58</a:t>
            </a:fld>
            <a:endParaRPr lang="en-US"/>
          </a:p>
        </p:txBody>
      </p:sp>
    </p:spTree>
    <p:extLst>
      <p:ext uri="{BB962C8B-B14F-4D97-AF65-F5344CB8AC3E}">
        <p14:creationId xmlns:p14="http://schemas.microsoft.com/office/powerpoint/2010/main" val="12912899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total time isn’t just the compute any longer, we’ve had to transfer the image to and from main memory</a:t>
            </a:r>
            <a:r>
              <a:rPr lang="en-US" baseline="0" dirty="0" smtClean="0"/>
              <a:t> to GPU.</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59</a:t>
            </a:fld>
            <a:endParaRPr lang="en-US"/>
          </a:p>
        </p:txBody>
      </p:sp>
    </p:spTree>
    <p:extLst>
      <p:ext uri="{BB962C8B-B14F-4D97-AF65-F5344CB8AC3E}">
        <p14:creationId xmlns:p14="http://schemas.microsoft.com/office/powerpoint/2010/main" val="7198713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Therefore the total</a:t>
            </a:r>
            <a:r>
              <a:rPr lang="en-US" baseline="0" dirty="0" smtClean="0"/>
              <a:t> time is the compute time plus the transfer time.</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60</a:t>
            </a:fld>
            <a:endParaRPr lang="en-US"/>
          </a:p>
        </p:txBody>
      </p:sp>
    </p:spTree>
    <p:extLst>
      <p:ext uri="{BB962C8B-B14F-4D97-AF65-F5344CB8AC3E}">
        <p14:creationId xmlns:p14="http://schemas.microsoft.com/office/powerpoint/2010/main" val="3895860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have a quick</a:t>
            </a:r>
            <a:r>
              <a:rPr lang="en-US" baseline="0" dirty="0" smtClean="0"/>
              <a:t> review of some of the things that effect processing time.</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61</a:t>
            </a:fld>
            <a:endParaRPr lang="en-US"/>
          </a:p>
        </p:txBody>
      </p:sp>
    </p:spTree>
    <p:extLst>
      <p:ext uri="{BB962C8B-B14F-4D97-AF65-F5344CB8AC3E}">
        <p14:creationId xmlns:p14="http://schemas.microsoft.com/office/powerpoint/2010/main" val="16253739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Offloading</a:t>
            </a:r>
            <a:r>
              <a:rPr lang="en-US" baseline="0" dirty="0" smtClean="0"/>
              <a:t> the processing to GPU has some overhead as we need to transfer the data across system busses</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62</a:t>
            </a:fld>
            <a:endParaRPr lang="en-US"/>
          </a:p>
        </p:txBody>
      </p:sp>
    </p:spTree>
    <p:extLst>
      <p:ext uri="{BB962C8B-B14F-4D97-AF65-F5344CB8AC3E}">
        <p14:creationId xmlns:p14="http://schemas.microsoft.com/office/powerpoint/2010/main" val="8062885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CPU this is close to main memory so not</a:t>
            </a:r>
            <a:r>
              <a:rPr lang="en-US" baseline="0" dirty="0" smtClean="0"/>
              <a:t> </a:t>
            </a:r>
            <a:r>
              <a:rPr lang="en-US" baseline="0" dirty="0" err="1" smtClean="0"/>
              <a:t>substantiial</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63</a:t>
            </a:fld>
            <a:endParaRPr lang="en-US"/>
          </a:p>
        </p:txBody>
      </p:sp>
    </p:spTree>
    <p:extLst>
      <p:ext uri="{BB962C8B-B14F-4D97-AF65-F5344CB8AC3E}">
        <p14:creationId xmlns:p14="http://schemas.microsoft.com/office/powerpoint/2010/main" val="798630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defRPr/>
            </a:pPr>
            <a:r>
              <a:rPr lang="en-US" sz="2000" dirty="0" smtClean="0"/>
              <a:t>All applications make use of the same set of elements:</a:t>
            </a:r>
          </a:p>
          <a:p>
            <a:pPr lvl="1" eaLnBrk="1" hangingPunct="1">
              <a:buFontTx/>
              <a:buChar char="-"/>
              <a:defRPr/>
            </a:pPr>
            <a:r>
              <a:rPr lang="en-US" sz="2000" dirty="0" smtClean="0"/>
              <a:t>Hosts</a:t>
            </a:r>
          </a:p>
          <a:p>
            <a:pPr lvl="1" eaLnBrk="1" hangingPunct="1">
              <a:buFontTx/>
              <a:buChar char="-"/>
              <a:defRPr/>
            </a:pPr>
            <a:r>
              <a:rPr lang="en-US" sz="2000" dirty="0" smtClean="0"/>
              <a:t>Devices</a:t>
            </a:r>
          </a:p>
          <a:p>
            <a:pPr lvl="1" eaLnBrk="1" hangingPunct="1">
              <a:buFontTx/>
              <a:buChar char="-"/>
              <a:defRPr/>
            </a:pPr>
            <a:r>
              <a:rPr lang="en-US" sz="2000" dirty="0" smtClean="0"/>
              <a:t>Compute units</a:t>
            </a:r>
          </a:p>
          <a:p>
            <a:pPr lvl="1" eaLnBrk="1" hangingPunct="1">
              <a:buFontTx/>
              <a:buChar char="-"/>
              <a:defRPr/>
            </a:pPr>
            <a:r>
              <a:rPr lang="en-US" sz="2000" dirty="0" smtClean="0"/>
              <a:t>Contexts</a:t>
            </a:r>
          </a:p>
          <a:p>
            <a:pPr lvl="1" eaLnBrk="1" hangingPunct="1">
              <a:buFontTx/>
              <a:buChar char="-"/>
              <a:defRPr/>
            </a:pPr>
            <a:r>
              <a:rPr lang="en-US" sz="2000" dirty="0" smtClean="0"/>
              <a:t>Command queues</a:t>
            </a:r>
          </a:p>
          <a:p>
            <a:pPr lvl="1" eaLnBrk="1" hangingPunct="1">
              <a:buFontTx/>
              <a:buChar char="-"/>
              <a:defRPr/>
            </a:pPr>
            <a:r>
              <a:rPr lang="en-US" sz="2000" dirty="0" smtClean="0"/>
              <a:t>Program objects</a:t>
            </a:r>
          </a:p>
          <a:p>
            <a:pPr lvl="1" eaLnBrk="1" hangingPunct="1">
              <a:buFontTx/>
              <a:buChar char="-"/>
              <a:defRPr/>
            </a:pPr>
            <a:r>
              <a:rPr lang="en-US" sz="2000" dirty="0" smtClean="0"/>
              <a:t>Kernel functions</a:t>
            </a:r>
          </a:p>
          <a:p>
            <a:pPr lvl="1" eaLnBrk="1" hangingPunct="1">
              <a:buFontTx/>
              <a:buChar char="-"/>
              <a:defRPr/>
            </a:pPr>
            <a:r>
              <a:rPr lang="en-US" sz="2000" dirty="0" smtClean="0"/>
              <a:t>Kernel objects</a:t>
            </a:r>
          </a:p>
          <a:p>
            <a:pPr lvl="1" eaLnBrk="1" hangingPunct="1">
              <a:buFontTx/>
              <a:buChar char="-"/>
              <a:defRPr/>
            </a:pPr>
            <a:r>
              <a:rPr lang="en-US" sz="2000" dirty="0" smtClean="0"/>
              <a:t>Memory objects</a:t>
            </a:r>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6</a:t>
            </a:fld>
            <a:endParaRPr lang="en-US"/>
          </a:p>
        </p:txBody>
      </p:sp>
    </p:spTree>
    <p:extLst>
      <p:ext uri="{BB962C8B-B14F-4D97-AF65-F5344CB8AC3E}">
        <p14:creationId xmlns:p14="http://schemas.microsoft.com/office/powerpoint/2010/main" val="161572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an integrated GPU</a:t>
            </a:r>
            <a:r>
              <a:rPr lang="en-US" baseline="0" dirty="0" smtClean="0"/>
              <a:t> this can be less than going to a dedicated GPU.</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64</a:t>
            </a:fld>
            <a:endParaRPr lang="en-US"/>
          </a:p>
        </p:txBody>
      </p:sp>
    </p:spTree>
    <p:extLst>
      <p:ext uri="{BB962C8B-B14F-4D97-AF65-F5344CB8AC3E}">
        <p14:creationId xmlns:p14="http://schemas.microsoft.com/office/powerpoint/2010/main" val="13365551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we don’t get the full set of instructions we’d get with a discrete</a:t>
            </a:r>
            <a:r>
              <a:rPr lang="en-US" baseline="0" dirty="0" smtClean="0"/>
              <a:t> GPU. So we need to be aware of </a:t>
            </a:r>
            <a:r>
              <a:rPr lang="en-US" baseline="0" dirty="0" err="1" smtClean="0"/>
              <a:t>diferent</a:t>
            </a:r>
            <a:r>
              <a:rPr lang="en-US" baseline="0" dirty="0" smtClean="0"/>
              <a:t> workloads and which environments they are best suited to.</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65</a:t>
            </a:fld>
            <a:endParaRPr lang="en-US"/>
          </a:p>
        </p:txBody>
      </p:sp>
    </p:spTree>
    <p:extLst>
      <p:ext uri="{BB962C8B-B14F-4D97-AF65-F5344CB8AC3E}">
        <p14:creationId xmlns:p14="http://schemas.microsoft.com/office/powerpoint/2010/main" val="13963064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do a side by side comparison.</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66</a:t>
            </a:fld>
            <a:endParaRPr lang="en-US"/>
          </a:p>
        </p:txBody>
      </p:sp>
    </p:spTree>
    <p:extLst>
      <p:ext uri="{BB962C8B-B14F-4D97-AF65-F5344CB8AC3E}">
        <p14:creationId xmlns:p14="http://schemas.microsoft.com/office/powerpoint/2010/main" val="10057942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a:t>
            </a:r>
            <a:r>
              <a:rPr lang="en-US" baseline="0" dirty="0" smtClean="0"/>
              <a:t> then chose functions which are suited to GPUs.</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67</a:t>
            </a:fld>
            <a:endParaRPr lang="en-US"/>
          </a:p>
        </p:txBody>
      </p:sp>
    </p:spTree>
    <p:extLst>
      <p:ext uri="{BB962C8B-B14F-4D97-AF65-F5344CB8AC3E}">
        <p14:creationId xmlns:p14="http://schemas.microsoft.com/office/powerpoint/2010/main" val="10666591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OpenCL is going to be the fastest.</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68</a:t>
            </a:fld>
            <a:endParaRPr lang="en-US"/>
          </a:p>
        </p:txBody>
      </p:sp>
    </p:spTree>
    <p:extLst>
      <p:ext uri="{BB962C8B-B14F-4D97-AF65-F5344CB8AC3E}">
        <p14:creationId xmlns:p14="http://schemas.microsoft.com/office/powerpoint/2010/main" val="20822466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if we need to transfer</a:t>
            </a:r>
            <a:r>
              <a:rPr lang="en-US" baseline="0" dirty="0" smtClean="0"/>
              <a:t> data to and from the </a:t>
            </a:r>
            <a:r>
              <a:rPr lang="en-US" baseline="0" dirty="0" smtClean="0"/>
              <a:t>GPU, the case for using OpenCL may not be so clear.</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69</a:t>
            </a:fld>
            <a:endParaRPr lang="en-US"/>
          </a:p>
        </p:txBody>
      </p:sp>
    </p:spTree>
    <p:extLst>
      <p:ext uri="{BB962C8B-B14F-4D97-AF65-F5344CB8AC3E}">
        <p14:creationId xmlns:p14="http://schemas.microsoft.com/office/powerpoint/2010/main" val="7919288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ideal discrete</a:t>
            </a:r>
            <a:r>
              <a:rPr lang="en-US" baseline="0" dirty="0" smtClean="0"/>
              <a:t> GPU scenario is one where where there is a high level of parallelism and where we don’t need to transfer a lot of data across the bus.</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70</a:t>
            </a:fld>
            <a:endParaRPr lang="en-US"/>
          </a:p>
        </p:txBody>
      </p:sp>
    </p:spTree>
    <p:extLst>
      <p:ext uri="{BB962C8B-B14F-4D97-AF65-F5344CB8AC3E}">
        <p14:creationId xmlns:p14="http://schemas.microsoft.com/office/powerpoint/2010/main" val="16104520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we need to transfer a lot of data across the bus it is best suited to local CPU or integrated GPU.</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71</a:t>
            </a:fld>
            <a:endParaRPr lang="en-US"/>
          </a:p>
        </p:txBody>
      </p:sp>
    </p:spTree>
    <p:extLst>
      <p:ext uri="{BB962C8B-B14F-4D97-AF65-F5344CB8AC3E}">
        <p14:creationId xmlns:p14="http://schemas.microsoft.com/office/powerpoint/2010/main" val="3317849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Another</a:t>
            </a:r>
            <a:r>
              <a:rPr lang="en-US" baseline="0" dirty="0" smtClean="0"/>
              <a:t> thing to consider is the </a:t>
            </a:r>
            <a:r>
              <a:rPr lang="en-US" baseline="0" dirty="0" err="1" smtClean="0"/>
              <a:t>visualisation</a:t>
            </a:r>
            <a:r>
              <a:rPr lang="en-US" baseline="0" dirty="0" smtClean="0"/>
              <a:t> aspect. Humans are visual creatures, so after crunching data on an OpenCL device you may need to covert it back into a visual display in order for humans to interpret the results.</a:t>
            </a:r>
            <a:endParaRPr lang="en-US" dirty="0" smtClean="0"/>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72</a:t>
            </a:fld>
            <a:endParaRPr lang="en-US"/>
          </a:p>
        </p:txBody>
      </p:sp>
    </p:spTree>
    <p:extLst>
      <p:ext uri="{BB962C8B-B14F-4D97-AF65-F5344CB8AC3E}">
        <p14:creationId xmlns:p14="http://schemas.microsoft.com/office/powerpoint/2010/main" val="15922415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GPU device used for computation may also be the device used for </a:t>
            </a:r>
            <a:r>
              <a:rPr lang="en-US" baseline="0" dirty="0" err="1" smtClean="0"/>
              <a:t>visualisation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73</a:t>
            </a:fld>
            <a:endParaRPr lang="en-US"/>
          </a:p>
        </p:txBody>
      </p:sp>
    </p:spTree>
    <p:extLst>
      <p:ext uri="{BB962C8B-B14F-4D97-AF65-F5344CB8AC3E}">
        <p14:creationId xmlns:p14="http://schemas.microsoft.com/office/powerpoint/2010/main" val="2049003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defRPr/>
            </a:pPr>
            <a:r>
              <a:rPr lang="en-AU" sz="2000" b="0" dirty="0" smtClean="0">
                <a:cs typeface="+mn-cs"/>
              </a:rPr>
              <a:t>The program that calls the </a:t>
            </a:r>
            <a:r>
              <a:rPr lang="en-AU" sz="2000" b="0" dirty="0" err="1" smtClean="0">
                <a:cs typeface="+mn-cs"/>
              </a:rPr>
              <a:t>OpenCL</a:t>
            </a:r>
            <a:r>
              <a:rPr lang="en-AU" sz="2000" b="0" dirty="0" smtClean="0">
                <a:cs typeface="+mn-cs"/>
              </a:rPr>
              <a:t> functions to set up the context in which the kernels run and </a:t>
            </a:r>
            <a:r>
              <a:rPr lang="en-AU" sz="2000" b="0" dirty="0" err="1" smtClean="0">
                <a:cs typeface="+mn-cs"/>
              </a:rPr>
              <a:t>enqueue</a:t>
            </a:r>
            <a:r>
              <a:rPr lang="en-AU" sz="2000" b="0" dirty="0" smtClean="0">
                <a:cs typeface="+mn-cs"/>
              </a:rPr>
              <a:t> the kernels for execution is known as the host application</a:t>
            </a:r>
          </a:p>
          <a:p>
            <a:pPr eaLnBrk="1" hangingPunct="1">
              <a:buFontTx/>
              <a:buChar char="-"/>
              <a:defRPr/>
            </a:pPr>
            <a:r>
              <a:rPr lang="en-AU" sz="2000" b="0" dirty="0" smtClean="0">
                <a:cs typeface="+mn-cs"/>
              </a:rPr>
              <a:t>The device on which the host application executes is know as the host device</a:t>
            </a:r>
          </a:p>
          <a:p>
            <a:pPr eaLnBrk="1" hangingPunct="1">
              <a:buFontTx/>
              <a:buChar char="-"/>
              <a:defRPr/>
            </a:pPr>
            <a:r>
              <a:rPr lang="en-AU" sz="2000" b="0" dirty="0" smtClean="0">
                <a:cs typeface="+mn-cs"/>
              </a:rPr>
              <a:t>Before the kernels can be run the host application must complete the following steps (some sample code later):</a:t>
            </a:r>
          </a:p>
          <a:p>
            <a:pPr lvl="1" eaLnBrk="1" hangingPunct="1">
              <a:buFontTx/>
              <a:buChar char="-"/>
              <a:defRPr/>
            </a:pPr>
            <a:r>
              <a:rPr lang="en-AU" sz="1800" dirty="0" smtClean="0">
                <a:cs typeface="+mn-cs"/>
              </a:rPr>
              <a:t>Determine what compute devices are available</a:t>
            </a:r>
          </a:p>
          <a:p>
            <a:pPr lvl="1" eaLnBrk="1" hangingPunct="1">
              <a:buFontTx/>
              <a:buChar char="-"/>
              <a:defRPr/>
            </a:pPr>
            <a:r>
              <a:rPr lang="en-AU" sz="1800" dirty="0" smtClean="0">
                <a:cs typeface="+mn-cs"/>
              </a:rPr>
              <a:t>Select the compute devices appropriate to the application</a:t>
            </a:r>
          </a:p>
          <a:p>
            <a:pPr lvl="1" eaLnBrk="1" hangingPunct="1">
              <a:buFontTx/>
              <a:buChar char="-"/>
              <a:defRPr/>
            </a:pPr>
            <a:r>
              <a:rPr lang="en-AU" sz="1800" dirty="0" smtClean="0">
                <a:cs typeface="+mn-cs"/>
              </a:rPr>
              <a:t>Create command queues for the selected compute devices</a:t>
            </a:r>
          </a:p>
          <a:p>
            <a:pPr lvl="1" eaLnBrk="1" hangingPunct="1">
              <a:buFontTx/>
              <a:buChar char="-"/>
              <a:defRPr/>
            </a:pPr>
            <a:r>
              <a:rPr lang="en-AU" sz="1800" dirty="0" smtClean="0">
                <a:cs typeface="+mn-cs"/>
              </a:rPr>
              <a:t>Allocate the memory objects needed by the kernels for execution</a:t>
            </a:r>
          </a:p>
          <a:p>
            <a:pPr eaLnBrk="1" hangingPunct="1">
              <a:buFontTx/>
              <a:buChar char="-"/>
              <a:defRPr/>
            </a:pPr>
            <a:r>
              <a:rPr lang="en-AU" sz="2000" b="0" dirty="0" smtClean="0">
                <a:cs typeface="+mn-cs"/>
              </a:rPr>
              <a:t>The host device itself can be an </a:t>
            </a:r>
            <a:r>
              <a:rPr lang="en-AU" sz="2000" b="0" dirty="0" err="1" smtClean="0">
                <a:cs typeface="+mn-cs"/>
              </a:rPr>
              <a:t>OpenCL</a:t>
            </a:r>
            <a:r>
              <a:rPr lang="en-AU" sz="2000" b="0" dirty="0" smtClean="0">
                <a:cs typeface="+mn-cs"/>
              </a:rPr>
              <a:t> device (</a:t>
            </a:r>
            <a:r>
              <a:rPr lang="en-AU" sz="2000" b="0" dirty="0" err="1" smtClean="0">
                <a:cs typeface="+mn-cs"/>
              </a:rPr>
              <a:t>eg</a:t>
            </a:r>
            <a:r>
              <a:rPr lang="en-AU" sz="2000" b="0" dirty="0" smtClean="0">
                <a:cs typeface="+mn-cs"/>
              </a:rPr>
              <a:t> CPU)</a:t>
            </a:r>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7</a:t>
            </a:fld>
            <a:endParaRPr lang="en-US"/>
          </a:p>
        </p:txBody>
      </p:sp>
    </p:spTree>
    <p:extLst>
      <p:ext uri="{BB962C8B-B14F-4D97-AF65-F5344CB8AC3E}">
        <p14:creationId xmlns:p14="http://schemas.microsoft.com/office/powerpoint/2010/main" val="161572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Even though the OpenCL device may well be the same GPU as used for displaying the results visually there is still work to convert</a:t>
            </a:r>
            <a:r>
              <a:rPr lang="en-US" baseline="0" dirty="0" smtClean="0"/>
              <a:t> that data back into a humanly viewable format.</a:t>
            </a:r>
            <a:endParaRPr lang="en-US" dirty="0" smtClean="0"/>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74</a:t>
            </a:fld>
            <a:endParaRPr lang="en-US"/>
          </a:p>
        </p:txBody>
      </p:sp>
    </p:spTree>
    <p:extLst>
      <p:ext uri="{BB962C8B-B14F-4D97-AF65-F5344CB8AC3E}">
        <p14:creationId xmlns:p14="http://schemas.microsoft.com/office/powerpoint/2010/main" val="2127595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may need to </a:t>
            </a:r>
            <a:r>
              <a:rPr lang="en-US" baseline="0" dirty="0" err="1" smtClean="0"/>
              <a:t>visualise</a:t>
            </a:r>
            <a:r>
              <a:rPr lang="en-US" baseline="0" dirty="0" smtClean="0"/>
              <a:t> both the initial image and the resulting image.</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75</a:t>
            </a:fld>
            <a:endParaRPr lang="en-US"/>
          </a:p>
        </p:txBody>
      </p:sp>
    </p:spTree>
    <p:extLst>
      <p:ext uri="{BB962C8B-B14F-4D97-AF65-F5344CB8AC3E}">
        <p14:creationId xmlns:p14="http://schemas.microsoft.com/office/powerpoint/2010/main" val="2067505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previously stated this may well be the same device.</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76</a:t>
            </a:fld>
            <a:endParaRPr lang="en-US"/>
          </a:p>
        </p:txBody>
      </p:sp>
    </p:spTree>
    <p:extLst>
      <p:ext uri="{BB962C8B-B14F-4D97-AF65-F5344CB8AC3E}">
        <p14:creationId xmlns:p14="http://schemas.microsoft.com/office/powerpoint/2010/main" val="20745204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overhead in doing this,</a:t>
            </a:r>
            <a:r>
              <a:rPr lang="en-US" baseline="0" dirty="0" smtClean="0"/>
              <a:t> and we may need to consider whether this overhead is delaying results. If we are happy to wait for full results that’s fine. We may alternatively chose to use an integrated GPU rather than a discrete GPU if we can get away with it.</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78</a:t>
            </a:fld>
            <a:endParaRPr lang="en-US"/>
          </a:p>
        </p:txBody>
      </p:sp>
    </p:spTree>
    <p:extLst>
      <p:ext uri="{BB962C8B-B14F-4D97-AF65-F5344CB8AC3E}">
        <p14:creationId xmlns:p14="http://schemas.microsoft.com/office/powerpoint/2010/main" val="19659798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we’ll see in the next few slides we can also use OpenCL in co-operation with OpenGL. OpenGL is traditionally used for buffer objects and textures.</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79</a:t>
            </a:fld>
            <a:endParaRPr lang="en-US"/>
          </a:p>
        </p:txBody>
      </p:sp>
    </p:spTree>
    <p:extLst>
      <p:ext uri="{BB962C8B-B14F-4D97-AF65-F5344CB8AC3E}">
        <p14:creationId xmlns:p14="http://schemas.microsoft.com/office/powerpoint/2010/main" val="16817261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objects are used</a:t>
            </a:r>
            <a:r>
              <a:rPr lang="en-US" baseline="0" dirty="0" smtClean="0"/>
              <a:t> to create frame buffer objects.</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80</a:t>
            </a:fld>
            <a:endParaRPr lang="en-US"/>
          </a:p>
        </p:txBody>
      </p:sp>
    </p:spTree>
    <p:extLst>
      <p:ext uri="{BB962C8B-B14F-4D97-AF65-F5344CB8AC3E}">
        <p14:creationId xmlns:p14="http://schemas.microsoft.com/office/powerpoint/2010/main" val="9927557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numerous functions</a:t>
            </a:r>
            <a:r>
              <a:rPr lang="en-US" baseline="0" dirty="0" smtClean="0"/>
              <a:t> we can perform on the objects.</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81</a:t>
            </a:fld>
            <a:endParaRPr lang="en-US"/>
          </a:p>
        </p:txBody>
      </p:sp>
    </p:spTree>
    <p:extLst>
      <p:ext uri="{BB962C8B-B14F-4D97-AF65-F5344CB8AC3E}">
        <p14:creationId xmlns:p14="http://schemas.microsoft.com/office/powerpoint/2010/main" val="20112567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OpenGL buffers</a:t>
            </a:r>
            <a:r>
              <a:rPr lang="en-US" baseline="0" dirty="0" smtClean="0"/>
              <a:t> are analogous to OpenCL buffers.</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82</a:t>
            </a:fld>
            <a:endParaRPr lang="en-US"/>
          </a:p>
        </p:txBody>
      </p:sp>
    </p:spTree>
    <p:extLst>
      <p:ext uri="{BB962C8B-B14F-4D97-AF65-F5344CB8AC3E}">
        <p14:creationId xmlns:p14="http://schemas.microsoft.com/office/powerpoint/2010/main" val="19728512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OpenGL textures</a:t>
            </a:r>
            <a:r>
              <a:rPr lang="en-US" baseline="0" dirty="0" smtClean="0"/>
              <a:t> and render buffers are analogous to Open CL images.</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83</a:t>
            </a:fld>
            <a:endParaRPr lang="en-US"/>
          </a:p>
        </p:txBody>
      </p:sp>
    </p:spTree>
    <p:extLst>
      <p:ext uri="{BB962C8B-B14F-4D97-AF65-F5344CB8AC3E}">
        <p14:creationId xmlns:p14="http://schemas.microsoft.com/office/powerpoint/2010/main" val="15668410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Therefore we can use OpenCL to image processing in</a:t>
            </a:r>
            <a:r>
              <a:rPr lang="en-US" baseline="0" dirty="0" smtClean="0"/>
              <a:t> co-ordination for OpenGL to speed up operations.</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84</a:t>
            </a:fld>
            <a:endParaRPr lang="en-US"/>
          </a:p>
        </p:txBody>
      </p:sp>
    </p:spTree>
    <p:extLst>
      <p:ext uri="{BB962C8B-B14F-4D97-AF65-F5344CB8AC3E}">
        <p14:creationId xmlns:p14="http://schemas.microsoft.com/office/powerpoint/2010/main" val="1065424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defRPr/>
            </a:pPr>
            <a:r>
              <a:rPr lang="en-US" sz="2000" dirty="0" smtClean="0"/>
              <a:t>Specification:</a:t>
            </a:r>
          </a:p>
          <a:p>
            <a:pPr lvl="1" eaLnBrk="1" hangingPunct="1">
              <a:buFontTx/>
              <a:buChar char="-"/>
              <a:defRPr/>
            </a:pPr>
            <a:r>
              <a:rPr lang="en-AU" sz="2000" dirty="0" smtClean="0">
                <a:cs typeface="+mn-cs"/>
              </a:rPr>
              <a:t>Refers to any computational device on a computer system as a </a:t>
            </a:r>
            <a:r>
              <a:rPr lang="en-AU" sz="2000" b="1" dirty="0" smtClean="0">
                <a:cs typeface="+mn-cs"/>
              </a:rPr>
              <a:t>device </a:t>
            </a:r>
            <a:r>
              <a:rPr lang="en-AU" sz="2000" dirty="0" smtClean="0">
                <a:cs typeface="+mn-cs"/>
              </a:rPr>
              <a:t>(GPUs, CPUs, </a:t>
            </a:r>
            <a:r>
              <a:rPr lang="en-AU" sz="2000" dirty="0" err="1" smtClean="0">
                <a:cs typeface="+mn-cs"/>
              </a:rPr>
              <a:t>etc</a:t>
            </a:r>
            <a:r>
              <a:rPr lang="en-AU" sz="2000" dirty="0" smtClean="0">
                <a:cs typeface="+mn-cs"/>
              </a:rPr>
              <a:t>)</a:t>
            </a:r>
            <a:endParaRPr lang="en-AU" sz="2000" b="1" dirty="0" smtClean="0">
              <a:cs typeface="+mn-cs"/>
            </a:endParaRPr>
          </a:p>
          <a:p>
            <a:pPr lvl="1" eaLnBrk="1" hangingPunct="1">
              <a:buFontTx/>
              <a:buChar char="-"/>
              <a:defRPr/>
            </a:pPr>
            <a:r>
              <a:rPr lang="en-AU" sz="2000" dirty="0" smtClean="0">
                <a:cs typeface="+mn-cs"/>
              </a:rPr>
              <a:t>Within each </a:t>
            </a:r>
            <a:r>
              <a:rPr lang="en-AU" sz="2000" b="1" dirty="0" smtClean="0">
                <a:cs typeface="+mn-cs"/>
              </a:rPr>
              <a:t>device</a:t>
            </a:r>
            <a:r>
              <a:rPr lang="en-AU" sz="2000" dirty="0" smtClean="0">
                <a:cs typeface="+mn-cs"/>
              </a:rPr>
              <a:t> there are one or more units referred to as </a:t>
            </a:r>
            <a:r>
              <a:rPr lang="en-AU" sz="2000" b="1" dirty="0" smtClean="0">
                <a:cs typeface="+mn-cs"/>
              </a:rPr>
              <a:t>compute units </a:t>
            </a:r>
            <a:r>
              <a:rPr lang="en-AU" sz="2000" dirty="0" smtClean="0">
                <a:cs typeface="+mn-cs"/>
              </a:rPr>
              <a:t>(cores, ALUs, </a:t>
            </a:r>
            <a:r>
              <a:rPr lang="en-AU" sz="2000" dirty="0" err="1" smtClean="0">
                <a:cs typeface="+mn-cs"/>
              </a:rPr>
              <a:t>etc</a:t>
            </a:r>
            <a:r>
              <a:rPr lang="en-AU" sz="2000" dirty="0" smtClean="0">
                <a:cs typeface="+mn-cs"/>
              </a:rPr>
              <a:t>)</a:t>
            </a:r>
            <a:endParaRPr lang="en-AU" sz="2000" b="1" dirty="0" smtClean="0">
              <a:cs typeface="+mn-cs"/>
            </a:endParaRPr>
          </a:p>
          <a:p>
            <a:pPr lvl="1" eaLnBrk="1" hangingPunct="1">
              <a:buFontTx/>
              <a:buChar char="-"/>
              <a:defRPr/>
            </a:pPr>
            <a:r>
              <a:rPr lang="en-AU" sz="2000" dirty="0" smtClean="0">
                <a:cs typeface="+mn-cs"/>
              </a:rPr>
              <a:t>Generally the number of compute units corresponds to the number of independent instructions that a device can execute at the same time</a:t>
            </a:r>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8</a:t>
            </a:fld>
            <a:endParaRPr lang="en-US"/>
          </a:p>
        </p:txBody>
      </p:sp>
    </p:spTree>
    <p:extLst>
      <p:ext uri="{BB962C8B-B14F-4D97-AF65-F5344CB8AC3E}">
        <p14:creationId xmlns:p14="http://schemas.microsoft.com/office/powerpoint/2010/main" val="161572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summary these are the things we need to consider when</a:t>
            </a:r>
            <a:r>
              <a:rPr lang="en-US" baseline="0" dirty="0" smtClean="0"/>
              <a:t> we are looking to </a:t>
            </a:r>
            <a:r>
              <a:rPr lang="en-US" baseline="0" dirty="0" err="1" smtClean="0"/>
              <a:t>utilise</a:t>
            </a:r>
            <a:r>
              <a:rPr lang="en-US" baseline="0" dirty="0" smtClean="0"/>
              <a:t> OpenCL.</a:t>
            </a:r>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85</a:t>
            </a:fld>
            <a:endParaRPr lang="en-US"/>
          </a:p>
        </p:txBody>
      </p:sp>
    </p:spTree>
    <p:extLst>
      <p:ext uri="{BB962C8B-B14F-4D97-AF65-F5344CB8AC3E}">
        <p14:creationId xmlns:p14="http://schemas.microsoft.com/office/powerpoint/2010/main" val="13255181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Lucida Grande"/>
              <a:buChar char="-"/>
              <a:defRPr/>
            </a:pPr>
            <a:r>
              <a:rPr lang="en-US" sz="1200" b="0" dirty="0" smtClean="0"/>
              <a:t>Determine what you want to parallelize</a:t>
            </a:r>
          </a:p>
          <a:p>
            <a:pPr>
              <a:buFont typeface="Lucida Grande"/>
              <a:buChar char="-"/>
              <a:defRPr/>
            </a:pPr>
            <a:r>
              <a:rPr lang="en-US" sz="1200" b="0" dirty="0" smtClean="0"/>
              <a:t>Write your kernels and auxiliary </a:t>
            </a:r>
            <a:r>
              <a:rPr lang="en-US" sz="1200" b="0" dirty="0" err="1" smtClean="0"/>
              <a:t>OpenCL</a:t>
            </a:r>
            <a:r>
              <a:rPr lang="en-US" sz="1200" b="0" dirty="0" smtClean="0"/>
              <a:t> routines </a:t>
            </a:r>
          </a:p>
          <a:p>
            <a:pPr>
              <a:buFont typeface="Lucida Grande"/>
              <a:buChar char="-"/>
              <a:defRPr/>
            </a:pPr>
            <a:r>
              <a:rPr lang="en-US" sz="1200" b="0" dirty="0" smtClean="0"/>
              <a:t>Set up the context</a:t>
            </a:r>
          </a:p>
          <a:p>
            <a:pPr>
              <a:buFont typeface="Lucida Grande"/>
              <a:buChar char="-"/>
              <a:defRPr/>
            </a:pPr>
            <a:r>
              <a:rPr lang="en-US" sz="1200" b="0" dirty="0" smtClean="0"/>
              <a:t>Write code to compile and build your </a:t>
            </a:r>
            <a:r>
              <a:rPr lang="en-US" sz="1200" b="0" dirty="0" err="1" smtClean="0"/>
              <a:t>OpenCL</a:t>
            </a:r>
            <a:r>
              <a:rPr lang="en-US" sz="1200" b="0" dirty="0" smtClean="0"/>
              <a:t> program</a:t>
            </a:r>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86</a:t>
            </a:fld>
            <a:endParaRPr lang="en-US"/>
          </a:p>
        </p:txBody>
      </p:sp>
    </p:spTree>
    <p:extLst>
      <p:ext uri="{BB962C8B-B14F-4D97-AF65-F5344CB8AC3E}">
        <p14:creationId xmlns:p14="http://schemas.microsoft.com/office/powerpoint/2010/main" val="31811021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Lucida Grande"/>
              <a:buChar char="-"/>
              <a:defRPr/>
            </a:pPr>
            <a:r>
              <a:rPr lang="en-US" sz="1200" b="0" dirty="0" err="1" smtClean="0"/>
              <a:t>Enqueue</a:t>
            </a:r>
            <a:r>
              <a:rPr lang="en-US" sz="1200" b="0" dirty="0" smtClean="0"/>
              <a:t> commands to the command queues to control the sequence and synchronization of kernel execution, reading and writing of data, and manipulation of memory objects </a:t>
            </a:r>
            <a:endParaRPr lang="en-US" sz="1200" dirty="0" smtClean="0"/>
          </a:p>
          <a:p>
            <a:pPr>
              <a:buFont typeface="Lucida Grande"/>
              <a:buChar char="-"/>
              <a:defRPr/>
            </a:pPr>
            <a:r>
              <a:rPr lang="en-US" sz="1200" b="0" dirty="0" err="1" smtClean="0"/>
              <a:t>Enqueue</a:t>
            </a:r>
            <a:r>
              <a:rPr lang="en-US" sz="1200" b="0" dirty="0" smtClean="0"/>
              <a:t> commands to read the output of the work-items into host memory </a:t>
            </a:r>
            <a:endParaRPr lang="en-US" sz="1200" b="0" dirty="0"/>
          </a:p>
        </p:txBody>
      </p:sp>
      <p:sp>
        <p:nvSpPr>
          <p:cNvPr id="4" name="Slide Number Placeholder 3"/>
          <p:cNvSpPr>
            <a:spLocks noGrp="1"/>
          </p:cNvSpPr>
          <p:nvPr>
            <p:ph type="sldNum" sz="quarter" idx="10"/>
          </p:nvPr>
        </p:nvSpPr>
        <p:spPr/>
        <p:txBody>
          <a:bodyPr/>
          <a:lstStyle/>
          <a:p>
            <a:fld id="{FA02612A-79C8-6548-9E13-0D7B51950A83}" type="slidenum">
              <a:rPr lang="en-US" smtClean="0"/>
              <a:t>87</a:t>
            </a:fld>
            <a:endParaRPr lang="en-US"/>
          </a:p>
        </p:txBody>
      </p:sp>
    </p:spTree>
    <p:extLst>
      <p:ext uri="{BB962C8B-B14F-4D97-AF65-F5344CB8AC3E}">
        <p14:creationId xmlns:p14="http://schemas.microsoft.com/office/powerpoint/2010/main" val="31811021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Lucida Grande"/>
              <a:buChar char="-"/>
              <a:defRPr/>
            </a:pPr>
            <a:r>
              <a:rPr lang="en-US" sz="2000" b="0" dirty="0" smtClean="0"/>
              <a:t>Every application that uses </a:t>
            </a:r>
            <a:r>
              <a:rPr lang="en-US" sz="2000" b="0" dirty="0" err="1" smtClean="0"/>
              <a:t>OpenCL</a:t>
            </a:r>
            <a:r>
              <a:rPr lang="en-US" sz="2000" b="0" dirty="0" smtClean="0"/>
              <a:t> has to go through a pre-defined series of steps in order to efficiently offload computation to an </a:t>
            </a:r>
            <a:r>
              <a:rPr lang="en-US" sz="2000" b="0" dirty="0" err="1" smtClean="0"/>
              <a:t>OpenCL</a:t>
            </a:r>
            <a:r>
              <a:rPr lang="en-US" sz="2000" b="0" dirty="0" smtClean="0"/>
              <a:t> device</a:t>
            </a:r>
          </a:p>
          <a:p>
            <a:pPr>
              <a:buFont typeface="Lucida Grande"/>
              <a:buChar char="-"/>
              <a:defRPr/>
            </a:pPr>
            <a:r>
              <a:rPr lang="en-US" sz="2000" b="0" dirty="0" smtClean="0"/>
              <a:t>Keep in mind for optimal operation and parallelism:</a:t>
            </a:r>
          </a:p>
          <a:p>
            <a:pPr lvl="1">
              <a:buFont typeface="Lucida Grande"/>
              <a:buChar char="-"/>
              <a:defRPr/>
            </a:pPr>
            <a:r>
              <a:rPr lang="en-US" sz="1800" dirty="0" smtClean="0"/>
              <a:t>Data versus Task Parallelism</a:t>
            </a:r>
          </a:p>
          <a:p>
            <a:pPr lvl="1">
              <a:buFont typeface="Lucida Grande"/>
              <a:buChar char="-"/>
              <a:defRPr/>
            </a:pPr>
            <a:r>
              <a:rPr lang="en-US" sz="1800" dirty="0" smtClean="0"/>
              <a:t>Memory location (and operations) and effect on parallelism</a:t>
            </a:r>
          </a:p>
          <a:p>
            <a:pPr lvl="1">
              <a:buFont typeface="Lucida Grande"/>
              <a:buChar char="-"/>
              <a:defRPr/>
            </a:pPr>
            <a:r>
              <a:rPr lang="en-US" sz="1800" dirty="0" smtClean="0"/>
              <a:t>Data size and memory size for optimal processing and latency overhead between devices compared to within devices</a:t>
            </a:r>
          </a:p>
          <a:p>
            <a:pPr lvl="1">
              <a:buFont typeface="Lucida Grande"/>
              <a:buChar char="-"/>
              <a:defRPr/>
            </a:pPr>
            <a:r>
              <a:rPr lang="en-US" sz="1800" dirty="0" smtClean="0"/>
              <a:t>How commands should be queued</a:t>
            </a:r>
          </a:p>
          <a:p>
            <a:pPr lvl="1">
              <a:buFont typeface="Lucida Grande"/>
              <a:buChar char="-"/>
              <a:defRPr/>
            </a:pPr>
            <a:r>
              <a:rPr lang="en-US" sz="1800" dirty="0" smtClean="0"/>
              <a:t>Type of device and capabilities</a:t>
            </a:r>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88</a:t>
            </a:fld>
            <a:endParaRPr lang="en-US"/>
          </a:p>
        </p:txBody>
      </p:sp>
    </p:spTree>
    <p:extLst>
      <p:ext uri="{BB962C8B-B14F-4D97-AF65-F5344CB8AC3E}">
        <p14:creationId xmlns:p14="http://schemas.microsoft.com/office/powerpoint/2010/main" val="28584043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AutoNum type="arabicPeriod"/>
              <a:defRPr/>
            </a:pPr>
            <a:r>
              <a:rPr lang="en-US" sz="1200" b="0" dirty="0" smtClean="0">
                <a:latin typeface="Arial" charset="0"/>
                <a:ea typeface="ＭＳ Ｐゴシック" charset="0"/>
              </a:rPr>
              <a:t>A kernel function is declared with the </a:t>
            </a:r>
            <a:r>
              <a:rPr lang="en-US" sz="1200" b="0" dirty="0" smtClean="0">
                <a:solidFill>
                  <a:schemeClr val="bg2"/>
                </a:solidFill>
                <a:latin typeface="Andale Mono" charset="0"/>
                <a:ea typeface="ＭＳ Ｐゴシック" charset="0"/>
                <a:cs typeface="Andale Mono" charset="0"/>
              </a:rPr>
              <a:t>__kernel</a:t>
            </a:r>
            <a:r>
              <a:rPr lang="en-US" sz="1200" b="0" dirty="0" smtClean="0">
                <a:latin typeface="Arial" charset="0"/>
                <a:ea typeface="ＭＳ Ｐゴシック" charset="0"/>
              </a:rPr>
              <a:t> keyword</a:t>
            </a:r>
          </a:p>
          <a:p>
            <a:pPr>
              <a:buFontTx/>
              <a:buAutoNum type="arabicPeriod"/>
              <a:defRPr/>
            </a:pPr>
            <a:r>
              <a:rPr lang="en-US" sz="1200" b="0" dirty="0" smtClean="0">
                <a:latin typeface="Arial" charset="0"/>
                <a:ea typeface="ＭＳ Ｐゴシック" charset="0"/>
              </a:rPr>
              <a:t>Before you </a:t>
            </a:r>
            <a:r>
              <a:rPr lang="en-US" sz="1200" b="0" dirty="0" err="1" smtClean="0">
                <a:latin typeface="Arial" charset="0"/>
                <a:ea typeface="ＭＳ Ｐゴシック" charset="0"/>
              </a:rPr>
              <a:t>enqueue</a:t>
            </a:r>
            <a:r>
              <a:rPr lang="en-US" sz="1200" b="0" dirty="0" smtClean="0">
                <a:latin typeface="Arial" charset="0"/>
                <a:ea typeface="ＭＳ Ｐゴシック" charset="0"/>
              </a:rPr>
              <a:t> a kernel for execution, you call the </a:t>
            </a:r>
            <a:r>
              <a:rPr lang="en-US" sz="1200" b="0" dirty="0" err="1" smtClean="0">
                <a:solidFill>
                  <a:srgbClr val="808080"/>
                </a:solidFill>
                <a:latin typeface="Andale Mono" charset="0"/>
                <a:ea typeface="ＭＳ Ｐゴシック" charset="0"/>
                <a:cs typeface="Andale Mono" charset="0"/>
              </a:rPr>
              <a:t>clSetKernelArg</a:t>
            </a:r>
            <a:r>
              <a:rPr lang="en-US" sz="1200" b="0" dirty="0" smtClean="0">
                <a:latin typeface="Arial" charset="0"/>
                <a:ea typeface="ＭＳ Ｐゴシック" charset="0"/>
              </a:rPr>
              <a:t> function to pass values to the kernel’s parameters (when you call that function, you identify each parameter by the order in which it’s declared in the kernel definition, starting with 0 for the first parameter)</a:t>
            </a:r>
          </a:p>
          <a:p>
            <a:pPr>
              <a:buFontTx/>
              <a:buAutoNum type="arabicPeriod"/>
              <a:defRPr/>
            </a:pPr>
            <a:r>
              <a:rPr lang="en-US" sz="1200" b="0" dirty="0" err="1" smtClean="0">
                <a:solidFill>
                  <a:srgbClr val="808080"/>
                </a:solidFill>
                <a:latin typeface="Andale Mono" charset="0"/>
                <a:ea typeface="ＭＳ Ｐゴシック" charset="0"/>
                <a:cs typeface="Andale Mono" charset="0"/>
              </a:rPr>
              <a:t>get_global_id</a:t>
            </a:r>
            <a:r>
              <a:rPr lang="en-US" sz="1200" b="0" dirty="0" smtClean="0">
                <a:latin typeface="Arial" charset="0"/>
                <a:ea typeface="ＭＳ Ｐゴシック" charset="0"/>
              </a:rPr>
              <a:t> and </a:t>
            </a:r>
            <a:r>
              <a:rPr lang="en-US" sz="1200" b="0" dirty="0" err="1" smtClean="0">
                <a:solidFill>
                  <a:srgbClr val="808080"/>
                </a:solidFill>
                <a:latin typeface="Andale Mono" charset="0"/>
                <a:ea typeface="ＭＳ Ｐゴシック" charset="0"/>
                <a:cs typeface="Andale Mono" charset="0"/>
              </a:rPr>
              <a:t>get_local_size</a:t>
            </a:r>
            <a:r>
              <a:rPr lang="en-US" sz="1200" b="0" dirty="0" smtClean="0">
                <a:latin typeface="Arial" charset="0"/>
                <a:ea typeface="ＭＳ Ｐゴシック" charset="0"/>
              </a:rPr>
              <a:t> are work-item functions you can use to get information about a work-item while it’s executing.</a:t>
            </a:r>
          </a:p>
          <a:p>
            <a:pPr>
              <a:buFontTx/>
              <a:buAutoNum type="arabicPeriod"/>
              <a:defRPr/>
            </a:pPr>
            <a:r>
              <a:rPr lang="en-US" sz="1200" b="0" dirty="0" smtClean="0">
                <a:solidFill>
                  <a:srgbClr val="808080"/>
                </a:solidFill>
                <a:latin typeface="Andale Mono" charset="0"/>
                <a:ea typeface="ＭＳ Ｐゴシック" charset="0"/>
                <a:cs typeface="Andale Mono" charset="0"/>
              </a:rPr>
              <a:t>mul24</a:t>
            </a:r>
            <a:r>
              <a:rPr lang="en-US" sz="1200" b="0" dirty="0" smtClean="0">
                <a:latin typeface="Arial" charset="0"/>
                <a:ea typeface="ＭＳ Ｐゴシック" charset="0"/>
              </a:rPr>
              <a:t> is a built-in math function; it multiplies two 24-bit integer values (the </a:t>
            </a:r>
            <a:r>
              <a:rPr lang="en-US" sz="1200" b="0" dirty="0" err="1" smtClean="0">
                <a:latin typeface="Arial" charset="0"/>
                <a:ea typeface="ＭＳ Ｐゴシック" charset="0"/>
              </a:rPr>
              <a:t>OpenCL</a:t>
            </a:r>
            <a:r>
              <a:rPr lang="en-US" sz="1200" b="0" dirty="0" smtClean="0">
                <a:latin typeface="Arial" charset="0"/>
                <a:ea typeface="ＭＳ Ｐゴシック" charset="0"/>
              </a:rPr>
              <a:t>-C language includes dozens of high-performance built-in math functions for scalar and vector types)</a:t>
            </a:r>
          </a:p>
          <a:p>
            <a:pPr>
              <a:buFontTx/>
              <a:buAutoNum type="arabicPeriod"/>
              <a:defRPr/>
            </a:pPr>
            <a:r>
              <a:rPr lang="en-US" sz="1200" b="0" dirty="0" smtClean="0">
                <a:latin typeface="Arial" charset="0"/>
                <a:ea typeface="ＭＳ Ｐゴシック" charset="0"/>
              </a:rPr>
              <a:t>This call and the following three function calls are to auxiliary routines, also written in </a:t>
            </a:r>
            <a:r>
              <a:rPr lang="en-US" sz="1200" b="0" dirty="0" err="1" smtClean="0">
                <a:latin typeface="Arial" charset="0"/>
                <a:ea typeface="ＭＳ Ｐゴシック" charset="0"/>
              </a:rPr>
              <a:t>OpenCL</a:t>
            </a:r>
            <a:r>
              <a:rPr lang="en-US" sz="1200" b="0" dirty="0" smtClean="0">
                <a:latin typeface="Arial" charset="0"/>
                <a:ea typeface="ＭＳ Ｐゴシック" charset="0"/>
              </a:rPr>
              <a:t>-C, that are defined in the </a:t>
            </a:r>
            <a:r>
              <a:rPr lang="en-US" sz="1200" b="0" dirty="0" err="1" smtClean="0">
                <a:latin typeface="Arial" charset="0"/>
                <a:ea typeface="ＭＳ Ｐゴシック" charset="0"/>
              </a:rPr>
              <a:t>OpenCL</a:t>
            </a:r>
            <a:r>
              <a:rPr lang="en-US" sz="1200" b="0" dirty="0" smtClean="0">
                <a:latin typeface="Arial" charset="0"/>
                <a:ea typeface="ＭＳ Ｐゴシック" charset="0"/>
              </a:rPr>
              <a:t> program and that can therefore be called by any of the kernel functions</a:t>
            </a:r>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89</a:t>
            </a:fld>
            <a:endParaRPr lang="en-US"/>
          </a:p>
        </p:txBody>
      </p:sp>
    </p:spTree>
    <p:extLst>
      <p:ext uri="{BB962C8B-B14F-4D97-AF65-F5344CB8AC3E}">
        <p14:creationId xmlns:p14="http://schemas.microsoft.com/office/powerpoint/2010/main" val="28767919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Lucida Grande"/>
              <a:buChar char="-"/>
              <a:defRPr/>
            </a:pPr>
            <a:r>
              <a:rPr lang="en-US" sz="1200" b="0" dirty="0" smtClean="0"/>
              <a:t>Every </a:t>
            </a:r>
            <a:r>
              <a:rPr lang="en-US" sz="1200" b="0" dirty="0" err="1" smtClean="0"/>
              <a:t>OpenCL</a:t>
            </a:r>
            <a:r>
              <a:rPr lang="en-US" sz="1200" b="0" dirty="0" smtClean="0"/>
              <a:t> program requires an </a:t>
            </a:r>
            <a:r>
              <a:rPr lang="en-US" sz="1200" b="0" dirty="0" err="1" smtClean="0"/>
              <a:t>OpenCL</a:t>
            </a:r>
            <a:r>
              <a:rPr lang="en-US" sz="1200" b="0" dirty="0" smtClean="0"/>
              <a:t> context, including a list of the </a:t>
            </a:r>
            <a:r>
              <a:rPr lang="en-US" sz="1200" b="0" dirty="0" err="1" smtClean="0"/>
              <a:t>OpenCL</a:t>
            </a:r>
            <a:r>
              <a:rPr lang="en-US" sz="1200" b="0" dirty="0" smtClean="0"/>
              <a:t> devices available on the system</a:t>
            </a:r>
          </a:p>
          <a:p>
            <a:pPr>
              <a:buFont typeface="Lucida Grande"/>
              <a:buChar char="-"/>
              <a:defRPr/>
            </a:pPr>
            <a:r>
              <a:rPr lang="en-US" sz="1200" b="0" dirty="0" smtClean="0"/>
              <a:t>Use the </a:t>
            </a:r>
            <a:r>
              <a:rPr lang="en-US" sz="1200" b="0" dirty="0" err="1" smtClean="0">
                <a:solidFill>
                  <a:srgbClr val="808080"/>
                </a:solidFill>
                <a:latin typeface="Andale Mono"/>
                <a:cs typeface="Andale Mono"/>
              </a:rPr>
              <a:t>clGetDeviceIDs</a:t>
            </a:r>
            <a:r>
              <a:rPr lang="en-US" sz="1200" b="0" dirty="0" smtClean="0"/>
              <a:t> function to query </a:t>
            </a:r>
            <a:r>
              <a:rPr lang="en-US" sz="1200" b="0" dirty="0" err="1" smtClean="0"/>
              <a:t>OpenCL</a:t>
            </a:r>
            <a:r>
              <a:rPr lang="en-US" sz="1200" b="0" dirty="0" smtClean="0"/>
              <a:t> for a list of devices on the machine that support </a:t>
            </a:r>
            <a:r>
              <a:rPr lang="en-US" sz="1200" b="0" dirty="0" err="1" smtClean="0"/>
              <a:t>OpenCL</a:t>
            </a:r>
            <a:endParaRPr lang="en-US" sz="1200" b="0" dirty="0" smtClean="0"/>
          </a:p>
          <a:p>
            <a:pPr>
              <a:buFont typeface="Lucida Grande"/>
              <a:buChar char="-"/>
              <a:defRPr/>
            </a:pPr>
            <a:r>
              <a:rPr lang="en-US" sz="1200" b="0" dirty="0" smtClean="0"/>
              <a:t>You can restrict your search to a particular type of device or to any combination of device types</a:t>
            </a:r>
          </a:p>
          <a:p>
            <a:pPr>
              <a:buFont typeface="Lucida Grande"/>
              <a:buChar char="-"/>
              <a:defRPr/>
            </a:pPr>
            <a:r>
              <a:rPr lang="en-US" sz="1200" b="0" dirty="0" smtClean="0"/>
              <a:t>You must also specify the maximum number of device IDs that you want returned</a:t>
            </a:r>
          </a:p>
          <a:p>
            <a:pPr>
              <a:buFont typeface="Lucida Grande"/>
              <a:buChar char="-"/>
              <a:defRPr/>
            </a:pPr>
            <a:r>
              <a:rPr lang="en-US" sz="1200" b="0" dirty="0" smtClean="0"/>
              <a:t>If you pass </a:t>
            </a:r>
            <a:r>
              <a:rPr lang="en-US" sz="1200" b="0" dirty="0" smtClean="0">
                <a:solidFill>
                  <a:srgbClr val="808080"/>
                </a:solidFill>
                <a:latin typeface="Andale Mono"/>
                <a:cs typeface="Andale Mono"/>
              </a:rPr>
              <a:t>CL_DEVICE_TYPE_GPU</a:t>
            </a:r>
            <a:r>
              <a:rPr lang="en-US" sz="1200" b="0" dirty="0" smtClean="0"/>
              <a:t> as the </a:t>
            </a:r>
            <a:r>
              <a:rPr lang="en-US" sz="1200" b="0" dirty="0" err="1" smtClean="0">
                <a:solidFill>
                  <a:srgbClr val="808080"/>
                </a:solidFill>
                <a:latin typeface="Andale Mono"/>
                <a:cs typeface="Andale Mono"/>
              </a:rPr>
              <a:t>device_type</a:t>
            </a:r>
            <a:r>
              <a:rPr lang="en-US" sz="1200" b="0" dirty="0" smtClean="0"/>
              <a:t> parameter for </a:t>
            </a:r>
            <a:r>
              <a:rPr lang="en-US" sz="1200" b="0" dirty="0" err="1" smtClean="0">
                <a:solidFill>
                  <a:srgbClr val="808080"/>
                </a:solidFill>
                <a:latin typeface="Andale Mono"/>
                <a:cs typeface="Andale Mono"/>
              </a:rPr>
              <a:t>clGetDeviceIDs</a:t>
            </a:r>
            <a:r>
              <a:rPr lang="en-US" sz="1200" b="0" dirty="0" smtClean="0"/>
              <a:t> and </a:t>
            </a:r>
            <a:r>
              <a:rPr lang="en-US" sz="1200" b="0" dirty="0" smtClean="0">
                <a:solidFill>
                  <a:srgbClr val="808080"/>
                </a:solidFill>
                <a:latin typeface="Andale Mono"/>
                <a:cs typeface="Andale Mono"/>
              </a:rPr>
              <a:t>1</a:t>
            </a:r>
            <a:r>
              <a:rPr lang="en-US" sz="1200" b="0" dirty="0" smtClean="0"/>
              <a:t> for the </a:t>
            </a:r>
            <a:r>
              <a:rPr lang="en-US" sz="1200" b="0" dirty="0" err="1" smtClean="0">
                <a:solidFill>
                  <a:srgbClr val="808080"/>
                </a:solidFill>
                <a:latin typeface="Andale Mono"/>
                <a:cs typeface="Andale Mono"/>
              </a:rPr>
              <a:t>num_entries</a:t>
            </a:r>
            <a:r>
              <a:rPr lang="en-US" sz="1200" b="0" dirty="0" smtClean="0"/>
              <a:t> parameter, </a:t>
            </a:r>
            <a:r>
              <a:rPr lang="en-US" sz="1200" b="0" dirty="0" err="1" smtClean="0"/>
              <a:t>OpenCL</a:t>
            </a:r>
            <a:r>
              <a:rPr lang="en-US" sz="1200" b="0" dirty="0" smtClean="0"/>
              <a:t> returns an ID for the first </a:t>
            </a:r>
            <a:r>
              <a:rPr lang="en-US" sz="1200" b="0" dirty="0" err="1" smtClean="0"/>
              <a:t>OpenCL</a:t>
            </a:r>
            <a:r>
              <a:rPr lang="en-US" sz="1200" b="0" dirty="0" smtClean="0"/>
              <a:t> GPU on that machine that it finds</a:t>
            </a:r>
          </a:p>
          <a:p>
            <a:pPr>
              <a:buFont typeface="Lucida Grande"/>
              <a:buChar char="-"/>
              <a:defRPr/>
            </a:pPr>
            <a:endParaRPr lang="en-US" sz="1200" dirty="0" smtClean="0">
              <a:cs typeface="Andale Mono"/>
            </a:endParaRPr>
          </a:p>
          <a:p>
            <a:pPr>
              <a:buFont typeface="Lucida Grande"/>
              <a:buChar char="-"/>
              <a:defRPr/>
            </a:pPr>
            <a:endParaRPr lang="en-US" sz="1200" dirty="0" smtClean="0">
              <a:cs typeface="Andale Mono"/>
            </a:endParaRPr>
          </a:p>
          <a:p>
            <a:pPr>
              <a:buFont typeface="Lucida Grande"/>
              <a:buChar char="-"/>
              <a:defRPr/>
            </a:pPr>
            <a:r>
              <a:rPr lang="en-US" sz="1200" dirty="0" smtClean="0">
                <a:cs typeface="Andale Mono"/>
              </a:rPr>
              <a:t>Once you have determined the available </a:t>
            </a:r>
            <a:r>
              <a:rPr lang="en-US" sz="1200" dirty="0" err="1" smtClean="0">
                <a:cs typeface="Andale Mono"/>
              </a:rPr>
              <a:t>OpenCL</a:t>
            </a:r>
            <a:r>
              <a:rPr lang="en-US" sz="1200" dirty="0" smtClean="0">
                <a:cs typeface="Andale Mono"/>
              </a:rPr>
              <a:t> devices on the machine and have obtained at least one valid device ID, you are ready to create an </a:t>
            </a:r>
            <a:r>
              <a:rPr lang="en-US" sz="1200" dirty="0" err="1" smtClean="0">
                <a:cs typeface="Andale Mono"/>
              </a:rPr>
              <a:t>OpenCL</a:t>
            </a:r>
            <a:r>
              <a:rPr lang="en-US" sz="1200" dirty="0" smtClean="0">
                <a:cs typeface="Andale Mono"/>
              </a:rPr>
              <a:t> context</a:t>
            </a:r>
          </a:p>
          <a:p>
            <a:pPr>
              <a:buFont typeface="Lucida Grande"/>
              <a:buChar char="-"/>
              <a:defRPr/>
            </a:pPr>
            <a:r>
              <a:rPr lang="en-US" sz="1200" dirty="0" smtClean="0">
                <a:cs typeface="Andale Mono"/>
              </a:rPr>
              <a:t>The context serves to group devices together to enable sharing of memory objects across different compute devices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92</a:t>
            </a:fld>
            <a:endParaRPr lang="en-US"/>
          </a:p>
        </p:txBody>
      </p:sp>
    </p:spTree>
    <p:extLst>
      <p:ext uri="{BB962C8B-B14F-4D97-AF65-F5344CB8AC3E}">
        <p14:creationId xmlns:p14="http://schemas.microsoft.com/office/powerpoint/2010/main" val="40951842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Lucida Grande"/>
              <a:buChar char="-"/>
              <a:defRPr/>
            </a:pPr>
            <a:r>
              <a:rPr lang="en-US" sz="1200" dirty="0" smtClean="0">
                <a:solidFill>
                  <a:srgbClr val="000000"/>
                </a:solidFill>
                <a:cs typeface="Andale Mono"/>
              </a:rPr>
              <a:t>After creating your </a:t>
            </a:r>
            <a:r>
              <a:rPr lang="en-US" sz="1200" dirty="0" err="1" smtClean="0">
                <a:solidFill>
                  <a:srgbClr val="000000"/>
                </a:solidFill>
                <a:cs typeface="Andale Mono"/>
              </a:rPr>
              <a:t>OpenCL</a:t>
            </a:r>
            <a:r>
              <a:rPr lang="en-US" sz="1200" dirty="0" smtClean="0">
                <a:solidFill>
                  <a:srgbClr val="000000"/>
                </a:solidFill>
                <a:cs typeface="Andale Mono"/>
              </a:rPr>
              <a:t> context, you must create a command queue</a:t>
            </a:r>
          </a:p>
          <a:p>
            <a:pPr>
              <a:buFont typeface="Lucida Grande"/>
              <a:buChar char="-"/>
              <a:defRPr/>
            </a:pPr>
            <a:r>
              <a:rPr lang="en-US" sz="1200" dirty="0" smtClean="0">
                <a:solidFill>
                  <a:srgbClr val="000000"/>
                </a:solidFill>
                <a:cs typeface="Andale Mono"/>
              </a:rPr>
              <a:t>You can specify that profiling be enabled to measure execution time of commands (specify 0 if you don’t want to use this option)</a:t>
            </a:r>
          </a:p>
          <a:p>
            <a:pPr>
              <a:buFont typeface="Lucida Grande"/>
              <a:buChar char="-"/>
              <a:defRPr/>
            </a:pPr>
            <a:r>
              <a:rPr lang="en-US" sz="1200" dirty="0" smtClean="0">
                <a:solidFill>
                  <a:srgbClr val="000000"/>
                </a:solidFill>
                <a:cs typeface="Andale Mono"/>
              </a:rPr>
              <a:t>The command queue issues commands to a specific compute device, and ensures that a set of operations occur in a particular order (by </a:t>
            </a:r>
            <a:r>
              <a:rPr lang="en-US" sz="1200" dirty="0" err="1" smtClean="0">
                <a:solidFill>
                  <a:srgbClr val="000000"/>
                </a:solidFill>
                <a:cs typeface="Andale Mono"/>
              </a:rPr>
              <a:t>enqueuing</a:t>
            </a:r>
            <a:r>
              <a:rPr lang="en-US" sz="1200" dirty="0" smtClean="0">
                <a:solidFill>
                  <a:srgbClr val="000000"/>
                </a:solidFill>
                <a:cs typeface="Andale Mono"/>
              </a:rPr>
              <a:t> commands, you request that the device execute your operations in the order that you </a:t>
            </a:r>
            <a:r>
              <a:rPr lang="en-US" sz="1200" dirty="0" err="1" smtClean="0">
                <a:solidFill>
                  <a:srgbClr val="000000"/>
                </a:solidFill>
                <a:cs typeface="Andale Mono"/>
              </a:rPr>
              <a:t>enqueue</a:t>
            </a:r>
            <a:r>
              <a:rPr lang="en-US" sz="1200" dirty="0" smtClean="0">
                <a:solidFill>
                  <a:srgbClr val="000000"/>
                </a:solidFill>
                <a:cs typeface="Andale Mono"/>
              </a:rPr>
              <a:t> them)</a:t>
            </a:r>
          </a:p>
          <a:p>
            <a:pPr>
              <a:buFont typeface="Lucida Grande"/>
              <a:buChar char="-"/>
              <a:defRPr/>
            </a:pPr>
            <a:endParaRPr lang="en-US" sz="1200" dirty="0" smtClean="0">
              <a:solidFill>
                <a:srgbClr val="000000"/>
              </a:solidFill>
              <a:cs typeface="Andale Mono"/>
            </a:endParaRPr>
          </a:p>
          <a:p>
            <a:pPr>
              <a:buFont typeface="Lucida Grande"/>
              <a:buChar char="-"/>
              <a:defRPr/>
            </a:pPr>
            <a:r>
              <a:rPr lang="en-US" sz="1200" dirty="0" smtClean="0">
                <a:solidFill>
                  <a:srgbClr val="000000"/>
                </a:solidFill>
                <a:cs typeface="Andale Mono"/>
              </a:rPr>
              <a:t>As long as your command queues do not issue commands involving the same objects, you do not have to worry about synchronization</a:t>
            </a:r>
          </a:p>
          <a:p>
            <a:pPr>
              <a:buFont typeface="Lucida Grande"/>
              <a:buChar char="-"/>
              <a:defRPr/>
            </a:pPr>
            <a:r>
              <a:rPr lang="en-US" sz="1200" dirty="0" smtClean="0">
                <a:solidFill>
                  <a:srgbClr val="000000"/>
                </a:solidFill>
                <a:cs typeface="Andale Mono"/>
              </a:rPr>
              <a:t>You are responsible for synchronizing any necessary order of execution </a:t>
            </a:r>
          </a:p>
          <a:p>
            <a:pPr>
              <a:buFont typeface="Lucida Grande"/>
              <a:buChar char="-"/>
              <a:defRPr/>
            </a:pPr>
            <a:r>
              <a:rPr lang="en-US" sz="1200" dirty="0" smtClean="0">
                <a:solidFill>
                  <a:srgbClr val="000000"/>
                </a:solidFill>
                <a:cs typeface="Andale Mono"/>
              </a:rPr>
              <a:t>The </a:t>
            </a:r>
            <a:r>
              <a:rPr lang="en-US" sz="1200" dirty="0" err="1" smtClean="0">
                <a:solidFill>
                  <a:srgbClr val="000000"/>
                </a:solidFill>
                <a:cs typeface="Andale Mono"/>
              </a:rPr>
              <a:t>OpenCL</a:t>
            </a:r>
            <a:r>
              <a:rPr lang="en-US" sz="1200" dirty="0" smtClean="0">
                <a:solidFill>
                  <a:srgbClr val="000000"/>
                </a:solidFill>
                <a:cs typeface="Andale Mono"/>
              </a:rPr>
              <a:t> API includes synchronization commands for this purpose (note that a command is not independent if it writes a memory object read by another command)</a:t>
            </a:r>
          </a:p>
          <a:p>
            <a:pPr>
              <a:buFont typeface="Lucida Grande"/>
              <a:buChar char="-"/>
              <a:defRPr/>
            </a:pPr>
            <a:r>
              <a:rPr lang="en-US" sz="1200" dirty="0" smtClean="0">
                <a:solidFill>
                  <a:srgbClr val="000000"/>
                </a:solidFill>
                <a:cs typeface="Andale Mono"/>
              </a:rPr>
              <a:t>If you have multiple </a:t>
            </a:r>
            <a:r>
              <a:rPr lang="en-US" sz="1200" dirty="0" err="1" smtClean="0">
                <a:solidFill>
                  <a:srgbClr val="000000"/>
                </a:solidFill>
                <a:cs typeface="Andale Mono"/>
              </a:rPr>
              <a:t>OpenCL</a:t>
            </a:r>
            <a:r>
              <a:rPr lang="en-US" sz="1200" dirty="0" smtClean="0">
                <a:solidFill>
                  <a:srgbClr val="000000"/>
                </a:solidFill>
                <a:cs typeface="Andale Mono"/>
              </a:rPr>
              <a:t> devices (such as a CPU and a GPU), you must create a command queue for each and you have to divide up the work and submit commands separately to each</a:t>
            </a:r>
          </a:p>
          <a:p>
            <a:pPr>
              <a:buFont typeface="Lucida Grande"/>
              <a:buChar char="-"/>
              <a:defRPr/>
            </a:pPr>
            <a:endParaRPr lang="en-US" sz="1200" dirty="0" smtClean="0">
              <a:solidFill>
                <a:srgbClr val="000000"/>
              </a:solidFill>
              <a:cs typeface="Andale Mono"/>
            </a:endParaRPr>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94</a:t>
            </a:fld>
            <a:endParaRPr lang="en-US"/>
          </a:p>
        </p:txBody>
      </p:sp>
    </p:spTree>
    <p:extLst>
      <p:ext uri="{BB962C8B-B14F-4D97-AF65-F5344CB8AC3E}">
        <p14:creationId xmlns:p14="http://schemas.microsoft.com/office/powerpoint/2010/main" val="14860801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Lucida Grande"/>
              <a:buChar char="-"/>
              <a:defRPr/>
            </a:pPr>
            <a:r>
              <a:rPr lang="en-US" sz="2000" b="0" dirty="0" err="1" smtClean="0"/>
              <a:t>OpenCL</a:t>
            </a:r>
            <a:r>
              <a:rPr lang="en-US" sz="2000" b="0" dirty="0" smtClean="0"/>
              <a:t> supports </a:t>
            </a:r>
            <a:r>
              <a:rPr lang="en-US" sz="2000" dirty="0" smtClean="0"/>
              <a:t>data parallel </a:t>
            </a:r>
            <a:r>
              <a:rPr lang="en-US" sz="2000" b="0" dirty="0" smtClean="0"/>
              <a:t>and </a:t>
            </a:r>
            <a:r>
              <a:rPr lang="en-US" sz="2000" dirty="0" smtClean="0"/>
              <a:t>task parallel </a:t>
            </a:r>
            <a:r>
              <a:rPr lang="en-US" sz="2000" b="0" dirty="0" smtClean="0"/>
              <a:t>programming models: </a:t>
            </a:r>
          </a:p>
          <a:p>
            <a:pPr lvl="1">
              <a:buFont typeface="Lucida Grande"/>
              <a:buChar char="-"/>
              <a:defRPr/>
            </a:pPr>
            <a:r>
              <a:rPr lang="en-US" sz="1800" dirty="0" smtClean="0"/>
              <a:t>As used in </a:t>
            </a:r>
            <a:r>
              <a:rPr lang="en-US" sz="1800" dirty="0" err="1" smtClean="0"/>
              <a:t>OpenCL</a:t>
            </a:r>
            <a:r>
              <a:rPr lang="en-US" sz="1800" dirty="0" smtClean="0"/>
              <a:t>, data parallel processing refers to many instances of the same kernel being executed simultaneously, with each instance operating on its own set of data (each set of data is associated with a point in a 1-, 2-, or 3-dimensional index space) </a:t>
            </a:r>
          </a:p>
          <a:p>
            <a:pPr lvl="1">
              <a:buFont typeface="Lucida Grande"/>
              <a:buChar char="-"/>
              <a:defRPr/>
            </a:pPr>
            <a:r>
              <a:rPr lang="en-US" sz="1800" dirty="0" smtClean="0"/>
              <a:t>Task parallel programming is similar to the familiar process of spawning multiple threads, each performing different tasks. In </a:t>
            </a:r>
            <a:r>
              <a:rPr lang="en-US" sz="1800" dirty="0" err="1" smtClean="0"/>
              <a:t>OpenCL</a:t>
            </a:r>
            <a:r>
              <a:rPr lang="en-US" sz="1800" dirty="0" smtClean="0"/>
              <a:t> terms, task-parallel programming involves </a:t>
            </a:r>
            <a:r>
              <a:rPr lang="en-US" sz="1800" dirty="0" err="1" smtClean="0"/>
              <a:t>enqueuing</a:t>
            </a:r>
            <a:r>
              <a:rPr lang="en-US" sz="1800" dirty="0" smtClean="0"/>
              <a:t> many kernels, and letting </a:t>
            </a:r>
            <a:r>
              <a:rPr lang="en-US" sz="1800" dirty="0" err="1" smtClean="0"/>
              <a:t>OpenCL</a:t>
            </a:r>
            <a:r>
              <a:rPr lang="en-US" sz="1800" dirty="0" smtClean="0"/>
              <a:t> run them in parallel using available processors </a:t>
            </a:r>
          </a:p>
          <a:p>
            <a:endParaRPr lang="en-US" dirty="0" smtClean="0"/>
          </a:p>
          <a:p>
            <a:pPr>
              <a:buFont typeface="Lucida Grande"/>
              <a:buChar char="-"/>
              <a:defRPr/>
            </a:pPr>
            <a:r>
              <a:rPr lang="en-US" sz="2000" b="0" dirty="0" smtClean="0"/>
              <a:t>Every application that uses </a:t>
            </a:r>
            <a:r>
              <a:rPr lang="en-US" sz="2000" b="0" dirty="0" err="1" smtClean="0"/>
              <a:t>OpenCL</a:t>
            </a:r>
            <a:r>
              <a:rPr lang="en-US" sz="2000" b="0" dirty="0" smtClean="0"/>
              <a:t> has to go through a pre-defined series of steps in order to efficiently offload computation to an </a:t>
            </a:r>
            <a:r>
              <a:rPr lang="en-US" sz="2000" b="0" dirty="0" err="1" smtClean="0"/>
              <a:t>OpenCL</a:t>
            </a:r>
            <a:r>
              <a:rPr lang="en-US" sz="2000" b="0" dirty="0" smtClean="0"/>
              <a:t> device</a:t>
            </a:r>
          </a:p>
          <a:p>
            <a:pPr>
              <a:buFont typeface="Lucida Grande"/>
              <a:buChar char="-"/>
              <a:defRPr/>
            </a:pPr>
            <a:r>
              <a:rPr lang="en-US" sz="2000" b="0" dirty="0" smtClean="0"/>
              <a:t>Keep in mind for optimal operation and parallelism:</a:t>
            </a:r>
          </a:p>
          <a:p>
            <a:pPr lvl="1">
              <a:buFont typeface="Lucida Grande"/>
              <a:buChar char="-"/>
              <a:defRPr/>
            </a:pPr>
            <a:r>
              <a:rPr lang="en-US" sz="1800" dirty="0" smtClean="0"/>
              <a:t>Data versus Task Parallelism</a:t>
            </a:r>
          </a:p>
          <a:p>
            <a:pPr lvl="1">
              <a:buFont typeface="Lucida Grande"/>
              <a:buChar char="-"/>
              <a:defRPr/>
            </a:pPr>
            <a:r>
              <a:rPr lang="en-US" sz="1800" dirty="0" smtClean="0"/>
              <a:t>Memory location (and operations) and effect on parallelism</a:t>
            </a:r>
          </a:p>
          <a:p>
            <a:pPr lvl="1">
              <a:buFont typeface="Lucida Grande"/>
              <a:buChar char="-"/>
              <a:defRPr/>
            </a:pPr>
            <a:r>
              <a:rPr lang="en-US" sz="1800" dirty="0" smtClean="0"/>
              <a:t>Data size and memory size for optimal processing and latency overhead between devices compared to within devices</a:t>
            </a:r>
          </a:p>
          <a:p>
            <a:pPr lvl="1">
              <a:buFont typeface="Lucida Grande"/>
              <a:buChar char="-"/>
              <a:defRPr/>
            </a:pPr>
            <a:r>
              <a:rPr lang="en-US" sz="1800" dirty="0" smtClean="0"/>
              <a:t>How commands should be queued</a:t>
            </a:r>
          </a:p>
          <a:p>
            <a:pPr lvl="1">
              <a:buFont typeface="Lucida Grande"/>
              <a:buChar char="-"/>
              <a:defRPr/>
            </a:pPr>
            <a:r>
              <a:rPr lang="en-US" sz="1800" dirty="0" smtClean="0"/>
              <a:t>Type of device and capabilities</a:t>
            </a:r>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122</a:t>
            </a:fld>
            <a:endParaRPr lang="en-US"/>
          </a:p>
        </p:txBody>
      </p:sp>
    </p:spTree>
    <p:extLst>
      <p:ext uri="{BB962C8B-B14F-4D97-AF65-F5344CB8AC3E}">
        <p14:creationId xmlns:p14="http://schemas.microsoft.com/office/powerpoint/2010/main" val="3598287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defRPr/>
            </a:pPr>
            <a:r>
              <a:rPr lang="en-US" sz="1200" b="0" dirty="0" smtClean="0"/>
              <a:t>When you write a set of instructions in the </a:t>
            </a:r>
            <a:r>
              <a:rPr lang="en-US" sz="1200" b="0" dirty="0" err="1" smtClean="0"/>
              <a:t>OpenCL</a:t>
            </a:r>
            <a:r>
              <a:rPr lang="en-US" sz="1200" b="0" dirty="0" smtClean="0"/>
              <a:t> C language intended for compilation and execution on a device you’re creating an </a:t>
            </a:r>
            <a:r>
              <a:rPr lang="en-US" sz="1200" b="0" dirty="0" err="1" smtClean="0"/>
              <a:t>OpenCL</a:t>
            </a:r>
            <a:r>
              <a:rPr lang="en-US" sz="1200" b="0" dirty="0" smtClean="0"/>
              <a:t> </a:t>
            </a:r>
            <a:r>
              <a:rPr lang="en-US" sz="1200" dirty="0" smtClean="0"/>
              <a:t>kernel</a:t>
            </a:r>
            <a:r>
              <a:rPr lang="en-US" sz="1200" b="0" dirty="0" smtClean="0"/>
              <a:t> (also called a kernel function of a compute kernel)</a:t>
            </a:r>
          </a:p>
          <a:p>
            <a:pPr eaLnBrk="1" hangingPunct="1">
              <a:buFontTx/>
              <a:buChar char="-"/>
              <a:defRPr/>
            </a:pPr>
            <a:r>
              <a:rPr lang="en-US" sz="1200" b="0" dirty="0" smtClean="0"/>
              <a:t>A </a:t>
            </a:r>
            <a:r>
              <a:rPr lang="en-US" sz="1200" dirty="0" smtClean="0"/>
              <a:t>kernel</a:t>
            </a:r>
            <a:r>
              <a:rPr lang="en-US" sz="1200" b="0" dirty="0" smtClean="0"/>
              <a:t> is essentially a function written in a language that enables it to be compiled for execution on any device that supports </a:t>
            </a:r>
            <a:r>
              <a:rPr lang="en-US" sz="1200" b="0" dirty="0" err="1" smtClean="0"/>
              <a:t>OpenCL</a:t>
            </a:r>
            <a:endParaRPr lang="en-US" sz="1200" b="0" dirty="0" smtClean="0"/>
          </a:p>
          <a:p>
            <a:pPr eaLnBrk="1" hangingPunct="1">
              <a:buFontTx/>
              <a:buChar char="-"/>
              <a:defRPr/>
            </a:pPr>
            <a:r>
              <a:rPr lang="en-US" sz="1200" b="0" dirty="0" smtClean="0"/>
              <a:t>Although </a:t>
            </a:r>
            <a:r>
              <a:rPr lang="en-US" sz="1200" dirty="0" smtClean="0"/>
              <a:t>kernels</a:t>
            </a:r>
            <a:r>
              <a:rPr lang="en-US" sz="1200" b="0" dirty="0" smtClean="0"/>
              <a:t> are </a:t>
            </a:r>
            <a:r>
              <a:rPr lang="en-US" sz="1200" b="0" dirty="0" err="1" smtClean="0"/>
              <a:t>enqueued</a:t>
            </a:r>
            <a:r>
              <a:rPr lang="en-US" sz="1200" b="0" dirty="0" smtClean="0"/>
              <a:t> for execution by host applications, a </a:t>
            </a:r>
            <a:r>
              <a:rPr lang="en-US" sz="1200" dirty="0" smtClean="0"/>
              <a:t>kernel</a:t>
            </a:r>
            <a:r>
              <a:rPr lang="en-US" sz="1200" b="0" dirty="0" smtClean="0"/>
              <a:t> must be compiled separately in order to be </a:t>
            </a:r>
            <a:r>
              <a:rPr lang="en-US" sz="1200" b="0" dirty="0" err="1" smtClean="0"/>
              <a:t>customised</a:t>
            </a:r>
            <a:r>
              <a:rPr lang="en-US" sz="1200" b="0" dirty="0" smtClean="0"/>
              <a:t> for the device</a:t>
            </a:r>
          </a:p>
          <a:p>
            <a:pPr eaLnBrk="1" hangingPunct="1">
              <a:buFontTx/>
              <a:buChar char="-"/>
              <a:defRPr/>
            </a:pPr>
            <a:r>
              <a:rPr lang="en-US" sz="1200" dirty="0" smtClean="0"/>
              <a:t>Kernels</a:t>
            </a:r>
            <a:r>
              <a:rPr lang="en-US" sz="1200" b="0" dirty="0" smtClean="0"/>
              <a:t> can be compiled at runtime when launching the host            application (online), or you can use a previously built binary</a:t>
            </a:r>
            <a:br>
              <a:rPr lang="en-US" sz="1200" b="0" dirty="0" smtClean="0"/>
            </a:br>
            <a:r>
              <a:rPr lang="en-US" sz="1200" b="0" dirty="0" smtClean="0"/>
              <a:t>(offline)</a:t>
            </a:r>
          </a:p>
          <a:p>
            <a:pPr eaLnBrk="1" hangingPunct="1">
              <a:buFontTx/>
              <a:buChar char="-"/>
              <a:defRPr/>
            </a:pPr>
            <a:r>
              <a:rPr lang="en-US" sz="1200" b="0" dirty="0" smtClean="0"/>
              <a:t>There can be more than one kernel</a:t>
            </a:r>
          </a:p>
          <a:p>
            <a:endParaRPr lang="en-US" dirty="0"/>
          </a:p>
        </p:txBody>
      </p:sp>
      <p:sp>
        <p:nvSpPr>
          <p:cNvPr id="4" name="Slide Number Placeholder 3"/>
          <p:cNvSpPr>
            <a:spLocks noGrp="1"/>
          </p:cNvSpPr>
          <p:nvPr>
            <p:ph type="sldNum" sz="quarter" idx="10"/>
          </p:nvPr>
        </p:nvSpPr>
        <p:spPr/>
        <p:txBody>
          <a:bodyPr/>
          <a:lstStyle/>
          <a:p>
            <a:fld id="{FA02612A-79C8-6548-9E13-0D7B51950A83}" type="slidenum">
              <a:rPr lang="en-US" smtClean="0"/>
              <a:t>9</a:t>
            </a:fld>
            <a:endParaRPr lang="en-US"/>
          </a:p>
        </p:txBody>
      </p:sp>
    </p:spTree>
    <p:extLst>
      <p:ext uri="{BB962C8B-B14F-4D97-AF65-F5344CB8AC3E}">
        <p14:creationId xmlns:p14="http://schemas.microsoft.com/office/powerpoint/2010/main" val="16157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hyperlink" Target="https://code.google.com/p/opencl-book-samples/" TargetMode="External"/><Relationship Id="rId4" Type="http://schemas.openxmlformats.org/officeDocument/2006/relationships/hyperlink" Target="https://developer.apple.com/library/mac/#documentation/Performance/Conceptual/OpenCL_MacProgGuide/Introduction/Introduction.html" TargetMode="External"/><Relationship Id="rId1" Type="http://schemas.openxmlformats.org/officeDocument/2006/relationships/slideLayout" Target="../slideLayouts/slideLayout1.xml"/><Relationship Id="rId2" Type="http://schemas.openxmlformats.org/officeDocument/2006/relationships/hyperlink" Target="http://www.fixstars.com/en/opencl/book/OpenCLProgrammingBook/content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jpeg"/></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4.jpeg"/><Relationship Id="rId5" Type="http://schemas.openxmlformats.org/officeDocument/2006/relationships/image" Target="../media/image16.jpe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jpe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5" Type="http://schemas.openxmlformats.org/officeDocument/2006/relationships/image" Target="../media/image25.jpe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6.jpeg"/><Relationship Id="rId5" Type="http://schemas.openxmlformats.org/officeDocument/2006/relationships/image" Target="../media/image20.jpe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26.jpeg"/><Relationship Id="rId5" Type="http://schemas.openxmlformats.org/officeDocument/2006/relationships/image" Target="../media/image27.jpeg"/><Relationship Id="rId6" Type="http://schemas.openxmlformats.org/officeDocument/2006/relationships/image" Target="../media/image28.jpe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8" Type="http://schemas.openxmlformats.org/officeDocument/2006/relationships/image" Target="../media/image11.jpe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9.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0.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1.jpeg"/></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2.jpeg"/><Relationship Id="rId5" Type="http://schemas.openxmlformats.org/officeDocument/2006/relationships/image" Target="../media/image33.jpeg"/><Relationship Id="rId6" Type="http://schemas.openxmlformats.org/officeDocument/2006/relationships/image" Target="../media/image34.jpe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2.jpeg"/><Relationship Id="rId5" Type="http://schemas.openxmlformats.org/officeDocument/2006/relationships/image" Target="../media/image33.jpeg"/><Relationship Id="rId6" Type="http://schemas.openxmlformats.org/officeDocument/2006/relationships/image" Target="../media/image34.jpeg"/><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5.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7.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8.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9.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1.jpeg"/></Relationships>
</file>

<file path=ppt/slides/_rels/slide47.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6.jpeg"/><Relationship Id="rId5" Type="http://schemas.openxmlformats.org/officeDocument/2006/relationships/image" Target="../media/image20.jpeg"/><Relationship Id="rId6" Type="http://schemas.openxmlformats.org/officeDocument/2006/relationships/image" Target="../media/image28.jpeg"/><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14.jpeg"/><Relationship Id="rId5" Type="http://schemas.openxmlformats.org/officeDocument/2006/relationships/image" Target="../media/image16.jpeg"/><Relationship Id="rId6" Type="http://schemas.openxmlformats.org/officeDocument/2006/relationships/image" Target="../media/image20.jpeg"/><Relationship Id="rId7" Type="http://schemas.openxmlformats.org/officeDocument/2006/relationships/image" Target="../media/image28.jpeg"/><Relationship Id="rId1" Type="http://schemas.openxmlformats.org/officeDocument/2006/relationships/slideLayout" Target="../slideLayouts/slideLayout1.xml"/><Relationship Id="rId2" Type="http://schemas.openxmlformats.org/officeDocument/2006/relationships/image" Target="../media/image42.jpeg"/></Relationships>
</file>

<file path=ppt/slides/_rels/slide49.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43.jpeg"/><Relationship Id="rId5" Type="http://schemas.openxmlformats.org/officeDocument/2006/relationships/image" Target="../media/image14.jpeg"/><Relationship Id="rId6" Type="http://schemas.openxmlformats.org/officeDocument/2006/relationships/image" Target="../media/image16.jpeg"/><Relationship Id="rId7" Type="http://schemas.openxmlformats.org/officeDocument/2006/relationships/image" Target="../media/image20.jpeg"/><Relationship Id="rId8" Type="http://schemas.openxmlformats.org/officeDocument/2006/relationships/image" Target="../media/image28.jpeg"/><Relationship Id="rId9" Type="http://schemas.openxmlformats.org/officeDocument/2006/relationships/image" Target="../media/image44.jpeg"/><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43.jpeg"/><Relationship Id="rId5" Type="http://schemas.openxmlformats.org/officeDocument/2006/relationships/image" Target="../media/image14.jpeg"/><Relationship Id="rId6" Type="http://schemas.openxmlformats.org/officeDocument/2006/relationships/image" Target="../media/image16.jpeg"/><Relationship Id="rId7" Type="http://schemas.openxmlformats.org/officeDocument/2006/relationships/image" Target="../media/image20.jpeg"/><Relationship Id="rId8" Type="http://schemas.openxmlformats.org/officeDocument/2006/relationships/image" Target="../media/image28.jpeg"/><Relationship Id="rId9" Type="http://schemas.openxmlformats.org/officeDocument/2006/relationships/image" Target="../media/image44.jpeg"/><Relationship Id="rId10" Type="http://schemas.openxmlformats.org/officeDocument/2006/relationships/image" Target="../media/image45.jpeg"/><Relationship Id="rId11" Type="http://schemas.openxmlformats.org/officeDocument/2006/relationships/image" Target="../media/image46.jpeg"/><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11" Type="http://schemas.openxmlformats.org/officeDocument/2006/relationships/image" Target="../media/image45.jpeg"/><Relationship Id="rId12" Type="http://schemas.openxmlformats.org/officeDocument/2006/relationships/image" Target="../media/image46.jpeg"/><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5.jpeg"/><Relationship Id="rId4" Type="http://schemas.openxmlformats.org/officeDocument/2006/relationships/image" Target="../media/image26.jpeg"/><Relationship Id="rId5" Type="http://schemas.openxmlformats.org/officeDocument/2006/relationships/image" Target="../media/image27.jpeg"/><Relationship Id="rId6" Type="http://schemas.openxmlformats.org/officeDocument/2006/relationships/image" Target="../media/image47.jpeg"/><Relationship Id="rId7" Type="http://schemas.openxmlformats.org/officeDocument/2006/relationships/image" Target="../media/image48.jpeg"/><Relationship Id="rId8" Type="http://schemas.openxmlformats.org/officeDocument/2006/relationships/image" Target="../media/image49.jpeg"/><Relationship Id="rId9" Type="http://schemas.openxmlformats.org/officeDocument/2006/relationships/image" Target="../media/image50.jpeg"/><Relationship Id="rId10" Type="http://schemas.openxmlformats.org/officeDocument/2006/relationships/image" Target="../media/image44.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1.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2.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2.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1.jpeg"/></Relationships>
</file>

<file path=ppt/slides/_rels/slide56.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54.jpeg"/><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7.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55.jpeg"/><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8.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56.jpeg"/><Relationship Id="rId5" Type="http://schemas.openxmlformats.org/officeDocument/2006/relationships/image" Target="../media/image57.jpeg"/><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9.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56.jpeg"/><Relationship Id="rId5" Type="http://schemas.openxmlformats.org/officeDocument/2006/relationships/image" Target="../media/image57.jpeg"/><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56.jpeg"/><Relationship Id="rId5" Type="http://schemas.openxmlformats.org/officeDocument/2006/relationships/image" Target="../media/image57.jpeg"/><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61.xml.rels><?xml version="1.0" encoding="UTF-8" standalone="yes"?>
<Relationships xmlns="http://schemas.openxmlformats.org/package/2006/relationships"><Relationship Id="rId3" Type="http://schemas.openxmlformats.org/officeDocument/2006/relationships/image" Target="../media/image58.jpeg"/><Relationship Id="rId4" Type="http://schemas.openxmlformats.org/officeDocument/2006/relationships/image" Target="../media/image59.jpeg"/><Relationship Id="rId5" Type="http://schemas.openxmlformats.org/officeDocument/2006/relationships/image" Target="../media/image60.jpeg"/><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62.xml.rels><?xml version="1.0" encoding="UTF-8" standalone="yes"?>
<Relationships xmlns="http://schemas.openxmlformats.org/package/2006/relationships"><Relationship Id="rId3" Type="http://schemas.openxmlformats.org/officeDocument/2006/relationships/image" Target="../media/image58.jpeg"/><Relationship Id="rId4" Type="http://schemas.openxmlformats.org/officeDocument/2006/relationships/image" Target="../media/image59.jpeg"/><Relationship Id="rId5" Type="http://schemas.openxmlformats.org/officeDocument/2006/relationships/image" Target="../media/image61.jpeg"/><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3.xml.rels><?xml version="1.0" encoding="UTF-8" standalone="yes"?>
<Relationships xmlns="http://schemas.openxmlformats.org/package/2006/relationships"><Relationship Id="rId3" Type="http://schemas.openxmlformats.org/officeDocument/2006/relationships/image" Target="../media/image58.jpeg"/><Relationship Id="rId4" Type="http://schemas.openxmlformats.org/officeDocument/2006/relationships/image" Target="../media/image59.jpeg"/><Relationship Id="rId5" Type="http://schemas.openxmlformats.org/officeDocument/2006/relationships/image" Target="../media/image62.jpeg"/><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4.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media/image64.jpeg"/><Relationship Id="rId5" Type="http://schemas.openxmlformats.org/officeDocument/2006/relationships/image" Target="../media/image65.jpeg"/><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5.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media/image64.jpeg"/><Relationship Id="rId5" Type="http://schemas.openxmlformats.org/officeDocument/2006/relationships/image" Target="../media/image65.jpeg"/><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image" Target="../media/image54.jpeg"/><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7.xml.rels><?xml version="1.0" encoding="UTF-8" standalone="yes"?>
<Relationships xmlns="http://schemas.openxmlformats.org/package/2006/relationships"><Relationship Id="rId3" Type="http://schemas.openxmlformats.org/officeDocument/2006/relationships/image" Target="../media/image66.jpeg"/><Relationship Id="rId4" Type="http://schemas.openxmlformats.org/officeDocument/2006/relationships/image" Target="../media/image67.jpeg"/><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8.xml.rels><?xml version="1.0" encoding="UTF-8" standalone="yes"?>
<Relationships xmlns="http://schemas.openxmlformats.org/package/2006/relationships"><Relationship Id="rId3" Type="http://schemas.openxmlformats.org/officeDocument/2006/relationships/image" Target="../media/image66.jpeg"/><Relationship Id="rId4" Type="http://schemas.openxmlformats.org/officeDocument/2006/relationships/image" Target="../media/image67.jpeg"/><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9.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56.jpeg"/><Relationship Id="rId5" Type="http://schemas.openxmlformats.org/officeDocument/2006/relationships/image" Target="../media/image68.jpeg"/><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56.jpeg"/><Relationship Id="rId5" Type="http://schemas.openxmlformats.org/officeDocument/2006/relationships/image" Target="../media/image68.jpeg"/><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71.xml.rels><?xml version="1.0" encoding="UTF-8" standalone="yes"?>
<Relationships xmlns="http://schemas.openxmlformats.org/package/2006/relationships"><Relationship Id="rId3" Type="http://schemas.openxmlformats.org/officeDocument/2006/relationships/image" Target="../media/image69.jpeg"/><Relationship Id="rId4" Type="http://schemas.openxmlformats.org/officeDocument/2006/relationships/image" Target="../media/image70.jpeg"/><Relationship Id="rId5" Type="http://schemas.openxmlformats.org/officeDocument/2006/relationships/image" Target="../media/image71.jpeg"/><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72.xml.rels><?xml version="1.0" encoding="UTF-8" standalone="yes"?>
<Relationships xmlns="http://schemas.openxmlformats.org/package/2006/relationships"><Relationship Id="rId3" Type="http://schemas.openxmlformats.org/officeDocument/2006/relationships/image" Target="../media/image72.jpeg"/><Relationship Id="rId4" Type="http://schemas.openxmlformats.org/officeDocument/2006/relationships/image" Target="../media/image73.jpeg"/><Relationship Id="rId5" Type="http://schemas.openxmlformats.org/officeDocument/2006/relationships/image" Target="../media/image54.jpeg"/><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74.jpeg"/></Relationships>
</file>

<file path=ppt/slides/_rels/slide74.xml.rels><?xml version="1.0" encoding="UTF-8" standalone="yes"?>
<Relationships xmlns="http://schemas.openxmlformats.org/package/2006/relationships"><Relationship Id="rId3" Type="http://schemas.openxmlformats.org/officeDocument/2006/relationships/image" Target="../media/image73.jpeg"/><Relationship Id="rId4" Type="http://schemas.openxmlformats.org/officeDocument/2006/relationships/image" Target="../media/image54.jpeg"/><Relationship Id="rId5" Type="http://schemas.openxmlformats.org/officeDocument/2006/relationships/image" Target="../media/image75.jpeg"/><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5.xml.rels><?xml version="1.0" encoding="UTF-8" standalone="yes"?>
<Relationships xmlns="http://schemas.openxmlformats.org/package/2006/relationships"><Relationship Id="rId3" Type="http://schemas.openxmlformats.org/officeDocument/2006/relationships/image" Target="../media/image74.jpeg"/><Relationship Id="rId4" Type="http://schemas.openxmlformats.org/officeDocument/2006/relationships/image" Target="../media/image75.jpeg"/><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76.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jpeg"/><Relationship Id="rId3" Type="http://schemas.openxmlformats.org/officeDocument/2006/relationships/image" Target="../media/image77.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78.jpeg"/></Relationships>
</file>

<file path=ppt/slides/_rels/slide79.xml.rels><?xml version="1.0" encoding="UTF-8" standalone="yes"?>
<Relationships xmlns="http://schemas.openxmlformats.org/package/2006/relationships"><Relationship Id="rId3" Type="http://schemas.openxmlformats.org/officeDocument/2006/relationships/image" Target="../media/image79.jpeg"/><Relationship Id="rId4" Type="http://schemas.openxmlformats.org/officeDocument/2006/relationships/image" Target="../media/image80.jpeg"/><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79.jpeg"/><Relationship Id="rId4" Type="http://schemas.openxmlformats.org/officeDocument/2006/relationships/image" Target="../media/image80.jpeg"/><Relationship Id="rId5" Type="http://schemas.openxmlformats.org/officeDocument/2006/relationships/image" Target="../media/image81.jpeg"/><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81.xml.rels><?xml version="1.0" encoding="UTF-8" standalone="yes"?>
<Relationships xmlns="http://schemas.openxmlformats.org/package/2006/relationships"><Relationship Id="rId3" Type="http://schemas.openxmlformats.org/officeDocument/2006/relationships/image" Target="../media/image79.jpeg"/><Relationship Id="rId4" Type="http://schemas.openxmlformats.org/officeDocument/2006/relationships/image" Target="../media/image80.jpeg"/><Relationship Id="rId5" Type="http://schemas.openxmlformats.org/officeDocument/2006/relationships/image" Target="../media/image81.jpeg"/><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82.xml.rels><?xml version="1.0" encoding="UTF-8" standalone="yes"?>
<Relationships xmlns="http://schemas.openxmlformats.org/package/2006/relationships"><Relationship Id="rId3" Type="http://schemas.openxmlformats.org/officeDocument/2006/relationships/image" Target="../media/image79.jpeg"/><Relationship Id="rId4" Type="http://schemas.openxmlformats.org/officeDocument/2006/relationships/image" Target="../media/image82.jpeg"/><Relationship Id="rId5" Type="http://schemas.openxmlformats.org/officeDocument/2006/relationships/image" Target="../media/image83.jpeg"/><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83.xml.rels><?xml version="1.0" encoding="UTF-8" standalone="yes"?>
<Relationships xmlns="http://schemas.openxmlformats.org/package/2006/relationships"><Relationship Id="rId3" Type="http://schemas.openxmlformats.org/officeDocument/2006/relationships/image" Target="../media/image84.jpeg"/><Relationship Id="rId4" Type="http://schemas.openxmlformats.org/officeDocument/2006/relationships/image" Target="../media/image80.jpeg"/><Relationship Id="rId5" Type="http://schemas.openxmlformats.org/officeDocument/2006/relationships/image" Target="../media/image81.jpeg"/><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84.xml.rels><?xml version="1.0" encoding="UTF-8" standalone="yes"?>
<Relationships xmlns="http://schemas.openxmlformats.org/package/2006/relationships"><Relationship Id="rId3" Type="http://schemas.openxmlformats.org/officeDocument/2006/relationships/image" Target="../media/image79.jpeg"/><Relationship Id="rId4" Type="http://schemas.openxmlformats.org/officeDocument/2006/relationships/image" Target="../media/image80.jpeg"/><Relationship Id="rId5" Type="http://schemas.openxmlformats.org/officeDocument/2006/relationships/image" Target="../media/image81.jpeg"/><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5.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6.jpeg"/><Relationship Id="rId5" Type="http://schemas.openxmlformats.org/officeDocument/2006/relationships/image" Target="../media/image20.jpeg"/><Relationship Id="rId6" Type="http://schemas.openxmlformats.org/officeDocument/2006/relationships/image" Target="../media/image28.jpeg"/><Relationship Id="rId7" Type="http://schemas.openxmlformats.org/officeDocument/2006/relationships/image" Target="../media/image48.jpeg"/><Relationship Id="rId8" Type="http://schemas.openxmlformats.org/officeDocument/2006/relationships/image" Target="../media/image49.jpeg"/><Relationship Id="rId9" Type="http://schemas.openxmlformats.org/officeDocument/2006/relationships/image" Target="../media/image50.jpeg"/><Relationship Id="rId10" Type="http://schemas.openxmlformats.org/officeDocument/2006/relationships/image" Target="../media/image85.jpeg"/><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Picture 7" descr="MeshCar_withFE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1306" y="2560637"/>
            <a:ext cx="5207000" cy="2794000"/>
          </a:xfrm>
          <a:prstGeom prst="rect">
            <a:avLst/>
          </a:prstGeom>
        </p:spPr>
      </p:pic>
      <p:sp>
        <p:nvSpPr>
          <p:cNvPr id="9" name="TextBox 8"/>
          <p:cNvSpPr txBox="1"/>
          <p:nvPr/>
        </p:nvSpPr>
        <p:spPr>
          <a:xfrm>
            <a:off x="3517106" y="1874837"/>
            <a:ext cx="3895297" cy="773289"/>
          </a:xfrm>
          <a:prstGeom prst="rect">
            <a:avLst/>
          </a:prstGeom>
          <a:noFill/>
        </p:spPr>
        <p:txBody>
          <a:bodyPr wrap="none" lIns="0" tIns="0" rIns="0" rtlCol="0">
            <a:spAutoFit/>
          </a:bodyPr>
          <a:lstStyle/>
          <a:p>
            <a:pPr>
              <a:lnSpc>
                <a:spcPts val="4500"/>
              </a:lnSpc>
              <a:tabLst/>
            </a:pPr>
            <a:r>
              <a:rPr lang="en-US" altLang="zh-CN" sz="9600" dirty="0" err="1" smtClean="0">
                <a:solidFill>
                  <a:srgbClr val="FFFFFF"/>
                </a:solidFill>
                <a:latin typeface="Calibri"/>
                <a:cs typeface="Calibri"/>
              </a:rPr>
              <a:t>OpenCL</a:t>
            </a:r>
            <a:endParaRPr lang="en-US" altLang="zh-CN" sz="9600" dirty="0" smtClean="0">
              <a:solidFill>
                <a:srgbClr val="FFFFFF"/>
              </a:solidFill>
              <a:latin typeface="Calibri"/>
              <a:cs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166" y="350837"/>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a:cs typeface="Calibri"/>
            </a:endParaRPr>
          </a:p>
        </p:txBody>
      </p:sp>
      <p:sp>
        <p:nvSpPr>
          <p:cNvPr id="2" name="TextBox 1"/>
          <p:cNvSpPr txBox="1"/>
          <p:nvPr/>
        </p:nvSpPr>
        <p:spPr>
          <a:xfrm>
            <a:off x="621506" y="774700"/>
            <a:ext cx="8864333" cy="635020"/>
          </a:xfrm>
          <a:prstGeom prst="rect">
            <a:avLst/>
          </a:prstGeom>
          <a:noFill/>
        </p:spPr>
        <p:txBody>
          <a:bodyPr wrap="square" lIns="0" tIns="0" rIns="0" rtlCol="0">
            <a:spAutoFit/>
          </a:bodyPr>
          <a:lstStyle/>
          <a:p>
            <a:pPr>
              <a:lnSpc>
                <a:spcPts val="4500"/>
              </a:lnSpc>
              <a:tabLst/>
            </a:pPr>
            <a:r>
              <a:rPr lang="en-US" altLang="zh-CN" sz="4209" dirty="0" smtClean="0">
                <a:solidFill>
                  <a:srgbClr val="FFFFFF"/>
                </a:solidFill>
                <a:latin typeface="Calibri"/>
                <a:cs typeface="Calibri"/>
              </a:rPr>
              <a:t>Kernel Objects, Programs, and Contexts:</a:t>
            </a:r>
          </a:p>
        </p:txBody>
      </p:sp>
      <p:sp>
        <p:nvSpPr>
          <p:cNvPr id="5" name="TextBox 1"/>
          <p:cNvSpPr txBox="1"/>
          <p:nvPr/>
        </p:nvSpPr>
        <p:spPr>
          <a:xfrm>
            <a:off x="621506" y="1874837"/>
            <a:ext cx="9753600" cy="5463033"/>
          </a:xfrm>
          <a:prstGeom prst="rect">
            <a:avLst/>
          </a:prstGeom>
          <a:noFill/>
        </p:spPr>
        <p:txBody>
          <a:bodyPr wrap="square" lIns="0" tIns="0" rIns="0" rtlCol="0">
            <a:spAutoFit/>
          </a:bodyPr>
          <a:lstStyle/>
          <a:p>
            <a:pPr>
              <a:defRPr/>
            </a:pPr>
            <a:r>
              <a:rPr lang="en-AU" sz="3200" dirty="0">
                <a:solidFill>
                  <a:srgbClr val="FFFFFF"/>
                </a:solidFill>
              </a:rPr>
              <a:t>A kernel object encapsulates a specific kernel declared in the </a:t>
            </a:r>
            <a:r>
              <a:rPr lang="en-AU" sz="3200" dirty="0" smtClean="0">
                <a:solidFill>
                  <a:srgbClr val="FFFFFF"/>
                </a:solidFill>
              </a:rPr>
              <a:t>program</a:t>
            </a:r>
          </a:p>
          <a:p>
            <a:pPr>
              <a:defRPr/>
            </a:pPr>
            <a:endParaRPr lang="en-AU" sz="3200" dirty="0">
              <a:solidFill>
                <a:srgbClr val="FFFFFF"/>
              </a:solidFill>
            </a:endParaRPr>
          </a:p>
          <a:p>
            <a:pPr>
              <a:defRPr/>
            </a:pPr>
            <a:r>
              <a:rPr lang="en-AU" sz="3200" dirty="0">
                <a:solidFill>
                  <a:srgbClr val="FFFFFF"/>
                </a:solidFill>
              </a:rPr>
              <a:t>An </a:t>
            </a:r>
            <a:r>
              <a:rPr lang="en-AU" sz="3200" dirty="0" err="1">
                <a:solidFill>
                  <a:srgbClr val="FFFFFF"/>
                </a:solidFill>
              </a:rPr>
              <a:t>OpenCL</a:t>
            </a:r>
            <a:r>
              <a:rPr lang="en-AU" sz="3200" dirty="0">
                <a:solidFill>
                  <a:srgbClr val="FFFFFF"/>
                </a:solidFill>
              </a:rPr>
              <a:t> program is a set of </a:t>
            </a:r>
            <a:r>
              <a:rPr lang="en-AU" sz="3200" dirty="0" err="1">
                <a:solidFill>
                  <a:srgbClr val="FFFFFF"/>
                </a:solidFill>
              </a:rPr>
              <a:t>OpenCL</a:t>
            </a:r>
            <a:r>
              <a:rPr lang="en-AU" sz="3200" dirty="0">
                <a:solidFill>
                  <a:srgbClr val="FFFFFF"/>
                </a:solidFill>
              </a:rPr>
              <a:t> kernels, </a:t>
            </a:r>
            <a:r>
              <a:rPr lang="en-AU" sz="3200" dirty="0" err="1">
                <a:solidFill>
                  <a:srgbClr val="FFFFFF"/>
                </a:solidFill>
              </a:rPr>
              <a:t>auxillary</a:t>
            </a:r>
            <a:r>
              <a:rPr lang="en-AU" sz="3200" dirty="0">
                <a:solidFill>
                  <a:srgbClr val="FFFFFF"/>
                </a:solidFill>
              </a:rPr>
              <a:t> functions called by the kernels, and constants used by the </a:t>
            </a:r>
            <a:r>
              <a:rPr lang="en-AU" sz="3200" dirty="0" smtClean="0">
                <a:solidFill>
                  <a:srgbClr val="FFFFFF"/>
                </a:solidFill>
              </a:rPr>
              <a:t>kernels</a:t>
            </a:r>
          </a:p>
          <a:p>
            <a:pPr>
              <a:defRPr/>
            </a:pPr>
            <a:endParaRPr lang="en-AU" sz="3200" dirty="0">
              <a:solidFill>
                <a:srgbClr val="FFFFFF"/>
              </a:solidFill>
            </a:endParaRPr>
          </a:p>
          <a:p>
            <a:pPr>
              <a:defRPr/>
            </a:pPr>
            <a:r>
              <a:rPr lang="en-AU" sz="3200" dirty="0">
                <a:solidFill>
                  <a:srgbClr val="FFFFFF"/>
                </a:solidFill>
              </a:rPr>
              <a:t>The context is the environment in which the </a:t>
            </a:r>
            <a:r>
              <a:rPr lang="en-AU" sz="3200" dirty="0" err="1">
                <a:solidFill>
                  <a:srgbClr val="FFFFFF"/>
                </a:solidFill>
              </a:rPr>
              <a:t>OpenCL</a:t>
            </a:r>
            <a:r>
              <a:rPr lang="en-AU" sz="3200" dirty="0">
                <a:solidFill>
                  <a:srgbClr val="FFFFFF"/>
                </a:solidFill>
              </a:rPr>
              <a:t> kernels execute</a:t>
            </a:r>
          </a:p>
          <a:p>
            <a:pPr>
              <a:defRPr/>
            </a:pPr>
            <a:endParaRPr lang="en-US" sz="3200" dirty="0" smtClean="0">
              <a:solidFill>
                <a:srgbClr val="FFFFFF"/>
              </a:solidFill>
            </a:endParaRPr>
          </a:p>
          <a:p>
            <a:pPr>
              <a:defRPr/>
            </a:pPr>
            <a:endParaRPr lang="en-US" sz="3200" dirty="0" smtClean="0">
              <a:solidFill>
                <a:srgbClr val="FFFFFF"/>
              </a:solidFill>
            </a:endParaRPr>
          </a:p>
        </p:txBody>
      </p:sp>
    </p:spTree>
    <p:extLst>
      <p:ext uri="{BB962C8B-B14F-4D97-AF65-F5344CB8AC3E}">
        <p14:creationId xmlns:p14="http://schemas.microsoft.com/office/powerpoint/2010/main" val="24172726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086470" y="3830050"/>
            <a:ext cx="6628332" cy="38980"/>
          </a:xfrm>
          <a:custGeom>
            <a:avLst/>
            <a:gdLst>
              <a:gd name="connsiteX0" fmla="*/ 0 w 6628332"/>
              <a:gd name="connsiteY0" fmla="*/ 26795 h 38980"/>
              <a:gd name="connsiteX1" fmla="*/ 1737 w 6628332"/>
              <a:gd name="connsiteY1" fmla="*/ 10090 h 38980"/>
              <a:gd name="connsiteX2" fmla="*/ 12835 w 6628332"/>
              <a:gd name="connsiteY2" fmla="*/ 0 h 38980"/>
              <a:gd name="connsiteX3" fmla="*/ 6617239 w 6628332"/>
              <a:gd name="connsiteY3" fmla="*/ 0 h 38980"/>
              <a:gd name="connsiteX4" fmla="*/ 6628332 w 6628332"/>
              <a:gd name="connsiteY4" fmla="*/ 10090 h 38980"/>
              <a:gd name="connsiteX5" fmla="*/ 6628332 w 6628332"/>
              <a:gd name="connsiteY5" fmla="*/ 26795 h 38980"/>
              <a:gd name="connsiteX6" fmla="*/ 6617239 w 6628332"/>
              <a:gd name="connsiteY6" fmla="*/ 38980 h 38980"/>
              <a:gd name="connsiteX7" fmla="*/ 12835 w 6628332"/>
              <a:gd name="connsiteY7" fmla="*/ 38980 h 38980"/>
              <a:gd name="connsiteX8" fmla="*/ 0 w 6628332"/>
              <a:gd name="connsiteY8" fmla="*/ 26795 h 389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628332" h="38980">
                <a:moveTo>
                  <a:pt x="0" y="26795"/>
                </a:moveTo>
                <a:lnTo>
                  <a:pt x="1737" y="10090"/>
                </a:lnTo>
                <a:cubicBezTo>
                  <a:pt x="1737" y="3002"/>
                  <a:pt x="5746" y="0"/>
                  <a:pt x="12835" y="0"/>
                </a:cubicBezTo>
                <a:lnTo>
                  <a:pt x="6617239" y="0"/>
                </a:lnTo>
                <a:cubicBezTo>
                  <a:pt x="6624329" y="0"/>
                  <a:pt x="6628332" y="3002"/>
                  <a:pt x="6628332" y="10090"/>
                </a:cubicBezTo>
                <a:lnTo>
                  <a:pt x="6628332" y="26795"/>
                </a:lnTo>
                <a:cubicBezTo>
                  <a:pt x="6628332" y="33884"/>
                  <a:pt x="6624329" y="38980"/>
                  <a:pt x="6617239" y="38980"/>
                </a:cubicBezTo>
                <a:lnTo>
                  <a:pt x="12835" y="38980"/>
                </a:lnTo>
                <a:cubicBezTo>
                  <a:pt x="5746" y="38980"/>
                  <a:pt x="0" y="33884"/>
                  <a:pt x="0" y="26795"/>
                </a:cubicBezTo>
              </a:path>
            </a:pathLst>
          </a:custGeom>
          <a:solidFill>
            <a:srgbClr val="92929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825443" y="3563799"/>
            <a:ext cx="591661" cy="591662"/>
          </a:xfrm>
          <a:custGeom>
            <a:avLst/>
            <a:gdLst>
              <a:gd name="connsiteX0" fmla="*/ 505013 w 591661"/>
              <a:gd name="connsiteY0" fmla="*/ 86648 h 591662"/>
              <a:gd name="connsiteX1" fmla="*/ 505013 w 591661"/>
              <a:gd name="connsiteY1" fmla="*/ 505014 h 591662"/>
              <a:gd name="connsiteX2" fmla="*/ 86648 w 591661"/>
              <a:gd name="connsiteY2" fmla="*/ 505014 h 591662"/>
              <a:gd name="connsiteX3" fmla="*/ 86648 w 591661"/>
              <a:gd name="connsiteY3" fmla="*/ 86648 h 591662"/>
              <a:gd name="connsiteX4" fmla="*/ 505013 w 591661"/>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1" h="591662">
                <a:moveTo>
                  <a:pt x="505013" y="86648"/>
                </a:moveTo>
                <a:cubicBezTo>
                  <a:pt x="620544" y="202179"/>
                  <a:pt x="620544" y="389484"/>
                  <a:pt x="505013" y="505014"/>
                </a:cubicBezTo>
                <a:cubicBezTo>
                  <a:pt x="389483" y="620545"/>
                  <a:pt x="202178" y="620545"/>
                  <a:pt x="86648" y="505014"/>
                </a:cubicBezTo>
                <a:cubicBezTo>
                  <a:pt x="-28882" y="389484"/>
                  <a:pt x="-28882" y="202179"/>
                  <a:pt x="86648" y="86648"/>
                </a:cubicBezTo>
                <a:cubicBezTo>
                  <a:pt x="202178" y="-28882"/>
                  <a:pt x="389483" y="-28882"/>
                  <a:pt x="505013"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808737" y="3547093"/>
            <a:ext cx="625073" cy="625074"/>
          </a:xfrm>
          <a:custGeom>
            <a:avLst/>
            <a:gdLst>
              <a:gd name="connsiteX0" fmla="*/ 521720 w 625073"/>
              <a:gd name="connsiteY0" fmla="*/ 103353 h 625074"/>
              <a:gd name="connsiteX1" fmla="*/ 521720 w 625073"/>
              <a:gd name="connsiteY1" fmla="*/ 521720 h 625074"/>
              <a:gd name="connsiteX2" fmla="*/ 103353 w 625073"/>
              <a:gd name="connsiteY2" fmla="*/ 521720 h 625074"/>
              <a:gd name="connsiteX3" fmla="*/ 103353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3" y="521720"/>
                </a:cubicBezTo>
                <a:cubicBezTo>
                  <a:pt x="-12176" y="406194"/>
                  <a:pt x="-12176" y="218884"/>
                  <a:pt x="103353"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6193286" y="3563799"/>
            <a:ext cx="591659" cy="591662"/>
          </a:xfrm>
          <a:custGeom>
            <a:avLst/>
            <a:gdLst>
              <a:gd name="connsiteX0" fmla="*/ 505014 w 591659"/>
              <a:gd name="connsiteY0" fmla="*/ 86648 h 591662"/>
              <a:gd name="connsiteX1" fmla="*/ 505014 w 591659"/>
              <a:gd name="connsiteY1" fmla="*/ 505014 h 591662"/>
              <a:gd name="connsiteX2" fmla="*/ 86643 w 591659"/>
              <a:gd name="connsiteY2" fmla="*/ 505014 h 591662"/>
              <a:gd name="connsiteX3" fmla="*/ 86643 w 591659"/>
              <a:gd name="connsiteY3" fmla="*/ 86648 h 591662"/>
              <a:gd name="connsiteX4" fmla="*/ 505014 w 591659"/>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9" h="591662">
                <a:moveTo>
                  <a:pt x="505014" y="86648"/>
                </a:moveTo>
                <a:cubicBezTo>
                  <a:pt x="620540" y="202179"/>
                  <a:pt x="620540" y="389484"/>
                  <a:pt x="505014" y="505014"/>
                </a:cubicBezTo>
                <a:cubicBezTo>
                  <a:pt x="389484" y="620545"/>
                  <a:pt x="202174" y="620545"/>
                  <a:pt x="86643" y="505014"/>
                </a:cubicBezTo>
                <a:cubicBezTo>
                  <a:pt x="-28881" y="389484"/>
                  <a:pt x="-28881" y="202179"/>
                  <a:pt x="86643" y="86648"/>
                </a:cubicBezTo>
                <a:cubicBezTo>
                  <a:pt x="202174" y="-28882"/>
                  <a:pt x="389484"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176581"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8377204" y="3563799"/>
            <a:ext cx="591663" cy="591662"/>
          </a:xfrm>
          <a:custGeom>
            <a:avLst/>
            <a:gdLst>
              <a:gd name="connsiteX0" fmla="*/ 505014 w 591663"/>
              <a:gd name="connsiteY0" fmla="*/ 86648 h 591662"/>
              <a:gd name="connsiteX1" fmla="*/ 505014 w 591663"/>
              <a:gd name="connsiteY1" fmla="*/ 505014 h 591662"/>
              <a:gd name="connsiteX2" fmla="*/ 86648 w 591663"/>
              <a:gd name="connsiteY2" fmla="*/ 505014 h 591662"/>
              <a:gd name="connsiteX3" fmla="*/ 86648 w 591663"/>
              <a:gd name="connsiteY3" fmla="*/ 86648 h 591662"/>
              <a:gd name="connsiteX4" fmla="*/ 505014 w 591663"/>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3" h="591662">
                <a:moveTo>
                  <a:pt x="505014" y="86648"/>
                </a:moveTo>
                <a:cubicBezTo>
                  <a:pt x="620545" y="202179"/>
                  <a:pt x="620545" y="389484"/>
                  <a:pt x="505014" y="505014"/>
                </a:cubicBezTo>
                <a:cubicBezTo>
                  <a:pt x="389482" y="620545"/>
                  <a:pt x="202179" y="620545"/>
                  <a:pt x="86648" y="505014"/>
                </a:cubicBezTo>
                <a:cubicBezTo>
                  <a:pt x="-28883" y="389484"/>
                  <a:pt x="-28883" y="202179"/>
                  <a:pt x="86648" y="86648"/>
                </a:cubicBezTo>
                <a:cubicBezTo>
                  <a:pt x="202179" y="-28882"/>
                  <a:pt x="389482"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8360500" y="3547093"/>
            <a:ext cx="625073" cy="625074"/>
          </a:xfrm>
          <a:custGeom>
            <a:avLst/>
            <a:gdLst>
              <a:gd name="connsiteX0" fmla="*/ 521720 w 625073"/>
              <a:gd name="connsiteY0" fmla="*/ 103353 h 625074"/>
              <a:gd name="connsiteX1" fmla="*/ 521720 w 625073"/>
              <a:gd name="connsiteY1" fmla="*/ 521720 h 625074"/>
              <a:gd name="connsiteX2" fmla="*/ 103354 w 625073"/>
              <a:gd name="connsiteY2" fmla="*/ 521720 h 625074"/>
              <a:gd name="connsiteX3" fmla="*/ 103354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4" y="521720"/>
                </a:cubicBezTo>
                <a:cubicBezTo>
                  <a:pt x="-12176" y="406194"/>
                  <a:pt x="-12176" y="218884"/>
                  <a:pt x="103354"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4009363" y="3563799"/>
            <a:ext cx="591658" cy="591662"/>
          </a:xfrm>
          <a:custGeom>
            <a:avLst/>
            <a:gdLst>
              <a:gd name="connsiteX0" fmla="*/ 505014 w 591658"/>
              <a:gd name="connsiteY0" fmla="*/ 86648 h 591662"/>
              <a:gd name="connsiteX1" fmla="*/ 505014 w 591658"/>
              <a:gd name="connsiteY1" fmla="*/ 505014 h 591662"/>
              <a:gd name="connsiteX2" fmla="*/ 86647 w 591658"/>
              <a:gd name="connsiteY2" fmla="*/ 505014 h 591662"/>
              <a:gd name="connsiteX3" fmla="*/ 86647 w 591658"/>
              <a:gd name="connsiteY3" fmla="*/ 86648 h 591662"/>
              <a:gd name="connsiteX4" fmla="*/ 505014 w 591658"/>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8" h="591662">
                <a:moveTo>
                  <a:pt x="505014" y="86648"/>
                </a:moveTo>
                <a:cubicBezTo>
                  <a:pt x="620539" y="202179"/>
                  <a:pt x="620539" y="389484"/>
                  <a:pt x="505014" y="505014"/>
                </a:cubicBezTo>
                <a:cubicBezTo>
                  <a:pt x="389483" y="620545"/>
                  <a:pt x="202173" y="620545"/>
                  <a:pt x="86647" y="505014"/>
                </a:cubicBezTo>
                <a:cubicBezTo>
                  <a:pt x="-28882" y="389484"/>
                  <a:pt x="-28882" y="202179"/>
                  <a:pt x="86647" y="86648"/>
                </a:cubicBezTo>
                <a:cubicBezTo>
                  <a:pt x="202173" y="-28882"/>
                  <a:pt x="389483" y="-28882"/>
                  <a:pt x="505014" y="86648"/>
                </a:cubicBezTo>
              </a:path>
            </a:pathLst>
          </a:custGeom>
          <a:solidFill>
            <a:srgbClr val="2882A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3992659"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4290430"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Programming</a:t>
            </a:r>
            <a:r>
              <a:rPr lang="en-US" altLang="zh-CN" sz="4209" dirty="0" smtClean="0">
                <a:latin typeface="Calibri"/>
                <a:cs typeface="Calibri"/>
              </a:rPr>
              <a:t> </a:t>
            </a:r>
            <a:r>
              <a:rPr lang="en-US" altLang="zh-CN" sz="4209" dirty="0" smtClean="0">
                <a:solidFill>
                  <a:srgbClr val="FFFFFF"/>
                </a:solidFill>
                <a:latin typeface="Calibri"/>
                <a:cs typeface="Calibri"/>
              </a:rPr>
              <a:t>Steps</a:t>
            </a:r>
          </a:p>
        </p:txBody>
      </p:sp>
      <p:sp>
        <p:nvSpPr>
          <p:cNvPr id="14" name="TextBox 1"/>
          <p:cNvSpPr txBox="1"/>
          <p:nvPr/>
        </p:nvSpPr>
        <p:spPr>
          <a:xfrm>
            <a:off x="1244600" y="3124200"/>
            <a:ext cx="1750393" cy="983637"/>
          </a:xfrm>
          <a:prstGeom prst="rect">
            <a:avLst/>
          </a:prstGeom>
          <a:noFill/>
        </p:spPr>
        <p:txBody>
          <a:bodyPr wrap="none" lIns="0" tIns="0" rIns="0" rtlCol="0">
            <a:spAutoFit/>
          </a:bodyPr>
          <a:lstStyle/>
          <a:p>
            <a:pPr>
              <a:lnSpc>
                <a:spcPts val="2100"/>
              </a:lnSpc>
              <a:tabLst>
                <a:tab pos="787400" algn="l"/>
              </a:tabLst>
            </a:pPr>
            <a:r>
              <a:rPr lang="en-US" altLang="zh-CN" sz="2016" dirty="0" smtClean="0">
                <a:solidFill>
                  <a:srgbClr val="7A7A7A"/>
                </a:solidFill>
                <a:latin typeface="Calibri"/>
                <a:cs typeface="Calibri"/>
              </a:rPr>
              <a:t>Context</a:t>
            </a:r>
            <a:r>
              <a:rPr lang="en-US" altLang="zh-CN" sz="2016" dirty="0" smtClean="0">
                <a:latin typeface="Calibri"/>
                <a:cs typeface="Calibri"/>
              </a:rPr>
              <a:t> </a:t>
            </a:r>
            <a:r>
              <a:rPr lang="en-US" altLang="zh-CN" sz="2016" dirty="0" smtClean="0">
                <a:solidFill>
                  <a:srgbClr val="7A7A7A"/>
                </a:solidFill>
                <a:latin typeface="Calibri"/>
                <a:cs typeface="Calibri"/>
              </a:rPr>
              <a:t>creation</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787400" algn="l"/>
              </a:tabLst>
            </a:pPr>
            <a:r>
              <a:rPr lang="en-US" altLang="zh-CN" dirty="0" smtClean="0">
                <a:latin typeface="Calibri"/>
                <a:cs typeface="Calibri"/>
              </a:rPr>
              <a:t>	</a:t>
            </a:r>
            <a:r>
              <a:rPr lang="en-US" altLang="zh-CN" sz="2718" dirty="0" smtClean="0">
                <a:solidFill>
                  <a:srgbClr val="929292"/>
                </a:solidFill>
                <a:latin typeface="Calibri"/>
                <a:cs typeface="Calibri"/>
              </a:rPr>
              <a:t>1</a:t>
            </a:r>
          </a:p>
        </p:txBody>
      </p:sp>
      <p:sp>
        <p:nvSpPr>
          <p:cNvPr id="15" name="TextBox 1"/>
          <p:cNvSpPr txBox="1"/>
          <p:nvPr/>
        </p:nvSpPr>
        <p:spPr>
          <a:xfrm>
            <a:off x="5740400" y="2971800"/>
            <a:ext cx="1520138" cy="1150349"/>
          </a:xfrm>
          <a:prstGeom prst="rect">
            <a:avLst/>
          </a:prstGeom>
          <a:noFill/>
        </p:spPr>
        <p:txBody>
          <a:bodyPr wrap="none" lIns="0" tIns="0" rIns="0" rtlCol="0">
            <a:spAutoFit/>
          </a:bodyPr>
          <a:lstStyle/>
          <a:p>
            <a:pPr>
              <a:lnSpc>
                <a:spcPts val="1100"/>
              </a:lnSpc>
              <a:tabLst>
                <a:tab pos="660400" algn="l"/>
                <a:tab pos="736600" algn="l"/>
              </a:tabLst>
            </a:pPr>
            <a:r>
              <a:rPr lang="en-US" altLang="zh-CN" dirty="0" smtClean="0">
                <a:latin typeface="Calibri"/>
                <a:cs typeface="Calibri"/>
              </a:rPr>
              <a:t>		</a:t>
            </a:r>
            <a:r>
              <a:rPr lang="en-US" altLang="zh-CN" sz="1104" dirty="0" smtClean="0">
                <a:solidFill>
                  <a:srgbClr val="000000"/>
                </a:solidFill>
                <a:latin typeface="Calibri"/>
                <a:cs typeface="Calibri"/>
              </a:rPr>
              <a:t>!</a:t>
            </a:r>
          </a:p>
          <a:p>
            <a:pPr>
              <a:lnSpc>
                <a:spcPts val="2300"/>
              </a:lnSpc>
              <a:tabLst>
                <a:tab pos="660400" algn="l"/>
                <a:tab pos="736600" algn="l"/>
              </a:tabLst>
            </a:pPr>
            <a:r>
              <a:rPr lang="en-US" altLang="zh-CN" sz="2016" dirty="0" smtClean="0">
                <a:solidFill>
                  <a:srgbClr val="7A7A7A"/>
                </a:solidFill>
                <a:latin typeface="Calibri"/>
                <a:cs typeface="Calibri"/>
              </a:rPr>
              <a:t>Work</a:t>
            </a:r>
            <a:r>
              <a:rPr lang="en-US" altLang="zh-CN" sz="2016" dirty="0" smtClean="0">
                <a:latin typeface="Calibri"/>
                <a:cs typeface="Calibri"/>
              </a:rPr>
              <a:t> </a:t>
            </a:r>
            <a:r>
              <a:rPr lang="en-US" altLang="zh-CN" sz="2016" dirty="0" smtClean="0">
                <a:solidFill>
                  <a:srgbClr val="7A7A7A"/>
                </a:solidFill>
                <a:latin typeface="Calibri"/>
                <a:cs typeface="Calibri"/>
              </a:rPr>
              <a:t>dispatch</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660400" algn="l"/>
                <a:tab pos="736600" algn="l"/>
              </a:tabLst>
            </a:pPr>
            <a:r>
              <a:rPr lang="en-US" altLang="zh-CN" dirty="0" smtClean="0">
                <a:latin typeface="Calibri"/>
                <a:cs typeface="Calibri"/>
              </a:rPr>
              <a:t>	</a:t>
            </a:r>
            <a:r>
              <a:rPr lang="en-US" altLang="zh-CN" sz="2718" dirty="0" smtClean="0">
                <a:solidFill>
                  <a:srgbClr val="929292"/>
                </a:solidFill>
                <a:latin typeface="Calibri"/>
                <a:cs typeface="Calibri"/>
              </a:rPr>
              <a:t>3</a:t>
            </a:r>
          </a:p>
        </p:txBody>
      </p:sp>
      <p:sp>
        <p:nvSpPr>
          <p:cNvPr id="16" name="TextBox 1"/>
          <p:cNvSpPr txBox="1"/>
          <p:nvPr/>
        </p:nvSpPr>
        <p:spPr>
          <a:xfrm>
            <a:off x="8115300" y="3695700"/>
            <a:ext cx="1139535" cy="984782"/>
          </a:xfrm>
          <a:prstGeom prst="rect">
            <a:avLst/>
          </a:prstGeom>
          <a:noFill/>
        </p:spPr>
        <p:txBody>
          <a:bodyPr wrap="none" lIns="0" tIns="0" rIns="0" rtlCol="0">
            <a:spAutoFit/>
          </a:bodyPr>
          <a:lstStyle/>
          <a:p>
            <a:pPr>
              <a:lnSpc>
                <a:spcPts val="2900"/>
              </a:lnSpc>
              <a:tabLst>
                <a:tab pos="469900" algn="l"/>
              </a:tabLst>
            </a:pPr>
            <a:r>
              <a:rPr lang="en-US" altLang="zh-CN" dirty="0" smtClean="0">
                <a:latin typeface="Calibri"/>
                <a:cs typeface="Calibri"/>
              </a:rPr>
              <a:t>	</a:t>
            </a:r>
            <a:r>
              <a:rPr lang="en-US" altLang="zh-CN" sz="2718" dirty="0" smtClean="0">
                <a:solidFill>
                  <a:srgbClr val="929292"/>
                </a:solidFill>
                <a:latin typeface="Calibri"/>
                <a:cs typeface="Calibri"/>
              </a:rPr>
              <a:t>4</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400"/>
              </a:lnSpc>
              <a:tabLst>
                <a:tab pos="469900" algn="l"/>
              </a:tabLst>
            </a:pPr>
            <a:r>
              <a:rPr lang="en-US" altLang="zh-CN" sz="2016" dirty="0" smtClean="0">
                <a:solidFill>
                  <a:srgbClr val="7A7A7A"/>
                </a:solidFill>
                <a:latin typeface="Calibri"/>
                <a:cs typeface="Calibri"/>
              </a:rPr>
              <a:t>Get</a:t>
            </a:r>
            <a:r>
              <a:rPr lang="en-US" altLang="zh-CN" sz="2016" dirty="0" smtClean="0">
                <a:latin typeface="Calibri"/>
                <a:cs typeface="Calibri"/>
              </a:rPr>
              <a:t> </a:t>
            </a:r>
            <a:r>
              <a:rPr lang="en-US" altLang="zh-CN" sz="2016" dirty="0" smtClean="0">
                <a:solidFill>
                  <a:srgbClr val="7A7A7A"/>
                </a:solidFill>
                <a:latin typeface="Calibri"/>
                <a:cs typeface="Calibri"/>
              </a:rPr>
              <a:t>results</a:t>
            </a:r>
          </a:p>
        </p:txBody>
      </p:sp>
      <p:sp>
        <p:nvSpPr>
          <p:cNvPr id="17" name="TextBox 1"/>
          <p:cNvSpPr txBox="1"/>
          <p:nvPr/>
        </p:nvSpPr>
        <p:spPr>
          <a:xfrm>
            <a:off x="3352800" y="3695700"/>
            <a:ext cx="1910839" cy="993417"/>
          </a:xfrm>
          <a:prstGeom prst="rect">
            <a:avLst/>
          </a:prstGeom>
          <a:noFill/>
        </p:spPr>
        <p:txBody>
          <a:bodyPr wrap="none" lIns="0" tIns="0" rIns="0" rtlCol="0">
            <a:spAutoFit/>
          </a:bodyPr>
          <a:lstStyle/>
          <a:p>
            <a:pPr>
              <a:lnSpc>
                <a:spcPts val="2900"/>
              </a:lnSpc>
              <a:tabLst>
                <a:tab pos="863600" algn="l"/>
              </a:tabLst>
            </a:pPr>
            <a:r>
              <a:rPr lang="en-US" altLang="zh-CN" dirty="0" smtClean="0">
                <a:latin typeface="Calibri"/>
                <a:cs typeface="Calibri"/>
              </a:rPr>
              <a:t>	</a:t>
            </a:r>
            <a:r>
              <a:rPr lang="en-US" altLang="zh-CN" sz="2718" dirty="0" smtClean="0">
                <a:solidFill>
                  <a:srgbClr val="FFFFFF"/>
                </a:solidFill>
                <a:latin typeface="Calibri"/>
                <a:cs typeface="Calibri"/>
              </a:rPr>
              <a:t>2</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500"/>
              </a:lnSpc>
              <a:tabLst>
                <a:tab pos="863600" algn="l"/>
              </a:tabLst>
            </a:pPr>
            <a:r>
              <a:rPr lang="en-US" altLang="zh-CN" sz="2016" dirty="0" smtClean="0">
                <a:solidFill>
                  <a:srgbClr val="FFFFFF"/>
                </a:solidFill>
                <a:latin typeface="Calibri"/>
                <a:cs typeface="Calibri"/>
              </a:rPr>
              <a:t>GPU</a:t>
            </a:r>
            <a:r>
              <a:rPr lang="en-US" altLang="zh-CN" sz="2016" dirty="0" smtClean="0">
                <a:latin typeface="Calibri"/>
                <a:cs typeface="Calibri"/>
              </a:rPr>
              <a:t> </a:t>
            </a:r>
            <a:r>
              <a:rPr lang="en-US" altLang="zh-CN" sz="2016" dirty="0" smtClean="0">
                <a:solidFill>
                  <a:srgbClr val="FFFFFF"/>
                </a:solidFill>
                <a:latin typeface="Calibri"/>
                <a:cs typeface="Calibri"/>
              </a:rPr>
              <a:t>identification</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593051" y="3014253"/>
            <a:ext cx="6637726" cy="774030"/>
          </a:xfrm>
          <a:custGeom>
            <a:avLst/>
            <a:gdLst>
              <a:gd name="connsiteX0" fmla="*/ 0 w 6637726"/>
              <a:gd name="connsiteY0" fmla="*/ 0 h 774030"/>
              <a:gd name="connsiteX1" fmla="*/ 6637726 w 6637726"/>
              <a:gd name="connsiteY1" fmla="*/ 0 h 774030"/>
              <a:gd name="connsiteX2" fmla="*/ 6637726 w 6637726"/>
              <a:gd name="connsiteY2" fmla="*/ 774030 h 774030"/>
              <a:gd name="connsiteX3" fmla="*/ 0 w 6637726"/>
              <a:gd name="connsiteY3" fmla="*/ 774030 h 774030"/>
              <a:gd name="connsiteX4" fmla="*/ 0 w 6637726"/>
              <a:gd name="connsiteY4" fmla="*/ 0 h 7740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637726" h="774030">
                <a:moveTo>
                  <a:pt x="0" y="0"/>
                </a:moveTo>
                <a:lnTo>
                  <a:pt x="6637726" y="0"/>
                </a:lnTo>
                <a:lnTo>
                  <a:pt x="6637726" y="774030"/>
                </a:lnTo>
                <a:lnTo>
                  <a:pt x="0" y="774030"/>
                </a:lnTo>
                <a:lnTo>
                  <a:pt x="0" y="0"/>
                </a:lnTo>
              </a:path>
            </a:pathLst>
          </a:custGeom>
          <a:solidFill>
            <a:srgbClr val="07182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584699" y="3005900"/>
            <a:ext cx="6654432" cy="790735"/>
          </a:xfrm>
          <a:custGeom>
            <a:avLst/>
            <a:gdLst>
              <a:gd name="connsiteX0" fmla="*/ 8352 w 6654432"/>
              <a:gd name="connsiteY0" fmla="*/ 8352 h 790735"/>
              <a:gd name="connsiteX1" fmla="*/ 6646079 w 6654432"/>
              <a:gd name="connsiteY1" fmla="*/ 8352 h 790735"/>
              <a:gd name="connsiteX2" fmla="*/ 6646079 w 6654432"/>
              <a:gd name="connsiteY2" fmla="*/ 782383 h 790735"/>
              <a:gd name="connsiteX3" fmla="*/ 8352 w 6654432"/>
              <a:gd name="connsiteY3" fmla="*/ 782383 h 790735"/>
              <a:gd name="connsiteX4" fmla="*/ 8352 w 6654432"/>
              <a:gd name="connsiteY4" fmla="*/ 8352 h 7907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654432" h="790735">
                <a:moveTo>
                  <a:pt x="8352" y="8352"/>
                </a:moveTo>
                <a:lnTo>
                  <a:pt x="6646079" y="8352"/>
                </a:lnTo>
                <a:lnTo>
                  <a:pt x="6646079" y="782383"/>
                </a:lnTo>
                <a:lnTo>
                  <a:pt x="8352" y="782383"/>
                </a:lnTo>
                <a:lnTo>
                  <a:pt x="8352" y="8352"/>
                </a:lnTo>
              </a:path>
            </a:pathLst>
          </a:custGeom>
          <a:solidFill>
            <a:srgbClr val="000000">
              <a:alpha val="0"/>
            </a:srgbClr>
          </a:solidFill>
          <a:ln w="12700">
            <a:solidFill>
              <a:srgbClr val="1C598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60400" y="774700"/>
            <a:ext cx="4001573"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GPU</a:t>
            </a:r>
            <a:r>
              <a:rPr lang="en-US" altLang="zh-CN" sz="4209" dirty="0" smtClean="0">
                <a:latin typeface="Calibri"/>
                <a:cs typeface="Calibri"/>
              </a:rPr>
              <a:t> </a:t>
            </a:r>
            <a:r>
              <a:rPr lang="en-US" altLang="zh-CN" sz="4209" dirty="0" smtClean="0">
                <a:solidFill>
                  <a:srgbClr val="FFFFFF"/>
                </a:solidFill>
                <a:latin typeface="Calibri"/>
                <a:cs typeface="Calibri"/>
              </a:rPr>
              <a:t>Identification</a:t>
            </a:r>
          </a:p>
        </p:txBody>
      </p:sp>
      <p:sp>
        <p:nvSpPr>
          <p:cNvPr id="7" name="TextBox 1"/>
          <p:cNvSpPr txBox="1"/>
          <p:nvPr/>
        </p:nvSpPr>
        <p:spPr>
          <a:xfrm>
            <a:off x="685800" y="1435100"/>
            <a:ext cx="5429810" cy="479772"/>
          </a:xfrm>
          <a:prstGeom prst="rect">
            <a:avLst/>
          </a:prstGeom>
          <a:noFill/>
        </p:spPr>
        <p:txBody>
          <a:bodyPr wrap="none" lIns="0" tIns="0" rIns="0" rtlCol="0">
            <a:spAutoFit/>
          </a:bodyPr>
          <a:lstStyle/>
          <a:p>
            <a:pPr>
              <a:lnSpc>
                <a:spcPts val="3300"/>
              </a:lnSpc>
              <a:tabLst/>
            </a:pPr>
            <a:r>
              <a:rPr lang="en-US" altLang="zh-CN" sz="3156" dirty="0" smtClean="0">
                <a:solidFill>
                  <a:srgbClr val="8E8E93"/>
                </a:solidFill>
                <a:latin typeface="Calibri"/>
                <a:cs typeface="Calibri"/>
              </a:rPr>
              <a:t>Renderer</a:t>
            </a:r>
            <a:r>
              <a:rPr lang="en-US" altLang="zh-CN" sz="3156" dirty="0" smtClean="0">
                <a:latin typeface="Calibri"/>
                <a:cs typeface="Calibri"/>
              </a:rPr>
              <a:t> </a:t>
            </a:r>
            <a:r>
              <a:rPr lang="en-US" altLang="zh-CN" sz="3156" dirty="0" smtClean="0">
                <a:solidFill>
                  <a:srgbClr val="8E8E93"/>
                </a:solidFill>
                <a:latin typeface="Calibri"/>
                <a:cs typeface="Calibri"/>
              </a:rPr>
              <a:t>ID</a:t>
            </a:r>
            <a:r>
              <a:rPr lang="en-US" altLang="zh-CN" sz="3156" dirty="0" smtClean="0">
                <a:latin typeface="Calibri"/>
                <a:cs typeface="Calibri"/>
              </a:rPr>
              <a:t> </a:t>
            </a:r>
            <a:r>
              <a:rPr lang="en-US" altLang="zh-CN" sz="3156" dirty="0" smtClean="0">
                <a:solidFill>
                  <a:srgbClr val="8E8E93"/>
                </a:solidFill>
                <a:latin typeface="Calibri"/>
                <a:cs typeface="Calibri"/>
              </a:rPr>
              <a:t>to</a:t>
            </a:r>
            <a:r>
              <a:rPr lang="en-US" altLang="zh-CN" sz="3156" dirty="0" smtClean="0">
                <a:latin typeface="Calibri"/>
                <a:cs typeface="Calibri"/>
              </a:rPr>
              <a:t> </a:t>
            </a:r>
            <a:r>
              <a:rPr lang="en-US" altLang="zh-CN" sz="3156" dirty="0" smtClean="0">
                <a:solidFill>
                  <a:srgbClr val="8E8E93"/>
                </a:solidFill>
                <a:latin typeface="Menlo Regular"/>
                <a:cs typeface="Menlo Regular"/>
              </a:rPr>
              <a:t>cl_device_id</a:t>
            </a:r>
          </a:p>
        </p:txBody>
      </p:sp>
      <p:sp>
        <p:nvSpPr>
          <p:cNvPr id="8" name="TextBox 1"/>
          <p:cNvSpPr txBox="1"/>
          <p:nvPr/>
        </p:nvSpPr>
        <p:spPr>
          <a:xfrm>
            <a:off x="685800" y="2400300"/>
            <a:ext cx="6989093" cy="335237"/>
          </a:xfrm>
          <a:prstGeom prst="rect">
            <a:avLst/>
          </a:prstGeom>
          <a:noFill/>
        </p:spPr>
        <p:txBody>
          <a:bodyPr wrap="none" lIns="0" tIns="0" rIns="0" rtlCol="0">
            <a:spAutoFit/>
          </a:bodyPr>
          <a:lstStyle/>
          <a:p>
            <a:pPr>
              <a:lnSpc>
                <a:spcPts val="2200"/>
              </a:lnSpc>
              <a:tabLst/>
            </a:pPr>
            <a:r>
              <a:rPr lang="en-US" altLang="zh-CN" sz="2104" dirty="0" smtClean="0">
                <a:solidFill>
                  <a:srgbClr val="FFFFFF"/>
                </a:solidFill>
                <a:latin typeface="Calibri"/>
                <a:cs typeface="Calibri"/>
              </a:rPr>
              <a:t>The</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cl_device_id</a:t>
            </a:r>
            <a:r>
              <a:rPr lang="en-US" altLang="zh-CN" sz="2104" dirty="0" smtClean="0">
                <a:latin typeface="Times New Roman" pitchFamily="18" charset="0"/>
                <a:cs typeface="Times New Roman" pitchFamily="18" charset="0"/>
              </a:rPr>
              <a:t> </a:t>
            </a:r>
            <a:r>
              <a:rPr lang="en-US" altLang="zh-CN" sz="2104" dirty="0" smtClean="0">
                <a:solidFill>
                  <a:srgbClr val="FFFFFF"/>
                </a:solidFill>
                <a:latin typeface="Calibri"/>
                <a:cs typeface="Calibri"/>
              </a:rPr>
              <a:t>is</a:t>
            </a:r>
            <a:r>
              <a:rPr lang="en-US" altLang="zh-CN" sz="2104" dirty="0" smtClean="0">
                <a:latin typeface="Calibri"/>
                <a:cs typeface="Calibri"/>
              </a:rPr>
              <a:t> </a:t>
            </a:r>
            <a:r>
              <a:rPr lang="en-US" altLang="zh-CN" sz="2104" dirty="0" smtClean="0">
                <a:solidFill>
                  <a:srgbClr val="FFFFFF"/>
                </a:solidFill>
                <a:latin typeface="Calibri"/>
                <a:cs typeface="Calibri"/>
              </a:rPr>
              <a:t>a</a:t>
            </a:r>
            <a:r>
              <a:rPr lang="en-US" altLang="zh-CN" sz="2104" dirty="0" smtClean="0">
                <a:latin typeface="Calibri"/>
                <a:cs typeface="Calibri"/>
              </a:rPr>
              <a:t> </a:t>
            </a:r>
            <a:r>
              <a:rPr lang="en-US" altLang="zh-CN" sz="2104" dirty="0" smtClean="0">
                <a:solidFill>
                  <a:srgbClr val="FFFFFF"/>
                </a:solidFill>
                <a:latin typeface="Calibri"/>
                <a:cs typeface="Calibri"/>
              </a:rPr>
              <a:t>static</a:t>
            </a:r>
            <a:r>
              <a:rPr lang="en-US" altLang="zh-CN" sz="2104" dirty="0" smtClean="0">
                <a:latin typeface="Calibri"/>
                <a:cs typeface="Calibri"/>
              </a:rPr>
              <a:t> </a:t>
            </a:r>
            <a:r>
              <a:rPr lang="en-US" altLang="zh-CN" sz="2104" dirty="0" smtClean="0">
                <a:solidFill>
                  <a:srgbClr val="FFFFFF"/>
                </a:solidFill>
                <a:latin typeface="Calibri"/>
                <a:cs typeface="Calibri"/>
              </a:rPr>
              <a:t>global</a:t>
            </a:r>
            <a:r>
              <a:rPr lang="en-US" altLang="zh-CN" sz="2104" dirty="0" smtClean="0">
                <a:latin typeface="Calibri"/>
                <a:cs typeface="Calibri"/>
              </a:rPr>
              <a:t> </a:t>
            </a:r>
            <a:r>
              <a:rPr lang="en-US" altLang="zh-CN" sz="2104" dirty="0" smtClean="0">
                <a:solidFill>
                  <a:srgbClr val="FFFFFF"/>
                </a:solidFill>
                <a:latin typeface="Calibri"/>
                <a:cs typeface="Calibri"/>
              </a:rPr>
              <a:t>value,</a:t>
            </a:r>
            <a:r>
              <a:rPr lang="en-US" altLang="zh-CN" sz="2104" dirty="0" smtClean="0">
                <a:latin typeface="Calibri"/>
                <a:cs typeface="Calibri"/>
              </a:rPr>
              <a:t> </a:t>
            </a:r>
            <a:r>
              <a:rPr lang="en-US" altLang="zh-CN" sz="2104" dirty="0" smtClean="0">
                <a:solidFill>
                  <a:srgbClr val="FFFFFF"/>
                </a:solidFill>
                <a:latin typeface="Calibri"/>
                <a:cs typeface="Calibri"/>
              </a:rPr>
              <a:t>not</a:t>
            </a:r>
            <a:r>
              <a:rPr lang="en-US" altLang="zh-CN" sz="2104" dirty="0" smtClean="0">
                <a:latin typeface="Calibri"/>
                <a:cs typeface="Calibri"/>
              </a:rPr>
              <a:t> </a:t>
            </a:r>
            <a:r>
              <a:rPr lang="en-US" altLang="zh-CN" sz="2104" dirty="0" smtClean="0">
                <a:solidFill>
                  <a:srgbClr val="FFFFFF"/>
                </a:solidFill>
                <a:latin typeface="Calibri"/>
                <a:cs typeface="Calibri"/>
              </a:rPr>
              <a:t>a</a:t>
            </a:r>
            <a:r>
              <a:rPr lang="en-US" altLang="zh-CN" sz="2104" dirty="0" smtClean="0">
                <a:latin typeface="Calibri"/>
                <a:cs typeface="Calibri"/>
              </a:rPr>
              <a:t> </a:t>
            </a:r>
            <a:r>
              <a:rPr lang="en-US" altLang="zh-CN" sz="2104" dirty="0" smtClean="0">
                <a:solidFill>
                  <a:srgbClr val="FFFFFF"/>
                </a:solidFill>
                <a:latin typeface="Calibri"/>
                <a:cs typeface="Calibri"/>
              </a:rPr>
              <a:t>context</a:t>
            </a:r>
            <a:r>
              <a:rPr lang="en-US" altLang="zh-CN" sz="2104" dirty="0" smtClean="0">
                <a:latin typeface="Calibri"/>
                <a:cs typeface="Calibri"/>
              </a:rPr>
              <a:t> </a:t>
            </a:r>
            <a:r>
              <a:rPr lang="en-US" altLang="zh-CN" sz="2104" dirty="0" smtClean="0">
                <a:solidFill>
                  <a:srgbClr val="FFFFFF"/>
                </a:solidFill>
                <a:latin typeface="Calibri"/>
                <a:cs typeface="Calibri"/>
              </a:rPr>
              <a:t>property</a:t>
            </a:r>
          </a:p>
        </p:txBody>
      </p:sp>
      <p:sp>
        <p:nvSpPr>
          <p:cNvPr id="9" name="TextBox 1"/>
          <p:cNvSpPr txBox="1"/>
          <p:nvPr/>
        </p:nvSpPr>
        <p:spPr>
          <a:xfrm>
            <a:off x="685800" y="2882900"/>
            <a:ext cx="38100" cy="139700"/>
          </a:xfrm>
          <a:prstGeom prst="rect">
            <a:avLst/>
          </a:prstGeom>
          <a:noFill/>
        </p:spPr>
        <p:txBody>
          <a:bodyPr wrap="none" lIns="0" tIns="0" rIns="0" rtlCol="0">
            <a:spAutoFit/>
          </a:bodyPr>
          <a:lstStyle/>
          <a:p>
            <a:pPr>
              <a:lnSpc>
                <a:spcPts val="1100"/>
              </a:lnSpc>
              <a:tabLst/>
            </a:pPr>
            <a:r>
              <a:rPr lang="en-US" altLang="zh-CN" sz="1104" dirty="0" smtClean="0">
                <a:solidFill>
                  <a:srgbClr val="000000"/>
                </a:solidFill>
                <a:latin typeface="Times New Roman" pitchFamily="18" charset="0"/>
                <a:cs typeface="Times New Roman" pitchFamily="18" charset="0"/>
              </a:rPr>
              <a:t>!</a:t>
            </a:r>
          </a:p>
        </p:txBody>
      </p:sp>
      <p:sp>
        <p:nvSpPr>
          <p:cNvPr id="10" name="TextBox 1"/>
          <p:cNvSpPr txBox="1"/>
          <p:nvPr/>
        </p:nvSpPr>
        <p:spPr>
          <a:xfrm>
            <a:off x="685800" y="3098800"/>
            <a:ext cx="41021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cl_device_id</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secondaryCLDeviceId</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p:txBody>
      </p:sp>
      <p:sp>
        <p:nvSpPr>
          <p:cNvPr id="11" name="TextBox 1"/>
          <p:cNvSpPr txBox="1"/>
          <p:nvPr/>
        </p:nvSpPr>
        <p:spPr>
          <a:xfrm>
            <a:off x="927100" y="3378200"/>
            <a:ext cx="6146800" cy="228600"/>
          </a:xfrm>
          <a:prstGeom prst="rect">
            <a:avLst/>
          </a:prstGeom>
          <a:noFill/>
        </p:spPr>
        <p:txBody>
          <a:bodyPr wrap="none" lIns="0" tIns="0" rIns="0" rtlCol="0">
            <a:spAutoFit/>
          </a:bodyPr>
          <a:lstStyle/>
          <a:p>
            <a:pPr>
              <a:lnSpc>
                <a:spcPts val="1800"/>
              </a:lnSpc>
              <a:tabLst/>
            </a:pPr>
            <a:r>
              <a:rPr lang="en-US" altLang="zh-CN" sz="1578" dirty="0" smtClean="0">
                <a:solidFill>
                  <a:srgbClr val="FEB800"/>
                </a:solidFill>
                <a:latin typeface="Menlo" pitchFamily="18" charset="0"/>
                <a:cs typeface="Menlo" pitchFamily="18" charset="0"/>
              </a:rPr>
              <a:t>CGLGetDeviceFromGLRenderer</a:t>
            </a:r>
            <a:r>
              <a:rPr lang="en-US" altLang="zh-CN" sz="1578" dirty="0" smtClean="0">
                <a:solidFill>
                  <a:srgbClr val="FFFFFF"/>
                </a:solidFill>
                <a:latin typeface="Menlo" pitchFamily="18" charset="0"/>
                <a:cs typeface="Menlo" pitchFamily="18" charset="0"/>
              </a:rPr>
              <a:t>(secondaryGPURendererID);</a:t>
            </a:r>
          </a:p>
        </p:txBody>
      </p:sp>
      <p:sp>
        <p:nvSpPr>
          <p:cNvPr id="12" name="TextBox 1"/>
          <p:cNvSpPr txBox="1"/>
          <p:nvPr/>
        </p:nvSpPr>
        <p:spPr>
          <a:xfrm>
            <a:off x="685800" y="3746500"/>
            <a:ext cx="38100" cy="139700"/>
          </a:xfrm>
          <a:prstGeom prst="rect">
            <a:avLst/>
          </a:prstGeom>
          <a:noFill/>
        </p:spPr>
        <p:txBody>
          <a:bodyPr wrap="none" lIns="0" tIns="0" rIns="0" rtlCol="0">
            <a:spAutoFit/>
          </a:bodyPr>
          <a:lstStyle/>
          <a:p>
            <a:pPr>
              <a:lnSpc>
                <a:spcPts val="1100"/>
              </a:lnSpc>
              <a:tabLst/>
            </a:pPr>
            <a:r>
              <a:rPr lang="en-US" altLang="zh-CN" sz="1104" dirty="0" smtClean="0">
                <a:solidFill>
                  <a:srgbClr val="000000"/>
                </a:solidFill>
                <a:latin typeface="Times New Roman" pitchFamily="18" charset="0"/>
                <a:cs typeface="Times New Roman" pitchFamily="18" charset="0"/>
              </a:rPr>
              <a:t>!</a:t>
            </a:r>
          </a:p>
        </p:txBody>
      </p:sp>
      <p:sp>
        <p:nvSpPr>
          <p:cNvPr id="13" name="TextBox 1"/>
          <p:cNvSpPr txBox="1"/>
          <p:nvPr/>
        </p:nvSpPr>
        <p:spPr>
          <a:xfrm>
            <a:off x="685800" y="3949700"/>
            <a:ext cx="86868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cl_command_queue</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q</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clCreateCommandQueue(c,secondaryCLDeviceId,0,NULL);</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086470" y="3830050"/>
            <a:ext cx="6628332" cy="38980"/>
          </a:xfrm>
          <a:custGeom>
            <a:avLst/>
            <a:gdLst>
              <a:gd name="connsiteX0" fmla="*/ 0 w 6628332"/>
              <a:gd name="connsiteY0" fmla="*/ 26795 h 38980"/>
              <a:gd name="connsiteX1" fmla="*/ 1737 w 6628332"/>
              <a:gd name="connsiteY1" fmla="*/ 10090 h 38980"/>
              <a:gd name="connsiteX2" fmla="*/ 12835 w 6628332"/>
              <a:gd name="connsiteY2" fmla="*/ 0 h 38980"/>
              <a:gd name="connsiteX3" fmla="*/ 6617239 w 6628332"/>
              <a:gd name="connsiteY3" fmla="*/ 0 h 38980"/>
              <a:gd name="connsiteX4" fmla="*/ 6628332 w 6628332"/>
              <a:gd name="connsiteY4" fmla="*/ 10090 h 38980"/>
              <a:gd name="connsiteX5" fmla="*/ 6628332 w 6628332"/>
              <a:gd name="connsiteY5" fmla="*/ 26795 h 38980"/>
              <a:gd name="connsiteX6" fmla="*/ 6617239 w 6628332"/>
              <a:gd name="connsiteY6" fmla="*/ 38980 h 38980"/>
              <a:gd name="connsiteX7" fmla="*/ 12835 w 6628332"/>
              <a:gd name="connsiteY7" fmla="*/ 38980 h 38980"/>
              <a:gd name="connsiteX8" fmla="*/ 0 w 6628332"/>
              <a:gd name="connsiteY8" fmla="*/ 26795 h 389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628332" h="38980">
                <a:moveTo>
                  <a:pt x="0" y="26795"/>
                </a:moveTo>
                <a:lnTo>
                  <a:pt x="1737" y="10090"/>
                </a:lnTo>
                <a:cubicBezTo>
                  <a:pt x="1737" y="3002"/>
                  <a:pt x="5746" y="0"/>
                  <a:pt x="12835" y="0"/>
                </a:cubicBezTo>
                <a:lnTo>
                  <a:pt x="6617239" y="0"/>
                </a:lnTo>
                <a:cubicBezTo>
                  <a:pt x="6624329" y="0"/>
                  <a:pt x="6628332" y="3002"/>
                  <a:pt x="6628332" y="10090"/>
                </a:cubicBezTo>
                <a:lnTo>
                  <a:pt x="6628332" y="26795"/>
                </a:lnTo>
                <a:cubicBezTo>
                  <a:pt x="6628332" y="33884"/>
                  <a:pt x="6624329" y="38980"/>
                  <a:pt x="6617239" y="38980"/>
                </a:cubicBezTo>
                <a:lnTo>
                  <a:pt x="12835" y="38980"/>
                </a:lnTo>
                <a:cubicBezTo>
                  <a:pt x="5746" y="38980"/>
                  <a:pt x="0" y="33884"/>
                  <a:pt x="0" y="26795"/>
                </a:cubicBezTo>
              </a:path>
            </a:pathLst>
          </a:custGeom>
          <a:solidFill>
            <a:srgbClr val="92929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825443" y="3563799"/>
            <a:ext cx="591661" cy="591662"/>
          </a:xfrm>
          <a:custGeom>
            <a:avLst/>
            <a:gdLst>
              <a:gd name="connsiteX0" fmla="*/ 505013 w 591661"/>
              <a:gd name="connsiteY0" fmla="*/ 86648 h 591662"/>
              <a:gd name="connsiteX1" fmla="*/ 505013 w 591661"/>
              <a:gd name="connsiteY1" fmla="*/ 505014 h 591662"/>
              <a:gd name="connsiteX2" fmla="*/ 86648 w 591661"/>
              <a:gd name="connsiteY2" fmla="*/ 505014 h 591662"/>
              <a:gd name="connsiteX3" fmla="*/ 86648 w 591661"/>
              <a:gd name="connsiteY3" fmla="*/ 86648 h 591662"/>
              <a:gd name="connsiteX4" fmla="*/ 505013 w 591661"/>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1" h="591662">
                <a:moveTo>
                  <a:pt x="505013" y="86648"/>
                </a:moveTo>
                <a:cubicBezTo>
                  <a:pt x="620544" y="202179"/>
                  <a:pt x="620544" y="389484"/>
                  <a:pt x="505013" y="505014"/>
                </a:cubicBezTo>
                <a:cubicBezTo>
                  <a:pt x="389483" y="620545"/>
                  <a:pt x="202178" y="620545"/>
                  <a:pt x="86648" y="505014"/>
                </a:cubicBezTo>
                <a:cubicBezTo>
                  <a:pt x="-28882" y="389484"/>
                  <a:pt x="-28882" y="202179"/>
                  <a:pt x="86648" y="86648"/>
                </a:cubicBezTo>
                <a:cubicBezTo>
                  <a:pt x="202178" y="-28882"/>
                  <a:pt x="389483" y="-28882"/>
                  <a:pt x="505013"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808737" y="3547093"/>
            <a:ext cx="625073" cy="625074"/>
          </a:xfrm>
          <a:custGeom>
            <a:avLst/>
            <a:gdLst>
              <a:gd name="connsiteX0" fmla="*/ 521720 w 625073"/>
              <a:gd name="connsiteY0" fmla="*/ 103353 h 625074"/>
              <a:gd name="connsiteX1" fmla="*/ 521720 w 625073"/>
              <a:gd name="connsiteY1" fmla="*/ 521720 h 625074"/>
              <a:gd name="connsiteX2" fmla="*/ 103353 w 625073"/>
              <a:gd name="connsiteY2" fmla="*/ 521720 h 625074"/>
              <a:gd name="connsiteX3" fmla="*/ 103353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3" y="521720"/>
                </a:cubicBezTo>
                <a:cubicBezTo>
                  <a:pt x="-12176" y="406194"/>
                  <a:pt x="-12176" y="218884"/>
                  <a:pt x="103353"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6193286" y="3563799"/>
            <a:ext cx="591659" cy="591662"/>
          </a:xfrm>
          <a:custGeom>
            <a:avLst/>
            <a:gdLst>
              <a:gd name="connsiteX0" fmla="*/ 505014 w 591659"/>
              <a:gd name="connsiteY0" fmla="*/ 86648 h 591662"/>
              <a:gd name="connsiteX1" fmla="*/ 505014 w 591659"/>
              <a:gd name="connsiteY1" fmla="*/ 505014 h 591662"/>
              <a:gd name="connsiteX2" fmla="*/ 86643 w 591659"/>
              <a:gd name="connsiteY2" fmla="*/ 505014 h 591662"/>
              <a:gd name="connsiteX3" fmla="*/ 86643 w 591659"/>
              <a:gd name="connsiteY3" fmla="*/ 86648 h 591662"/>
              <a:gd name="connsiteX4" fmla="*/ 505014 w 591659"/>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9" h="591662">
                <a:moveTo>
                  <a:pt x="505014" y="86648"/>
                </a:moveTo>
                <a:cubicBezTo>
                  <a:pt x="620540" y="202179"/>
                  <a:pt x="620540" y="389484"/>
                  <a:pt x="505014" y="505014"/>
                </a:cubicBezTo>
                <a:cubicBezTo>
                  <a:pt x="389484" y="620545"/>
                  <a:pt x="202174" y="620545"/>
                  <a:pt x="86643" y="505014"/>
                </a:cubicBezTo>
                <a:cubicBezTo>
                  <a:pt x="-28881" y="389484"/>
                  <a:pt x="-28881" y="202179"/>
                  <a:pt x="86643" y="86648"/>
                </a:cubicBezTo>
                <a:cubicBezTo>
                  <a:pt x="202174" y="-28882"/>
                  <a:pt x="389484"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176581"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8377204" y="3563799"/>
            <a:ext cx="591663" cy="591662"/>
          </a:xfrm>
          <a:custGeom>
            <a:avLst/>
            <a:gdLst>
              <a:gd name="connsiteX0" fmla="*/ 505014 w 591663"/>
              <a:gd name="connsiteY0" fmla="*/ 86648 h 591662"/>
              <a:gd name="connsiteX1" fmla="*/ 505014 w 591663"/>
              <a:gd name="connsiteY1" fmla="*/ 505014 h 591662"/>
              <a:gd name="connsiteX2" fmla="*/ 86648 w 591663"/>
              <a:gd name="connsiteY2" fmla="*/ 505014 h 591662"/>
              <a:gd name="connsiteX3" fmla="*/ 86648 w 591663"/>
              <a:gd name="connsiteY3" fmla="*/ 86648 h 591662"/>
              <a:gd name="connsiteX4" fmla="*/ 505014 w 591663"/>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3" h="591662">
                <a:moveTo>
                  <a:pt x="505014" y="86648"/>
                </a:moveTo>
                <a:cubicBezTo>
                  <a:pt x="620545" y="202179"/>
                  <a:pt x="620545" y="389484"/>
                  <a:pt x="505014" y="505014"/>
                </a:cubicBezTo>
                <a:cubicBezTo>
                  <a:pt x="389482" y="620545"/>
                  <a:pt x="202179" y="620545"/>
                  <a:pt x="86648" y="505014"/>
                </a:cubicBezTo>
                <a:cubicBezTo>
                  <a:pt x="-28883" y="389484"/>
                  <a:pt x="-28883" y="202179"/>
                  <a:pt x="86648" y="86648"/>
                </a:cubicBezTo>
                <a:cubicBezTo>
                  <a:pt x="202179" y="-28882"/>
                  <a:pt x="389482"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8360500" y="3547093"/>
            <a:ext cx="625073" cy="625074"/>
          </a:xfrm>
          <a:custGeom>
            <a:avLst/>
            <a:gdLst>
              <a:gd name="connsiteX0" fmla="*/ 521720 w 625073"/>
              <a:gd name="connsiteY0" fmla="*/ 103353 h 625074"/>
              <a:gd name="connsiteX1" fmla="*/ 521720 w 625073"/>
              <a:gd name="connsiteY1" fmla="*/ 521720 h 625074"/>
              <a:gd name="connsiteX2" fmla="*/ 103354 w 625073"/>
              <a:gd name="connsiteY2" fmla="*/ 521720 h 625074"/>
              <a:gd name="connsiteX3" fmla="*/ 103354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4" y="521720"/>
                </a:cubicBezTo>
                <a:cubicBezTo>
                  <a:pt x="-12176" y="406194"/>
                  <a:pt x="-12176" y="218884"/>
                  <a:pt x="103354"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4009363" y="3563799"/>
            <a:ext cx="591658" cy="591662"/>
          </a:xfrm>
          <a:custGeom>
            <a:avLst/>
            <a:gdLst>
              <a:gd name="connsiteX0" fmla="*/ 505014 w 591658"/>
              <a:gd name="connsiteY0" fmla="*/ 86648 h 591662"/>
              <a:gd name="connsiteX1" fmla="*/ 505014 w 591658"/>
              <a:gd name="connsiteY1" fmla="*/ 505014 h 591662"/>
              <a:gd name="connsiteX2" fmla="*/ 86647 w 591658"/>
              <a:gd name="connsiteY2" fmla="*/ 505014 h 591662"/>
              <a:gd name="connsiteX3" fmla="*/ 86647 w 591658"/>
              <a:gd name="connsiteY3" fmla="*/ 86648 h 591662"/>
              <a:gd name="connsiteX4" fmla="*/ 505014 w 591658"/>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8" h="591662">
                <a:moveTo>
                  <a:pt x="505014" y="86648"/>
                </a:moveTo>
                <a:cubicBezTo>
                  <a:pt x="620539" y="202179"/>
                  <a:pt x="620539" y="389484"/>
                  <a:pt x="505014" y="505014"/>
                </a:cubicBezTo>
                <a:cubicBezTo>
                  <a:pt x="389483" y="620545"/>
                  <a:pt x="202173" y="620545"/>
                  <a:pt x="86647" y="505014"/>
                </a:cubicBezTo>
                <a:cubicBezTo>
                  <a:pt x="-28882" y="389484"/>
                  <a:pt x="-28882" y="202179"/>
                  <a:pt x="86647" y="86648"/>
                </a:cubicBezTo>
                <a:cubicBezTo>
                  <a:pt x="202173" y="-28882"/>
                  <a:pt x="389483" y="-28882"/>
                  <a:pt x="505014" y="86648"/>
                </a:cubicBezTo>
              </a:path>
            </a:pathLst>
          </a:custGeom>
          <a:solidFill>
            <a:srgbClr val="2882A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3992659"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4290430"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Programming</a:t>
            </a:r>
            <a:r>
              <a:rPr lang="en-US" altLang="zh-CN" sz="4209" dirty="0" smtClean="0">
                <a:latin typeface="Calibri"/>
                <a:cs typeface="Calibri"/>
              </a:rPr>
              <a:t> </a:t>
            </a:r>
            <a:r>
              <a:rPr lang="en-US" altLang="zh-CN" sz="4209" dirty="0" smtClean="0">
                <a:solidFill>
                  <a:srgbClr val="FFFFFF"/>
                </a:solidFill>
                <a:latin typeface="Calibri"/>
                <a:cs typeface="Calibri"/>
              </a:rPr>
              <a:t>Steps</a:t>
            </a:r>
          </a:p>
        </p:txBody>
      </p:sp>
      <p:sp>
        <p:nvSpPr>
          <p:cNvPr id="14" name="TextBox 1"/>
          <p:cNvSpPr txBox="1"/>
          <p:nvPr/>
        </p:nvSpPr>
        <p:spPr>
          <a:xfrm>
            <a:off x="1244600" y="3124200"/>
            <a:ext cx="1750393" cy="983637"/>
          </a:xfrm>
          <a:prstGeom prst="rect">
            <a:avLst/>
          </a:prstGeom>
          <a:noFill/>
        </p:spPr>
        <p:txBody>
          <a:bodyPr wrap="none" lIns="0" tIns="0" rIns="0" rtlCol="0">
            <a:spAutoFit/>
          </a:bodyPr>
          <a:lstStyle/>
          <a:p>
            <a:pPr>
              <a:lnSpc>
                <a:spcPts val="2100"/>
              </a:lnSpc>
              <a:tabLst>
                <a:tab pos="787400" algn="l"/>
              </a:tabLst>
            </a:pPr>
            <a:r>
              <a:rPr lang="en-US" altLang="zh-CN" sz="2016" dirty="0" smtClean="0">
                <a:solidFill>
                  <a:srgbClr val="7A7A7A"/>
                </a:solidFill>
                <a:latin typeface="Calibri"/>
                <a:cs typeface="Calibri"/>
              </a:rPr>
              <a:t>Context</a:t>
            </a:r>
            <a:r>
              <a:rPr lang="en-US" altLang="zh-CN" sz="2016" dirty="0" smtClean="0">
                <a:latin typeface="Calibri"/>
                <a:cs typeface="Calibri"/>
              </a:rPr>
              <a:t> </a:t>
            </a:r>
            <a:r>
              <a:rPr lang="en-US" altLang="zh-CN" sz="2016" dirty="0" smtClean="0">
                <a:solidFill>
                  <a:srgbClr val="7A7A7A"/>
                </a:solidFill>
                <a:latin typeface="Calibri"/>
                <a:cs typeface="Calibri"/>
              </a:rPr>
              <a:t>creation</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787400" algn="l"/>
              </a:tabLst>
            </a:pPr>
            <a:r>
              <a:rPr lang="en-US" altLang="zh-CN" dirty="0" smtClean="0">
                <a:latin typeface="Calibri"/>
                <a:cs typeface="Calibri"/>
              </a:rPr>
              <a:t>	</a:t>
            </a:r>
            <a:r>
              <a:rPr lang="en-US" altLang="zh-CN" sz="2718" dirty="0" smtClean="0">
                <a:solidFill>
                  <a:srgbClr val="929292"/>
                </a:solidFill>
                <a:latin typeface="Calibri"/>
                <a:cs typeface="Calibri"/>
              </a:rPr>
              <a:t>1</a:t>
            </a:r>
          </a:p>
        </p:txBody>
      </p:sp>
      <p:sp>
        <p:nvSpPr>
          <p:cNvPr id="15" name="TextBox 1"/>
          <p:cNvSpPr txBox="1"/>
          <p:nvPr/>
        </p:nvSpPr>
        <p:spPr>
          <a:xfrm>
            <a:off x="5740400" y="2971800"/>
            <a:ext cx="1520138" cy="1150349"/>
          </a:xfrm>
          <a:prstGeom prst="rect">
            <a:avLst/>
          </a:prstGeom>
          <a:noFill/>
        </p:spPr>
        <p:txBody>
          <a:bodyPr wrap="none" lIns="0" tIns="0" rIns="0" rtlCol="0">
            <a:spAutoFit/>
          </a:bodyPr>
          <a:lstStyle/>
          <a:p>
            <a:pPr>
              <a:lnSpc>
                <a:spcPts val="1100"/>
              </a:lnSpc>
              <a:tabLst>
                <a:tab pos="660400" algn="l"/>
                <a:tab pos="736600" algn="l"/>
              </a:tabLst>
            </a:pPr>
            <a:r>
              <a:rPr lang="en-US" altLang="zh-CN" dirty="0" smtClean="0">
                <a:latin typeface="Calibri"/>
                <a:cs typeface="Calibri"/>
              </a:rPr>
              <a:t>		</a:t>
            </a:r>
            <a:r>
              <a:rPr lang="en-US" altLang="zh-CN" sz="1104" dirty="0" smtClean="0">
                <a:solidFill>
                  <a:srgbClr val="000000"/>
                </a:solidFill>
                <a:latin typeface="Calibri"/>
                <a:cs typeface="Calibri"/>
              </a:rPr>
              <a:t>!</a:t>
            </a:r>
          </a:p>
          <a:p>
            <a:pPr>
              <a:lnSpc>
                <a:spcPts val="2300"/>
              </a:lnSpc>
              <a:tabLst>
                <a:tab pos="660400" algn="l"/>
                <a:tab pos="736600" algn="l"/>
              </a:tabLst>
            </a:pPr>
            <a:r>
              <a:rPr lang="en-US" altLang="zh-CN" sz="2016" dirty="0" smtClean="0">
                <a:solidFill>
                  <a:srgbClr val="7A7A7A"/>
                </a:solidFill>
                <a:latin typeface="Calibri"/>
                <a:cs typeface="Calibri"/>
              </a:rPr>
              <a:t>Work</a:t>
            </a:r>
            <a:r>
              <a:rPr lang="en-US" altLang="zh-CN" sz="2016" dirty="0" smtClean="0">
                <a:latin typeface="Calibri"/>
                <a:cs typeface="Calibri"/>
              </a:rPr>
              <a:t> </a:t>
            </a:r>
            <a:r>
              <a:rPr lang="en-US" altLang="zh-CN" sz="2016" dirty="0" smtClean="0">
                <a:solidFill>
                  <a:srgbClr val="7A7A7A"/>
                </a:solidFill>
                <a:latin typeface="Calibri"/>
                <a:cs typeface="Calibri"/>
              </a:rPr>
              <a:t>dispatch</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660400" algn="l"/>
                <a:tab pos="736600" algn="l"/>
              </a:tabLst>
            </a:pPr>
            <a:r>
              <a:rPr lang="en-US" altLang="zh-CN" dirty="0" smtClean="0">
                <a:latin typeface="Calibri"/>
                <a:cs typeface="Calibri"/>
              </a:rPr>
              <a:t>	</a:t>
            </a:r>
            <a:r>
              <a:rPr lang="en-US" altLang="zh-CN" sz="2718" dirty="0" smtClean="0">
                <a:solidFill>
                  <a:srgbClr val="929292"/>
                </a:solidFill>
                <a:latin typeface="Calibri"/>
                <a:cs typeface="Calibri"/>
              </a:rPr>
              <a:t>3</a:t>
            </a:r>
          </a:p>
        </p:txBody>
      </p:sp>
      <p:sp>
        <p:nvSpPr>
          <p:cNvPr id="16" name="TextBox 1"/>
          <p:cNvSpPr txBox="1"/>
          <p:nvPr/>
        </p:nvSpPr>
        <p:spPr>
          <a:xfrm>
            <a:off x="8115300" y="3695700"/>
            <a:ext cx="1139535" cy="984782"/>
          </a:xfrm>
          <a:prstGeom prst="rect">
            <a:avLst/>
          </a:prstGeom>
          <a:noFill/>
        </p:spPr>
        <p:txBody>
          <a:bodyPr wrap="none" lIns="0" tIns="0" rIns="0" rtlCol="0">
            <a:spAutoFit/>
          </a:bodyPr>
          <a:lstStyle/>
          <a:p>
            <a:pPr>
              <a:lnSpc>
                <a:spcPts val="2900"/>
              </a:lnSpc>
              <a:tabLst>
                <a:tab pos="469900" algn="l"/>
              </a:tabLst>
            </a:pPr>
            <a:r>
              <a:rPr lang="en-US" altLang="zh-CN" dirty="0" smtClean="0">
                <a:latin typeface="Calibri"/>
                <a:cs typeface="Calibri"/>
              </a:rPr>
              <a:t>	</a:t>
            </a:r>
            <a:r>
              <a:rPr lang="en-US" altLang="zh-CN" sz="2718" dirty="0" smtClean="0">
                <a:solidFill>
                  <a:srgbClr val="929292"/>
                </a:solidFill>
                <a:latin typeface="Calibri"/>
                <a:cs typeface="Calibri"/>
              </a:rPr>
              <a:t>4</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400"/>
              </a:lnSpc>
              <a:tabLst>
                <a:tab pos="469900" algn="l"/>
              </a:tabLst>
            </a:pPr>
            <a:r>
              <a:rPr lang="en-US" altLang="zh-CN" sz="2016" dirty="0" smtClean="0">
                <a:solidFill>
                  <a:srgbClr val="7A7A7A"/>
                </a:solidFill>
                <a:latin typeface="Calibri"/>
                <a:cs typeface="Calibri"/>
              </a:rPr>
              <a:t>Get</a:t>
            </a:r>
            <a:r>
              <a:rPr lang="en-US" altLang="zh-CN" sz="2016" dirty="0" smtClean="0">
                <a:latin typeface="Calibri"/>
                <a:cs typeface="Calibri"/>
              </a:rPr>
              <a:t> </a:t>
            </a:r>
            <a:r>
              <a:rPr lang="en-US" altLang="zh-CN" sz="2016" dirty="0" smtClean="0">
                <a:solidFill>
                  <a:srgbClr val="7A7A7A"/>
                </a:solidFill>
                <a:latin typeface="Calibri"/>
                <a:cs typeface="Calibri"/>
              </a:rPr>
              <a:t>results</a:t>
            </a:r>
          </a:p>
        </p:txBody>
      </p:sp>
      <p:sp>
        <p:nvSpPr>
          <p:cNvPr id="17" name="TextBox 1"/>
          <p:cNvSpPr txBox="1"/>
          <p:nvPr/>
        </p:nvSpPr>
        <p:spPr>
          <a:xfrm>
            <a:off x="3352800" y="3695700"/>
            <a:ext cx="1910839" cy="993417"/>
          </a:xfrm>
          <a:prstGeom prst="rect">
            <a:avLst/>
          </a:prstGeom>
          <a:noFill/>
        </p:spPr>
        <p:txBody>
          <a:bodyPr wrap="none" lIns="0" tIns="0" rIns="0" rtlCol="0">
            <a:spAutoFit/>
          </a:bodyPr>
          <a:lstStyle/>
          <a:p>
            <a:pPr>
              <a:lnSpc>
                <a:spcPts val="2900"/>
              </a:lnSpc>
              <a:tabLst>
                <a:tab pos="863600" algn="l"/>
              </a:tabLst>
            </a:pPr>
            <a:r>
              <a:rPr lang="en-US" altLang="zh-CN" dirty="0" smtClean="0">
                <a:latin typeface="Calibri"/>
                <a:cs typeface="Calibri"/>
              </a:rPr>
              <a:t>	</a:t>
            </a:r>
            <a:r>
              <a:rPr lang="en-US" altLang="zh-CN" sz="2718" dirty="0" smtClean="0">
                <a:solidFill>
                  <a:srgbClr val="FFFFFF"/>
                </a:solidFill>
                <a:latin typeface="Calibri"/>
                <a:cs typeface="Calibri"/>
              </a:rPr>
              <a:t>2</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500"/>
              </a:lnSpc>
              <a:tabLst>
                <a:tab pos="863600" algn="l"/>
              </a:tabLst>
            </a:pPr>
            <a:r>
              <a:rPr lang="en-US" altLang="zh-CN" sz="2016" dirty="0" smtClean="0">
                <a:solidFill>
                  <a:srgbClr val="FFFFFF"/>
                </a:solidFill>
                <a:latin typeface="Calibri"/>
                <a:cs typeface="Calibri"/>
              </a:rPr>
              <a:t>GPU</a:t>
            </a:r>
            <a:r>
              <a:rPr lang="en-US" altLang="zh-CN" sz="2016" dirty="0" smtClean="0">
                <a:latin typeface="Calibri"/>
                <a:cs typeface="Calibri"/>
              </a:rPr>
              <a:t> </a:t>
            </a:r>
            <a:r>
              <a:rPr lang="en-US" altLang="zh-CN" sz="2016" dirty="0" smtClean="0">
                <a:solidFill>
                  <a:srgbClr val="FFFFFF"/>
                </a:solidFill>
                <a:latin typeface="Calibri"/>
                <a:cs typeface="Calibri"/>
              </a:rPr>
              <a:t>identification</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086470" y="3830050"/>
            <a:ext cx="6628332" cy="38980"/>
          </a:xfrm>
          <a:custGeom>
            <a:avLst/>
            <a:gdLst>
              <a:gd name="connsiteX0" fmla="*/ 0 w 6628332"/>
              <a:gd name="connsiteY0" fmla="*/ 26795 h 38980"/>
              <a:gd name="connsiteX1" fmla="*/ 1737 w 6628332"/>
              <a:gd name="connsiteY1" fmla="*/ 10090 h 38980"/>
              <a:gd name="connsiteX2" fmla="*/ 12835 w 6628332"/>
              <a:gd name="connsiteY2" fmla="*/ 0 h 38980"/>
              <a:gd name="connsiteX3" fmla="*/ 6617239 w 6628332"/>
              <a:gd name="connsiteY3" fmla="*/ 0 h 38980"/>
              <a:gd name="connsiteX4" fmla="*/ 6628332 w 6628332"/>
              <a:gd name="connsiteY4" fmla="*/ 10090 h 38980"/>
              <a:gd name="connsiteX5" fmla="*/ 6628332 w 6628332"/>
              <a:gd name="connsiteY5" fmla="*/ 26795 h 38980"/>
              <a:gd name="connsiteX6" fmla="*/ 6617239 w 6628332"/>
              <a:gd name="connsiteY6" fmla="*/ 38980 h 38980"/>
              <a:gd name="connsiteX7" fmla="*/ 12835 w 6628332"/>
              <a:gd name="connsiteY7" fmla="*/ 38980 h 38980"/>
              <a:gd name="connsiteX8" fmla="*/ 0 w 6628332"/>
              <a:gd name="connsiteY8" fmla="*/ 26795 h 389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628332" h="38980">
                <a:moveTo>
                  <a:pt x="0" y="26795"/>
                </a:moveTo>
                <a:lnTo>
                  <a:pt x="1737" y="10090"/>
                </a:lnTo>
                <a:cubicBezTo>
                  <a:pt x="1737" y="3002"/>
                  <a:pt x="5746" y="0"/>
                  <a:pt x="12835" y="0"/>
                </a:cubicBezTo>
                <a:lnTo>
                  <a:pt x="6617239" y="0"/>
                </a:lnTo>
                <a:cubicBezTo>
                  <a:pt x="6624329" y="0"/>
                  <a:pt x="6628332" y="3002"/>
                  <a:pt x="6628332" y="10090"/>
                </a:cubicBezTo>
                <a:lnTo>
                  <a:pt x="6628332" y="26795"/>
                </a:lnTo>
                <a:cubicBezTo>
                  <a:pt x="6628332" y="33884"/>
                  <a:pt x="6624329" y="38980"/>
                  <a:pt x="6617239" y="38980"/>
                </a:cubicBezTo>
                <a:lnTo>
                  <a:pt x="12835" y="38980"/>
                </a:lnTo>
                <a:cubicBezTo>
                  <a:pt x="5746" y="38980"/>
                  <a:pt x="0" y="33884"/>
                  <a:pt x="0" y="26795"/>
                </a:cubicBezTo>
              </a:path>
            </a:pathLst>
          </a:custGeom>
          <a:solidFill>
            <a:srgbClr val="92929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825443" y="3563799"/>
            <a:ext cx="591661" cy="591662"/>
          </a:xfrm>
          <a:custGeom>
            <a:avLst/>
            <a:gdLst>
              <a:gd name="connsiteX0" fmla="*/ 505013 w 591661"/>
              <a:gd name="connsiteY0" fmla="*/ 86648 h 591662"/>
              <a:gd name="connsiteX1" fmla="*/ 505013 w 591661"/>
              <a:gd name="connsiteY1" fmla="*/ 505014 h 591662"/>
              <a:gd name="connsiteX2" fmla="*/ 86648 w 591661"/>
              <a:gd name="connsiteY2" fmla="*/ 505014 h 591662"/>
              <a:gd name="connsiteX3" fmla="*/ 86648 w 591661"/>
              <a:gd name="connsiteY3" fmla="*/ 86648 h 591662"/>
              <a:gd name="connsiteX4" fmla="*/ 505013 w 591661"/>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1" h="591662">
                <a:moveTo>
                  <a:pt x="505013" y="86648"/>
                </a:moveTo>
                <a:cubicBezTo>
                  <a:pt x="620544" y="202179"/>
                  <a:pt x="620544" y="389484"/>
                  <a:pt x="505013" y="505014"/>
                </a:cubicBezTo>
                <a:cubicBezTo>
                  <a:pt x="389483" y="620545"/>
                  <a:pt x="202178" y="620545"/>
                  <a:pt x="86648" y="505014"/>
                </a:cubicBezTo>
                <a:cubicBezTo>
                  <a:pt x="-28882" y="389484"/>
                  <a:pt x="-28882" y="202179"/>
                  <a:pt x="86648" y="86648"/>
                </a:cubicBezTo>
                <a:cubicBezTo>
                  <a:pt x="202178" y="-28882"/>
                  <a:pt x="389483" y="-28882"/>
                  <a:pt x="505013"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808737" y="3547093"/>
            <a:ext cx="625073" cy="625074"/>
          </a:xfrm>
          <a:custGeom>
            <a:avLst/>
            <a:gdLst>
              <a:gd name="connsiteX0" fmla="*/ 521720 w 625073"/>
              <a:gd name="connsiteY0" fmla="*/ 103353 h 625074"/>
              <a:gd name="connsiteX1" fmla="*/ 521720 w 625073"/>
              <a:gd name="connsiteY1" fmla="*/ 521720 h 625074"/>
              <a:gd name="connsiteX2" fmla="*/ 103353 w 625073"/>
              <a:gd name="connsiteY2" fmla="*/ 521720 h 625074"/>
              <a:gd name="connsiteX3" fmla="*/ 103353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3" y="521720"/>
                </a:cubicBezTo>
                <a:cubicBezTo>
                  <a:pt x="-12176" y="406194"/>
                  <a:pt x="-12176" y="218884"/>
                  <a:pt x="103353"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6193286" y="3563799"/>
            <a:ext cx="591659" cy="591662"/>
          </a:xfrm>
          <a:custGeom>
            <a:avLst/>
            <a:gdLst>
              <a:gd name="connsiteX0" fmla="*/ 505014 w 591659"/>
              <a:gd name="connsiteY0" fmla="*/ 86648 h 591662"/>
              <a:gd name="connsiteX1" fmla="*/ 505014 w 591659"/>
              <a:gd name="connsiteY1" fmla="*/ 505014 h 591662"/>
              <a:gd name="connsiteX2" fmla="*/ 86643 w 591659"/>
              <a:gd name="connsiteY2" fmla="*/ 505014 h 591662"/>
              <a:gd name="connsiteX3" fmla="*/ 86643 w 591659"/>
              <a:gd name="connsiteY3" fmla="*/ 86648 h 591662"/>
              <a:gd name="connsiteX4" fmla="*/ 505014 w 591659"/>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9" h="591662">
                <a:moveTo>
                  <a:pt x="505014" y="86648"/>
                </a:moveTo>
                <a:cubicBezTo>
                  <a:pt x="620540" y="202179"/>
                  <a:pt x="620540" y="389484"/>
                  <a:pt x="505014" y="505014"/>
                </a:cubicBezTo>
                <a:cubicBezTo>
                  <a:pt x="389484" y="620545"/>
                  <a:pt x="202174" y="620545"/>
                  <a:pt x="86643" y="505014"/>
                </a:cubicBezTo>
                <a:cubicBezTo>
                  <a:pt x="-28881" y="389484"/>
                  <a:pt x="-28881" y="202179"/>
                  <a:pt x="86643" y="86648"/>
                </a:cubicBezTo>
                <a:cubicBezTo>
                  <a:pt x="202174" y="-28882"/>
                  <a:pt x="389484" y="-28882"/>
                  <a:pt x="505014" y="86648"/>
                </a:cubicBezTo>
              </a:path>
            </a:pathLst>
          </a:custGeom>
          <a:solidFill>
            <a:srgbClr val="2882A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176581"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8377204" y="3563799"/>
            <a:ext cx="591663" cy="591662"/>
          </a:xfrm>
          <a:custGeom>
            <a:avLst/>
            <a:gdLst>
              <a:gd name="connsiteX0" fmla="*/ 505014 w 591663"/>
              <a:gd name="connsiteY0" fmla="*/ 86648 h 591662"/>
              <a:gd name="connsiteX1" fmla="*/ 505014 w 591663"/>
              <a:gd name="connsiteY1" fmla="*/ 505014 h 591662"/>
              <a:gd name="connsiteX2" fmla="*/ 86648 w 591663"/>
              <a:gd name="connsiteY2" fmla="*/ 505014 h 591662"/>
              <a:gd name="connsiteX3" fmla="*/ 86648 w 591663"/>
              <a:gd name="connsiteY3" fmla="*/ 86648 h 591662"/>
              <a:gd name="connsiteX4" fmla="*/ 505014 w 591663"/>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3" h="591662">
                <a:moveTo>
                  <a:pt x="505014" y="86648"/>
                </a:moveTo>
                <a:cubicBezTo>
                  <a:pt x="620545" y="202179"/>
                  <a:pt x="620545" y="389484"/>
                  <a:pt x="505014" y="505014"/>
                </a:cubicBezTo>
                <a:cubicBezTo>
                  <a:pt x="389482" y="620545"/>
                  <a:pt x="202179" y="620545"/>
                  <a:pt x="86648" y="505014"/>
                </a:cubicBezTo>
                <a:cubicBezTo>
                  <a:pt x="-28883" y="389484"/>
                  <a:pt x="-28883" y="202179"/>
                  <a:pt x="86648" y="86648"/>
                </a:cubicBezTo>
                <a:cubicBezTo>
                  <a:pt x="202179" y="-28882"/>
                  <a:pt x="389482"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8360500" y="3547093"/>
            <a:ext cx="625073" cy="625074"/>
          </a:xfrm>
          <a:custGeom>
            <a:avLst/>
            <a:gdLst>
              <a:gd name="connsiteX0" fmla="*/ 521720 w 625073"/>
              <a:gd name="connsiteY0" fmla="*/ 103353 h 625074"/>
              <a:gd name="connsiteX1" fmla="*/ 521720 w 625073"/>
              <a:gd name="connsiteY1" fmla="*/ 521720 h 625074"/>
              <a:gd name="connsiteX2" fmla="*/ 103354 w 625073"/>
              <a:gd name="connsiteY2" fmla="*/ 521720 h 625074"/>
              <a:gd name="connsiteX3" fmla="*/ 103354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4" y="521720"/>
                </a:cubicBezTo>
                <a:cubicBezTo>
                  <a:pt x="-12176" y="406194"/>
                  <a:pt x="-12176" y="218884"/>
                  <a:pt x="103354"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4009363" y="3563799"/>
            <a:ext cx="591658" cy="591662"/>
          </a:xfrm>
          <a:custGeom>
            <a:avLst/>
            <a:gdLst>
              <a:gd name="connsiteX0" fmla="*/ 505014 w 591658"/>
              <a:gd name="connsiteY0" fmla="*/ 86648 h 591662"/>
              <a:gd name="connsiteX1" fmla="*/ 505014 w 591658"/>
              <a:gd name="connsiteY1" fmla="*/ 505014 h 591662"/>
              <a:gd name="connsiteX2" fmla="*/ 86647 w 591658"/>
              <a:gd name="connsiteY2" fmla="*/ 505014 h 591662"/>
              <a:gd name="connsiteX3" fmla="*/ 86647 w 591658"/>
              <a:gd name="connsiteY3" fmla="*/ 86648 h 591662"/>
              <a:gd name="connsiteX4" fmla="*/ 505014 w 591658"/>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8" h="591662">
                <a:moveTo>
                  <a:pt x="505014" y="86648"/>
                </a:moveTo>
                <a:cubicBezTo>
                  <a:pt x="620539" y="202179"/>
                  <a:pt x="620539" y="389484"/>
                  <a:pt x="505014" y="505014"/>
                </a:cubicBezTo>
                <a:cubicBezTo>
                  <a:pt x="389483" y="620545"/>
                  <a:pt x="202173" y="620545"/>
                  <a:pt x="86647" y="505014"/>
                </a:cubicBezTo>
                <a:cubicBezTo>
                  <a:pt x="-28882" y="389484"/>
                  <a:pt x="-28882" y="202179"/>
                  <a:pt x="86647" y="86648"/>
                </a:cubicBezTo>
                <a:cubicBezTo>
                  <a:pt x="202173" y="-28882"/>
                  <a:pt x="389483"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3992659"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4290430"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Programming</a:t>
            </a:r>
            <a:r>
              <a:rPr lang="en-US" altLang="zh-CN" sz="4209" dirty="0" smtClean="0">
                <a:latin typeface="Calibri"/>
                <a:cs typeface="Calibri"/>
              </a:rPr>
              <a:t> </a:t>
            </a:r>
            <a:r>
              <a:rPr lang="en-US" altLang="zh-CN" sz="4209" dirty="0" smtClean="0">
                <a:solidFill>
                  <a:srgbClr val="FFFFFF"/>
                </a:solidFill>
                <a:latin typeface="Calibri"/>
                <a:cs typeface="Calibri"/>
              </a:rPr>
              <a:t>Steps</a:t>
            </a:r>
          </a:p>
        </p:txBody>
      </p:sp>
      <p:sp>
        <p:nvSpPr>
          <p:cNvPr id="14" name="TextBox 1"/>
          <p:cNvSpPr txBox="1"/>
          <p:nvPr/>
        </p:nvSpPr>
        <p:spPr>
          <a:xfrm>
            <a:off x="1244600" y="3124200"/>
            <a:ext cx="1750393" cy="983637"/>
          </a:xfrm>
          <a:prstGeom prst="rect">
            <a:avLst/>
          </a:prstGeom>
          <a:noFill/>
        </p:spPr>
        <p:txBody>
          <a:bodyPr wrap="none" lIns="0" tIns="0" rIns="0" rtlCol="0">
            <a:spAutoFit/>
          </a:bodyPr>
          <a:lstStyle/>
          <a:p>
            <a:pPr>
              <a:lnSpc>
                <a:spcPts val="2100"/>
              </a:lnSpc>
              <a:tabLst>
                <a:tab pos="787400" algn="l"/>
              </a:tabLst>
            </a:pPr>
            <a:r>
              <a:rPr lang="en-US" altLang="zh-CN" sz="2016" dirty="0" smtClean="0">
                <a:solidFill>
                  <a:srgbClr val="7A7A7A"/>
                </a:solidFill>
                <a:latin typeface="Calibri"/>
                <a:cs typeface="Calibri"/>
              </a:rPr>
              <a:t>Context</a:t>
            </a:r>
            <a:r>
              <a:rPr lang="en-US" altLang="zh-CN" sz="2016" dirty="0" smtClean="0">
                <a:latin typeface="Calibri"/>
                <a:cs typeface="Calibri"/>
              </a:rPr>
              <a:t> </a:t>
            </a:r>
            <a:r>
              <a:rPr lang="en-US" altLang="zh-CN" sz="2016" dirty="0" smtClean="0">
                <a:solidFill>
                  <a:srgbClr val="7A7A7A"/>
                </a:solidFill>
                <a:latin typeface="Calibri"/>
                <a:cs typeface="Calibri"/>
              </a:rPr>
              <a:t>creation</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787400" algn="l"/>
              </a:tabLst>
            </a:pPr>
            <a:r>
              <a:rPr lang="en-US" altLang="zh-CN" dirty="0" smtClean="0">
                <a:latin typeface="Calibri"/>
                <a:cs typeface="Calibri"/>
              </a:rPr>
              <a:t>	</a:t>
            </a:r>
            <a:r>
              <a:rPr lang="en-US" altLang="zh-CN" sz="2718" dirty="0" smtClean="0">
                <a:solidFill>
                  <a:srgbClr val="929292"/>
                </a:solidFill>
                <a:latin typeface="Calibri"/>
                <a:cs typeface="Calibri"/>
              </a:rPr>
              <a:t>1</a:t>
            </a:r>
          </a:p>
        </p:txBody>
      </p:sp>
      <p:sp>
        <p:nvSpPr>
          <p:cNvPr id="15" name="TextBox 1"/>
          <p:cNvSpPr txBox="1"/>
          <p:nvPr/>
        </p:nvSpPr>
        <p:spPr>
          <a:xfrm>
            <a:off x="5740400" y="2971800"/>
            <a:ext cx="1520138" cy="1150349"/>
          </a:xfrm>
          <a:prstGeom prst="rect">
            <a:avLst/>
          </a:prstGeom>
          <a:noFill/>
        </p:spPr>
        <p:txBody>
          <a:bodyPr wrap="none" lIns="0" tIns="0" rIns="0" rtlCol="0">
            <a:spAutoFit/>
          </a:bodyPr>
          <a:lstStyle/>
          <a:p>
            <a:pPr>
              <a:lnSpc>
                <a:spcPts val="1100"/>
              </a:lnSpc>
              <a:tabLst>
                <a:tab pos="660400" algn="l"/>
                <a:tab pos="736600" algn="l"/>
              </a:tabLst>
            </a:pPr>
            <a:r>
              <a:rPr lang="en-US" altLang="zh-CN" dirty="0" smtClean="0">
                <a:latin typeface="Calibri"/>
                <a:cs typeface="Calibri"/>
              </a:rPr>
              <a:t>		</a:t>
            </a:r>
            <a:r>
              <a:rPr lang="en-US" altLang="zh-CN" sz="1104" dirty="0" smtClean="0">
                <a:solidFill>
                  <a:srgbClr val="000000"/>
                </a:solidFill>
                <a:latin typeface="Calibri"/>
                <a:cs typeface="Calibri"/>
              </a:rPr>
              <a:t>!</a:t>
            </a:r>
          </a:p>
          <a:p>
            <a:pPr>
              <a:lnSpc>
                <a:spcPts val="2300"/>
              </a:lnSpc>
              <a:tabLst>
                <a:tab pos="660400" algn="l"/>
                <a:tab pos="736600" algn="l"/>
              </a:tabLst>
            </a:pPr>
            <a:r>
              <a:rPr lang="en-US" altLang="zh-CN" sz="2016" dirty="0" smtClean="0">
                <a:solidFill>
                  <a:srgbClr val="FFFFFF"/>
                </a:solidFill>
                <a:latin typeface="Calibri"/>
                <a:cs typeface="Calibri"/>
              </a:rPr>
              <a:t>Work</a:t>
            </a:r>
            <a:r>
              <a:rPr lang="en-US" altLang="zh-CN" sz="2016" dirty="0" smtClean="0">
                <a:latin typeface="Calibri"/>
                <a:cs typeface="Calibri"/>
              </a:rPr>
              <a:t> </a:t>
            </a:r>
            <a:r>
              <a:rPr lang="en-US" altLang="zh-CN" sz="2016" dirty="0" smtClean="0">
                <a:solidFill>
                  <a:srgbClr val="FFFFFF"/>
                </a:solidFill>
                <a:latin typeface="Calibri"/>
                <a:cs typeface="Calibri"/>
              </a:rPr>
              <a:t>dispatch</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660400" algn="l"/>
                <a:tab pos="736600" algn="l"/>
              </a:tabLst>
            </a:pPr>
            <a:r>
              <a:rPr lang="en-US" altLang="zh-CN" dirty="0" smtClean="0">
                <a:latin typeface="Calibri"/>
                <a:cs typeface="Calibri"/>
              </a:rPr>
              <a:t>	</a:t>
            </a:r>
            <a:r>
              <a:rPr lang="en-US" altLang="zh-CN" sz="2718" dirty="0" smtClean="0">
                <a:solidFill>
                  <a:srgbClr val="FFFFFF"/>
                </a:solidFill>
                <a:latin typeface="Calibri"/>
                <a:cs typeface="Calibri"/>
              </a:rPr>
              <a:t>3</a:t>
            </a:r>
          </a:p>
        </p:txBody>
      </p:sp>
      <p:sp>
        <p:nvSpPr>
          <p:cNvPr id="16" name="TextBox 1"/>
          <p:cNvSpPr txBox="1"/>
          <p:nvPr/>
        </p:nvSpPr>
        <p:spPr>
          <a:xfrm>
            <a:off x="8115300" y="3695700"/>
            <a:ext cx="1139535" cy="984782"/>
          </a:xfrm>
          <a:prstGeom prst="rect">
            <a:avLst/>
          </a:prstGeom>
          <a:noFill/>
        </p:spPr>
        <p:txBody>
          <a:bodyPr wrap="none" lIns="0" tIns="0" rIns="0" rtlCol="0">
            <a:spAutoFit/>
          </a:bodyPr>
          <a:lstStyle/>
          <a:p>
            <a:pPr>
              <a:lnSpc>
                <a:spcPts val="2900"/>
              </a:lnSpc>
              <a:tabLst>
                <a:tab pos="469900" algn="l"/>
              </a:tabLst>
            </a:pPr>
            <a:r>
              <a:rPr lang="en-US" altLang="zh-CN" dirty="0" smtClean="0">
                <a:latin typeface="Calibri"/>
                <a:cs typeface="Calibri"/>
              </a:rPr>
              <a:t>	</a:t>
            </a:r>
            <a:r>
              <a:rPr lang="en-US" altLang="zh-CN" sz="2718" dirty="0" smtClean="0">
                <a:solidFill>
                  <a:srgbClr val="929292"/>
                </a:solidFill>
                <a:latin typeface="Calibri"/>
                <a:cs typeface="Calibri"/>
              </a:rPr>
              <a:t>4</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400"/>
              </a:lnSpc>
              <a:tabLst>
                <a:tab pos="469900" algn="l"/>
              </a:tabLst>
            </a:pPr>
            <a:r>
              <a:rPr lang="en-US" altLang="zh-CN" sz="2016" dirty="0" smtClean="0">
                <a:solidFill>
                  <a:srgbClr val="7A7A7A"/>
                </a:solidFill>
                <a:latin typeface="Calibri"/>
                <a:cs typeface="Calibri"/>
              </a:rPr>
              <a:t>Get</a:t>
            </a:r>
            <a:r>
              <a:rPr lang="en-US" altLang="zh-CN" sz="2016" dirty="0" smtClean="0">
                <a:latin typeface="Calibri"/>
                <a:cs typeface="Calibri"/>
              </a:rPr>
              <a:t> </a:t>
            </a:r>
            <a:r>
              <a:rPr lang="en-US" altLang="zh-CN" sz="2016" dirty="0" smtClean="0">
                <a:solidFill>
                  <a:srgbClr val="7A7A7A"/>
                </a:solidFill>
                <a:latin typeface="Calibri"/>
                <a:cs typeface="Calibri"/>
              </a:rPr>
              <a:t>results</a:t>
            </a:r>
          </a:p>
        </p:txBody>
      </p:sp>
      <p:sp>
        <p:nvSpPr>
          <p:cNvPr id="17" name="TextBox 1"/>
          <p:cNvSpPr txBox="1"/>
          <p:nvPr/>
        </p:nvSpPr>
        <p:spPr>
          <a:xfrm>
            <a:off x="3352800" y="3695700"/>
            <a:ext cx="1910839" cy="993417"/>
          </a:xfrm>
          <a:prstGeom prst="rect">
            <a:avLst/>
          </a:prstGeom>
          <a:noFill/>
        </p:spPr>
        <p:txBody>
          <a:bodyPr wrap="none" lIns="0" tIns="0" rIns="0" rtlCol="0">
            <a:spAutoFit/>
          </a:bodyPr>
          <a:lstStyle/>
          <a:p>
            <a:pPr>
              <a:lnSpc>
                <a:spcPts val="2900"/>
              </a:lnSpc>
              <a:tabLst>
                <a:tab pos="863600" algn="l"/>
              </a:tabLst>
            </a:pPr>
            <a:r>
              <a:rPr lang="en-US" altLang="zh-CN" dirty="0" smtClean="0">
                <a:latin typeface="Calibri"/>
                <a:cs typeface="Calibri"/>
              </a:rPr>
              <a:t>	</a:t>
            </a:r>
            <a:r>
              <a:rPr lang="en-US" altLang="zh-CN" sz="2718" dirty="0" smtClean="0">
                <a:solidFill>
                  <a:srgbClr val="929292"/>
                </a:solidFill>
                <a:latin typeface="Calibri"/>
                <a:cs typeface="Calibri"/>
              </a:rPr>
              <a:t>2</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500"/>
              </a:lnSpc>
              <a:tabLst>
                <a:tab pos="863600" algn="l"/>
              </a:tabLst>
            </a:pPr>
            <a:r>
              <a:rPr lang="en-US" altLang="zh-CN" sz="2016" dirty="0" smtClean="0">
                <a:solidFill>
                  <a:srgbClr val="7A7A7A"/>
                </a:solidFill>
                <a:latin typeface="Calibri"/>
                <a:cs typeface="Calibri"/>
              </a:rPr>
              <a:t>GPU</a:t>
            </a:r>
            <a:r>
              <a:rPr lang="en-US" altLang="zh-CN" sz="2016" dirty="0" smtClean="0">
                <a:latin typeface="Calibri"/>
                <a:cs typeface="Calibri"/>
              </a:rPr>
              <a:t> </a:t>
            </a:r>
            <a:r>
              <a:rPr lang="en-US" altLang="zh-CN" sz="2016" dirty="0" smtClean="0">
                <a:solidFill>
                  <a:srgbClr val="7A7A7A"/>
                </a:solidFill>
                <a:latin typeface="Calibri"/>
                <a:cs typeface="Calibri"/>
              </a:rPr>
              <a:t>identification</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60400" y="774700"/>
            <a:ext cx="3222237"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Work</a:t>
            </a:r>
            <a:r>
              <a:rPr lang="en-US" altLang="zh-CN" sz="4209" dirty="0" smtClean="0">
                <a:latin typeface="Calibri"/>
                <a:cs typeface="Calibri"/>
              </a:rPr>
              <a:t> </a:t>
            </a:r>
            <a:r>
              <a:rPr lang="en-US" altLang="zh-CN" sz="4209" dirty="0" smtClean="0">
                <a:solidFill>
                  <a:srgbClr val="FFFFFF"/>
                </a:solidFill>
                <a:latin typeface="Calibri"/>
                <a:cs typeface="Calibri"/>
              </a:rPr>
              <a:t>Dispatch</a:t>
            </a:r>
          </a:p>
        </p:txBody>
      </p:sp>
      <p:sp>
        <p:nvSpPr>
          <p:cNvPr id="5" name="TextBox 1"/>
          <p:cNvSpPr txBox="1"/>
          <p:nvPr/>
        </p:nvSpPr>
        <p:spPr>
          <a:xfrm>
            <a:off x="685800" y="1435100"/>
            <a:ext cx="1282402" cy="479772"/>
          </a:xfrm>
          <a:prstGeom prst="rect">
            <a:avLst/>
          </a:prstGeom>
          <a:noFill/>
        </p:spPr>
        <p:txBody>
          <a:bodyPr wrap="none" lIns="0" tIns="0" rIns="0" rtlCol="0">
            <a:spAutoFit/>
          </a:bodyPr>
          <a:lstStyle/>
          <a:p>
            <a:pPr>
              <a:lnSpc>
                <a:spcPts val="3300"/>
              </a:lnSpc>
              <a:tabLst/>
            </a:pPr>
            <a:r>
              <a:rPr lang="en-US" altLang="zh-CN" sz="3156" dirty="0" smtClean="0">
                <a:solidFill>
                  <a:srgbClr val="8E8E93"/>
                </a:solidFill>
                <a:latin typeface="Calibri"/>
                <a:cs typeface="Calibri"/>
              </a:rPr>
              <a:t>OpenCL</a:t>
            </a:r>
          </a:p>
        </p:txBody>
      </p:sp>
      <p:sp>
        <p:nvSpPr>
          <p:cNvPr id="6" name="TextBox 1"/>
          <p:cNvSpPr txBox="1"/>
          <p:nvPr/>
        </p:nvSpPr>
        <p:spPr>
          <a:xfrm>
            <a:off x="685800" y="2400300"/>
            <a:ext cx="86868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cl_command_queue</a:t>
            </a:r>
            <a:r>
              <a:rPr lang="en-US" altLang="zh-CN" sz="1578" dirty="0" smtClean="0">
                <a:latin typeface="Times New Roman" pitchFamily="18" charset="0"/>
                <a:cs typeface="Times New Roman" pitchFamily="18" charset="0"/>
              </a:rPr>
              <a:t>   </a:t>
            </a:r>
            <a:r>
              <a:rPr lang="en-US" altLang="zh-CN" sz="1578" dirty="0" smtClean="0">
                <a:solidFill>
                  <a:srgbClr val="FEB800"/>
                </a:solidFill>
                <a:latin typeface="Menlo" pitchFamily="18" charset="0"/>
                <a:cs typeface="Menlo" pitchFamily="18" charset="0"/>
              </a:rPr>
              <a:t>q</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clCreateCommandQueue(c,</a:t>
            </a:r>
            <a:r>
              <a:rPr lang="en-US" altLang="zh-CN" sz="1578" dirty="0" smtClean="0">
                <a:solidFill>
                  <a:srgbClr val="FEB800"/>
                </a:solidFill>
                <a:latin typeface="Menlo" pitchFamily="18" charset="0"/>
                <a:cs typeface="Menlo" pitchFamily="18" charset="0"/>
              </a:rPr>
              <a:t>secondaryCLDeviceId</a:t>
            </a:r>
            <a:r>
              <a:rPr lang="en-US" altLang="zh-CN" sz="1578" dirty="0" smtClean="0">
                <a:solidFill>
                  <a:srgbClr val="FFFFFF"/>
                </a:solidFill>
                <a:latin typeface="Menlo" pitchFamily="18" charset="0"/>
                <a:cs typeface="Menlo" pitchFamily="18" charset="0"/>
              </a:rPr>
              <a:t>,0,NULL);</a:t>
            </a:r>
          </a:p>
        </p:txBody>
      </p:sp>
      <p:sp>
        <p:nvSpPr>
          <p:cNvPr id="7" name="TextBox 1"/>
          <p:cNvSpPr txBox="1"/>
          <p:nvPr/>
        </p:nvSpPr>
        <p:spPr>
          <a:xfrm>
            <a:off x="685800" y="2755900"/>
            <a:ext cx="38100" cy="139700"/>
          </a:xfrm>
          <a:prstGeom prst="rect">
            <a:avLst/>
          </a:prstGeom>
          <a:noFill/>
        </p:spPr>
        <p:txBody>
          <a:bodyPr wrap="none" lIns="0" tIns="0" rIns="0" rtlCol="0">
            <a:spAutoFit/>
          </a:bodyPr>
          <a:lstStyle/>
          <a:p>
            <a:pPr>
              <a:lnSpc>
                <a:spcPts val="1100"/>
              </a:lnSpc>
              <a:tabLst/>
            </a:pPr>
            <a:r>
              <a:rPr lang="en-US" altLang="zh-CN" sz="1104" dirty="0" smtClean="0">
                <a:solidFill>
                  <a:srgbClr val="000000"/>
                </a:solidFill>
                <a:latin typeface="Times New Roman" pitchFamily="18" charset="0"/>
                <a:cs typeface="Times New Roman" pitchFamily="18" charset="0"/>
              </a:rPr>
              <a:t>!</a:t>
            </a:r>
          </a:p>
        </p:txBody>
      </p:sp>
      <p:sp>
        <p:nvSpPr>
          <p:cNvPr id="8" name="TextBox 1"/>
          <p:cNvSpPr txBox="1"/>
          <p:nvPr/>
        </p:nvSpPr>
        <p:spPr>
          <a:xfrm>
            <a:off x="685800" y="2971800"/>
            <a:ext cx="2654300" cy="5080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clSetKernelArg(k,0,…);</a:t>
            </a:r>
          </a:p>
          <a:p>
            <a:pPr>
              <a:lnSpc>
                <a:spcPts val="2200"/>
              </a:lnSpc>
              <a:tabLst/>
            </a:pPr>
            <a:r>
              <a:rPr lang="en-US" altLang="zh-CN" sz="1578" dirty="0" smtClean="0">
                <a:solidFill>
                  <a:srgbClr val="FFFFFF"/>
                </a:solidFill>
                <a:latin typeface="Menlo" pitchFamily="18" charset="0"/>
                <a:cs typeface="Menlo" pitchFamily="18" charset="0"/>
              </a:rPr>
              <a:t>clSetKernelArg(k,1,…);</a:t>
            </a:r>
          </a:p>
        </p:txBody>
      </p:sp>
      <p:sp>
        <p:nvSpPr>
          <p:cNvPr id="9" name="TextBox 1"/>
          <p:cNvSpPr txBox="1"/>
          <p:nvPr/>
        </p:nvSpPr>
        <p:spPr>
          <a:xfrm>
            <a:off x="685800" y="3530600"/>
            <a:ext cx="36195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clEnqueueNDRangeKernel(</a:t>
            </a:r>
            <a:r>
              <a:rPr lang="en-US" altLang="zh-CN" sz="1578" dirty="0" smtClean="0">
                <a:solidFill>
                  <a:srgbClr val="FEB800"/>
                </a:solidFill>
                <a:latin typeface="Menlo" pitchFamily="18" charset="0"/>
                <a:cs typeface="Menlo" pitchFamily="18" charset="0"/>
              </a:rPr>
              <a:t>q</a:t>
            </a:r>
            <a:r>
              <a:rPr lang="en-US" altLang="zh-CN" sz="1578" dirty="0" smtClean="0">
                <a:solidFill>
                  <a:srgbClr val="FFFFFF"/>
                </a:solidFill>
                <a:latin typeface="Menlo" pitchFamily="18" charset="0"/>
                <a:cs typeface="Menlo" pitchFamily="18" charset="0"/>
              </a:rPr>
              <a:t>,k,…);</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086470" y="3830050"/>
            <a:ext cx="6628332" cy="38980"/>
          </a:xfrm>
          <a:custGeom>
            <a:avLst/>
            <a:gdLst>
              <a:gd name="connsiteX0" fmla="*/ 0 w 6628332"/>
              <a:gd name="connsiteY0" fmla="*/ 26795 h 38980"/>
              <a:gd name="connsiteX1" fmla="*/ 1737 w 6628332"/>
              <a:gd name="connsiteY1" fmla="*/ 10090 h 38980"/>
              <a:gd name="connsiteX2" fmla="*/ 12835 w 6628332"/>
              <a:gd name="connsiteY2" fmla="*/ 0 h 38980"/>
              <a:gd name="connsiteX3" fmla="*/ 6617239 w 6628332"/>
              <a:gd name="connsiteY3" fmla="*/ 0 h 38980"/>
              <a:gd name="connsiteX4" fmla="*/ 6628332 w 6628332"/>
              <a:gd name="connsiteY4" fmla="*/ 10090 h 38980"/>
              <a:gd name="connsiteX5" fmla="*/ 6628332 w 6628332"/>
              <a:gd name="connsiteY5" fmla="*/ 26795 h 38980"/>
              <a:gd name="connsiteX6" fmla="*/ 6617239 w 6628332"/>
              <a:gd name="connsiteY6" fmla="*/ 38980 h 38980"/>
              <a:gd name="connsiteX7" fmla="*/ 12835 w 6628332"/>
              <a:gd name="connsiteY7" fmla="*/ 38980 h 38980"/>
              <a:gd name="connsiteX8" fmla="*/ 0 w 6628332"/>
              <a:gd name="connsiteY8" fmla="*/ 26795 h 389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628332" h="38980">
                <a:moveTo>
                  <a:pt x="0" y="26795"/>
                </a:moveTo>
                <a:lnTo>
                  <a:pt x="1737" y="10090"/>
                </a:lnTo>
                <a:cubicBezTo>
                  <a:pt x="1737" y="3002"/>
                  <a:pt x="5746" y="0"/>
                  <a:pt x="12835" y="0"/>
                </a:cubicBezTo>
                <a:lnTo>
                  <a:pt x="6617239" y="0"/>
                </a:lnTo>
                <a:cubicBezTo>
                  <a:pt x="6624329" y="0"/>
                  <a:pt x="6628332" y="3002"/>
                  <a:pt x="6628332" y="10090"/>
                </a:cubicBezTo>
                <a:lnTo>
                  <a:pt x="6628332" y="26795"/>
                </a:lnTo>
                <a:cubicBezTo>
                  <a:pt x="6628332" y="33884"/>
                  <a:pt x="6624329" y="38980"/>
                  <a:pt x="6617239" y="38980"/>
                </a:cubicBezTo>
                <a:lnTo>
                  <a:pt x="12835" y="38980"/>
                </a:lnTo>
                <a:cubicBezTo>
                  <a:pt x="5746" y="38980"/>
                  <a:pt x="0" y="33884"/>
                  <a:pt x="0" y="26795"/>
                </a:cubicBezTo>
              </a:path>
            </a:pathLst>
          </a:custGeom>
          <a:solidFill>
            <a:srgbClr val="92929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825443" y="3563799"/>
            <a:ext cx="591661" cy="591662"/>
          </a:xfrm>
          <a:custGeom>
            <a:avLst/>
            <a:gdLst>
              <a:gd name="connsiteX0" fmla="*/ 505013 w 591661"/>
              <a:gd name="connsiteY0" fmla="*/ 86648 h 591662"/>
              <a:gd name="connsiteX1" fmla="*/ 505013 w 591661"/>
              <a:gd name="connsiteY1" fmla="*/ 505014 h 591662"/>
              <a:gd name="connsiteX2" fmla="*/ 86648 w 591661"/>
              <a:gd name="connsiteY2" fmla="*/ 505014 h 591662"/>
              <a:gd name="connsiteX3" fmla="*/ 86648 w 591661"/>
              <a:gd name="connsiteY3" fmla="*/ 86648 h 591662"/>
              <a:gd name="connsiteX4" fmla="*/ 505013 w 591661"/>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1" h="591662">
                <a:moveTo>
                  <a:pt x="505013" y="86648"/>
                </a:moveTo>
                <a:cubicBezTo>
                  <a:pt x="620544" y="202179"/>
                  <a:pt x="620544" y="389484"/>
                  <a:pt x="505013" y="505014"/>
                </a:cubicBezTo>
                <a:cubicBezTo>
                  <a:pt x="389483" y="620545"/>
                  <a:pt x="202178" y="620545"/>
                  <a:pt x="86648" y="505014"/>
                </a:cubicBezTo>
                <a:cubicBezTo>
                  <a:pt x="-28882" y="389484"/>
                  <a:pt x="-28882" y="202179"/>
                  <a:pt x="86648" y="86648"/>
                </a:cubicBezTo>
                <a:cubicBezTo>
                  <a:pt x="202178" y="-28882"/>
                  <a:pt x="389483" y="-28882"/>
                  <a:pt x="505013"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808737" y="3547093"/>
            <a:ext cx="625073" cy="625074"/>
          </a:xfrm>
          <a:custGeom>
            <a:avLst/>
            <a:gdLst>
              <a:gd name="connsiteX0" fmla="*/ 521720 w 625073"/>
              <a:gd name="connsiteY0" fmla="*/ 103353 h 625074"/>
              <a:gd name="connsiteX1" fmla="*/ 521720 w 625073"/>
              <a:gd name="connsiteY1" fmla="*/ 521720 h 625074"/>
              <a:gd name="connsiteX2" fmla="*/ 103353 w 625073"/>
              <a:gd name="connsiteY2" fmla="*/ 521720 h 625074"/>
              <a:gd name="connsiteX3" fmla="*/ 103353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3" y="521720"/>
                </a:cubicBezTo>
                <a:cubicBezTo>
                  <a:pt x="-12176" y="406194"/>
                  <a:pt x="-12176" y="218884"/>
                  <a:pt x="103353"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6193286" y="3563799"/>
            <a:ext cx="591659" cy="591662"/>
          </a:xfrm>
          <a:custGeom>
            <a:avLst/>
            <a:gdLst>
              <a:gd name="connsiteX0" fmla="*/ 505014 w 591659"/>
              <a:gd name="connsiteY0" fmla="*/ 86648 h 591662"/>
              <a:gd name="connsiteX1" fmla="*/ 505014 w 591659"/>
              <a:gd name="connsiteY1" fmla="*/ 505014 h 591662"/>
              <a:gd name="connsiteX2" fmla="*/ 86643 w 591659"/>
              <a:gd name="connsiteY2" fmla="*/ 505014 h 591662"/>
              <a:gd name="connsiteX3" fmla="*/ 86643 w 591659"/>
              <a:gd name="connsiteY3" fmla="*/ 86648 h 591662"/>
              <a:gd name="connsiteX4" fmla="*/ 505014 w 591659"/>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9" h="591662">
                <a:moveTo>
                  <a:pt x="505014" y="86648"/>
                </a:moveTo>
                <a:cubicBezTo>
                  <a:pt x="620540" y="202179"/>
                  <a:pt x="620540" y="389484"/>
                  <a:pt x="505014" y="505014"/>
                </a:cubicBezTo>
                <a:cubicBezTo>
                  <a:pt x="389484" y="620545"/>
                  <a:pt x="202174" y="620545"/>
                  <a:pt x="86643" y="505014"/>
                </a:cubicBezTo>
                <a:cubicBezTo>
                  <a:pt x="-28881" y="389484"/>
                  <a:pt x="-28881" y="202179"/>
                  <a:pt x="86643" y="86648"/>
                </a:cubicBezTo>
                <a:cubicBezTo>
                  <a:pt x="202174" y="-28882"/>
                  <a:pt x="389484" y="-28882"/>
                  <a:pt x="505014" y="86648"/>
                </a:cubicBezTo>
              </a:path>
            </a:pathLst>
          </a:custGeom>
          <a:solidFill>
            <a:srgbClr val="2882A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176581"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8377204" y="3563799"/>
            <a:ext cx="591663" cy="591662"/>
          </a:xfrm>
          <a:custGeom>
            <a:avLst/>
            <a:gdLst>
              <a:gd name="connsiteX0" fmla="*/ 505014 w 591663"/>
              <a:gd name="connsiteY0" fmla="*/ 86648 h 591662"/>
              <a:gd name="connsiteX1" fmla="*/ 505014 w 591663"/>
              <a:gd name="connsiteY1" fmla="*/ 505014 h 591662"/>
              <a:gd name="connsiteX2" fmla="*/ 86648 w 591663"/>
              <a:gd name="connsiteY2" fmla="*/ 505014 h 591662"/>
              <a:gd name="connsiteX3" fmla="*/ 86648 w 591663"/>
              <a:gd name="connsiteY3" fmla="*/ 86648 h 591662"/>
              <a:gd name="connsiteX4" fmla="*/ 505014 w 591663"/>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3" h="591662">
                <a:moveTo>
                  <a:pt x="505014" y="86648"/>
                </a:moveTo>
                <a:cubicBezTo>
                  <a:pt x="620545" y="202179"/>
                  <a:pt x="620545" y="389484"/>
                  <a:pt x="505014" y="505014"/>
                </a:cubicBezTo>
                <a:cubicBezTo>
                  <a:pt x="389482" y="620545"/>
                  <a:pt x="202179" y="620545"/>
                  <a:pt x="86648" y="505014"/>
                </a:cubicBezTo>
                <a:cubicBezTo>
                  <a:pt x="-28883" y="389484"/>
                  <a:pt x="-28883" y="202179"/>
                  <a:pt x="86648" y="86648"/>
                </a:cubicBezTo>
                <a:cubicBezTo>
                  <a:pt x="202179" y="-28882"/>
                  <a:pt x="389482"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8360500" y="3547093"/>
            <a:ext cx="625073" cy="625074"/>
          </a:xfrm>
          <a:custGeom>
            <a:avLst/>
            <a:gdLst>
              <a:gd name="connsiteX0" fmla="*/ 521720 w 625073"/>
              <a:gd name="connsiteY0" fmla="*/ 103353 h 625074"/>
              <a:gd name="connsiteX1" fmla="*/ 521720 w 625073"/>
              <a:gd name="connsiteY1" fmla="*/ 521720 h 625074"/>
              <a:gd name="connsiteX2" fmla="*/ 103354 w 625073"/>
              <a:gd name="connsiteY2" fmla="*/ 521720 h 625074"/>
              <a:gd name="connsiteX3" fmla="*/ 103354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4" y="521720"/>
                </a:cubicBezTo>
                <a:cubicBezTo>
                  <a:pt x="-12176" y="406194"/>
                  <a:pt x="-12176" y="218884"/>
                  <a:pt x="103354"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4009363" y="3563799"/>
            <a:ext cx="591658" cy="591662"/>
          </a:xfrm>
          <a:custGeom>
            <a:avLst/>
            <a:gdLst>
              <a:gd name="connsiteX0" fmla="*/ 505014 w 591658"/>
              <a:gd name="connsiteY0" fmla="*/ 86648 h 591662"/>
              <a:gd name="connsiteX1" fmla="*/ 505014 w 591658"/>
              <a:gd name="connsiteY1" fmla="*/ 505014 h 591662"/>
              <a:gd name="connsiteX2" fmla="*/ 86647 w 591658"/>
              <a:gd name="connsiteY2" fmla="*/ 505014 h 591662"/>
              <a:gd name="connsiteX3" fmla="*/ 86647 w 591658"/>
              <a:gd name="connsiteY3" fmla="*/ 86648 h 591662"/>
              <a:gd name="connsiteX4" fmla="*/ 505014 w 591658"/>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8" h="591662">
                <a:moveTo>
                  <a:pt x="505014" y="86648"/>
                </a:moveTo>
                <a:cubicBezTo>
                  <a:pt x="620539" y="202179"/>
                  <a:pt x="620539" y="389484"/>
                  <a:pt x="505014" y="505014"/>
                </a:cubicBezTo>
                <a:cubicBezTo>
                  <a:pt x="389483" y="620545"/>
                  <a:pt x="202173" y="620545"/>
                  <a:pt x="86647" y="505014"/>
                </a:cubicBezTo>
                <a:cubicBezTo>
                  <a:pt x="-28882" y="389484"/>
                  <a:pt x="-28882" y="202179"/>
                  <a:pt x="86647" y="86648"/>
                </a:cubicBezTo>
                <a:cubicBezTo>
                  <a:pt x="202173" y="-28882"/>
                  <a:pt x="389483"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3992659"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4290430"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Programming</a:t>
            </a:r>
            <a:r>
              <a:rPr lang="en-US" altLang="zh-CN" sz="4209" dirty="0" smtClean="0">
                <a:latin typeface="Calibri"/>
                <a:cs typeface="Calibri"/>
              </a:rPr>
              <a:t> </a:t>
            </a:r>
            <a:r>
              <a:rPr lang="en-US" altLang="zh-CN" sz="4209" dirty="0" smtClean="0">
                <a:solidFill>
                  <a:srgbClr val="FFFFFF"/>
                </a:solidFill>
                <a:latin typeface="Calibri"/>
                <a:cs typeface="Calibri"/>
              </a:rPr>
              <a:t>Steps</a:t>
            </a:r>
          </a:p>
        </p:txBody>
      </p:sp>
      <p:sp>
        <p:nvSpPr>
          <p:cNvPr id="14" name="TextBox 1"/>
          <p:cNvSpPr txBox="1"/>
          <p:nvPr/>
        </p:nvSpPr>
        <p:spPr>
          <a:xfrm>
            <a:off x="1244600" y="3124200"/>
            <a:ext cx="1750393" cy="983637"/>
          </a:xfrm>
          <a:prstGeom prst="rect">
            <a:avLst/>
          </a:prstGeom>
          <a:noFill/>
        </p:spPr>
        <p:txBody>
          <a:bodyPr wrap="none" lIns="0" tIns="0" rIns="0" rtlCol="0">
            <a:spAutoFit/>
          </a:bodyPr>
          <a:lstStyle/>
          <a:p>
            <a:pPr>
              <a:lnSpc>
                <a:spcPts val="2100"/>
              </a:lnSpc>
              <a:tabLst>
                <a:tab pos="787400" algn="l"/>
              </a:tabLst>
            </a:pPr>
            <a:r>
              <a:rPr lang="en-US" altLang="zh-CN" sz="2016" dirty="0" smtClean="0">
                <a:solidFill>
                  <a:srgbClr val="7A7A7A"/>
                </a:solidFill>
                <a:latin typeface="Calibri"/>
                <a:cs typeface="Calibri"/>
              </a:rPr>
              <a:t>Context</a:t>
            </a:r>
            <a:r>
              <a:rPr lang="en-US" altLang="zh-CN" sz="2016" dirty="0" smtClean="0">
                <a:latin typeface="Calibri"/>
                <a:cs typeface="Calibri"/>
              </a:rPr>
              <a:t> </a:t>
            </a:r>
            <a:r>
              <a:rPr lang="en-US" altLang="zh-CN" sz="2016" dirty="0" smtClean="0">
                <a:solidFill>
                  <a:srgbClr val="7A7A7A"/>
                </a:solidFill>
                <a:latin typeface="Calibri"/>
                <a:cs typeface="Calibri"/>
              </a:rPr>
              <a:t>creation</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787400" algn="l"/>
              </a:tabLst>
            </a:pPr>
            <a:r>
              <a:rPr lang="en-US" altLang="zh-CN" dirty="0" smtClean="0">
                <a:latin typeface="Calibri"/>
                <a:cs typeface="Calibri"/>
              </a:rPr>
              <a:t>	</a:t>
            </a:r>
            <a:r>
              <a:rPr lang="en-US" altLang="zh-CN" sz="2718" dirty="0" smtClean="0">
                <a:solidFill>
                  <a:srgbClr val="929292"/>
                </a:solidFill>
                <a:latin typeface="Calibri"/>
                <a:cs typeface="Calibri"/>
              </a:rPr>
              <a:t>1</a:t>
            </a:r>
          </a:p>
        </p:txBody>
      </p:sp>
      <p:sp>
        <p:nvSpPr>
          <p:cNvPr id="15" name="TextBox 1"/>
          <p:cNvSpPr txBox="1"/>
          <p:nvPr/>
        </p:nvSpPr>
        <p:spPr>
          <a:xfrm>
            <a:off x="5740400" y="2971800"/>
            <a:ext cx="1520138" cy="1150349"/>
          </a:xfrm>
          <a:prstGeom prst="rect">
            <a:avLst/>
          </a:prstGeom>
          <a:noFill/>
        </p:spPr>
        <p:txBody>
          <a:bodyPr wrap="none" lIns="0" tIns="0" rIns="0" rtlCol="0">
            <a:spAutoFit/>
          </a:bodyPr>
          <a:lstStyle/>
          <a:p>
            <a:pPr>
              <a:lnSpc>
                <a:spcPts val="1100"/>
              </a:lnSpc>
              <a:tabLst>
                <a:tab pos="660400" algn="l"/>
                <a:tab pos="736600" algn="l"/>
              </a:tabLst>
            </a:pPr>
            <a:r>
              <a:rPr lang="en-US" altLang="zh-CN" dirty="0" smtClean="0">
                <a:latin typeface="Calibri"/>
                <a:cs typeface="Calibri"/>
              </a:rPr>
              <a:t>		</a:t>
            </a:r>
            <a:r>
              <a:rPr lang="en-US" altLang="zh-CN" sz="1104" dirty="0" smtClean="0">
                <a:solidFill>
                  <a:srgbClr val="000000"/>
                </a:solidFill>
                <a:latin typeface="Calibri"/>
                <a:cs typeface="Calibri"/>
              </a:rPr>
              <a:t>!</a:t>
            </a:r>
          </a:p>
          <a:p>
            <a:pPr>
              <a:lnSpc>
                <a:spcPts val="2300"/>
              </a:lnSpc>
              <a:tabLst>
                <a:tab pos="660400" algn="l"/>
                <a:tab pos="736600" algn="l"/>
              </a:tabLst>
            </a:pPr>
            <a:r>
              <a:rPr lang="en-US" altLang="zh-CN" sz="2016" dirty="0" smtClean="0">
                <a:solidFill>
                  <a:srgbClr val="FFFFFF"/>
                </a:solidFill>
                <a:latin typeface="Calibri"/>
                <a:cs typeface="Calibri"/>
              </a:rPr>
              <a:t>Work</a:t>
            </a:r>
            <a:r>
              <a:rPr lang="en-US" altLang="zh-CN" sz="2016" dirty="0" smtClean="0">
                <a:latin typeface="Calibri"/>
                <a:cs typeface="Calibri"/>
              </a:rPr>
              <a:t> </a:t>
            </a:r>
            <a:r>
              <a:rPr lang="en-US" altLang="zh-CN" sz="2016" dirty="0" smtClean="0">
                <a:solidFill>
                  <a:srgbClr val="FFFFFF"/>
                </a:solidFill>
                <a:latin typeface="Calibri"/>
                <a:cs typeface="Calibri"/>
              </a:rPr>
              <a:t>dispatch</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660400" algn="l"/>
                <a:tab pos="736600" algn="l"/>
              </a:tabLst>
            </a:pPr>
            <a:r>
              <a:rPr lang="en-US" altLang="zh-CN" dirty="0" smtClean="0">
                <a:latin typeface="Calibri"/>
                <a:cs typeface="Calibri"/>
              </a:rPr>
              <a:t>	</a:t>
            </a:r>
            <a:r>
              <a:rPr lang="en-US" altLang="zh-CN" sz="2718" dirty="0" smtClean="0">
                <a:solidFill>
                  <a:srgbClr val="FFFFFF"/>
                </a:solidFill>
                <a:latin typeface="Calibri"/>
                <a:cs typeface="Calibri"/>
              </a:rPr>
              <a:t>3</a:t>
            </a:r>
          </a:p>
        </p:txBody>
      </p:sp>
      <p:sp>
        <p:nvSpPr>
          <p:cNvPr id="16" name="TextBox 1"/>
          <p:cNvSpPr txBox="1"/>
          <p:nvPr/>
        </p:nvSpPr>
        <p:spPr>
          <a:xfrm>
            <a:off x="8115300" y="3695700"/>
            <a:ext cx="1139535" cy="984782"/>
          </a:xfrm>
          <a:prstGeom prst="rect">
            <a:avLst/>
          </a:prstGeom>
          <a:noFill/>
        </p:spPr>
        <p:txBody>
          <a:bodyPr wrap="none" lIns="0" tIns="0" rIns="0" rtlCol="0">
            <a:spAutoFit/>
          </a:bodyPr>
          <a:lstStyle/>
          <a:p>
            <a:pPr>
              <a:lnSpc>
                <a:spcPts val="2900"/>
              </a:lnSpc>
              <a:tabLst>
                <a:tab pos="469900" algn="l"/>
              </a:tabLst>
            </a:pPr>
            <a:r>
              <a:rPr lang="en-US" altLang="zh-CN" dirty="0" smtClean="0">
                <a:latin typeface="Calibri"/>
                <a:cs typeface="Calibri"/>
              </a:rPr>
              <a:t>	</a:t>
            </a:r>
            <a:r>
              <a:rPr lang="en-US" altLang="zh-CN" sz="2718" dirty="0" smtClean="0">
                <a:solidFill>
                  <a:srgbClr val="929292"/>
                </a:solidFill>
                <a:latin typeface="Calibri"/>
                <a:cs typeface="Calibri"/>
              </a:rPr>
              <a:t>4</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400"/>
              </a:lnSpc>
              <a:tabLst>
                <a:tab pos="469900" algn="l"/>
              </a:tabLst>
            </a:pPr>
            <a:r>
              <a:rPr lang="en-US" altLang="zh-CN" sz="2016" dirty="0" smtClean="0">
                <a:solidFill>
                  <a:srgbClr val="7A7A7A"/>
                </a:solidFill>
                <a:latin typeface="Calibri"/>
                <a:cs typeface="Calibri"/>
              </a:rPr>
              <a:t>Get</a:t>
            </a:r>
            <a:r>
              <a:rPr lang="en-US" altLang="zh-CN" sz="2016" dirty="0" smtClean="0">
                <a:latin typeface="Calibri"/>
                <a:cs typeface="Calibri"/>
              </a:rPr>
              <a:t> </a:t>
            </a:r>
            <a:r>
              <a:rPr lang="en-US" altLang="zh-CN" sz="2016" dirty="0" smtClean="0">
                <a:solidFill>
                  <a:srgbClr val="7A7A7A"/>
                </a:solidFill>
                <a:latin typeface="Calibri"/>
                <a:cs typeface="Calibri"/>
              </a:rPr>
              <a:t>results</a:t>
            </a:r>
          </a:p>
        </p:txBody>
      </p:sp>
      <p:sp>
        <p:nvSpPr>
          <p:cNvPr id="17" name="TextBox 1"/>
          <p:cNvSpPr txBox="1"/>
          <p:nvPr/>
        </p:nvSpPr>
        <p:spPr>
          <a:xfrm>
            <a:off x="3352800" y="3695700"/>
            <a:ext cx="1910839" cy="993417"/>
          </a:xfrm>
          <a:prstGeom prst="rect">
            <a:avLst/>
          </a:prstGeom>
          <a:noFill/>
        </p:spPr>
        <p:txBody>
          <a:bodyPr wrap="none" lIns="0" tIns="0" rIns="0" rtlCol="0">
            <a:spAutoFit/>
          </a:bodyPr>
          <a:lstStyle/>
          <a:p>
            <a:pPr>
              <a:lnSpc>
                <a:spcPts val="2900"/>
              </a:lnSpc>
              <a:tabLst>
                <a:tab pos="863600" algn="l"/>
              </a:tabLst>
            </a:pPr>
            <a:r>
              <a:rPr lang="en-US" altLang="zh-CN" dirty="0" smtClean="0">
                <a:latin typeface="Calibri"/>
                <a:cs typeface="Calibri"/>
              </a:rPr>
              <a:t>	</a:t>
            </a:r>
            <a:r>
              <a:rPr lang="en-US" altLang="zh-CN" sz="2718" dirty="0" smtClean="0">
                <a:solidFill>
                  <a:srgbClr val="929292"/>
                </a:solidFill>
                <a:latin typeface="Calibri"/>
                <a:cs typeface="Calibri"/>
              </a:rPr>
              <a:t>2</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500"/>
              </a:lnSpc>
              <a:tabLst>
                <a:tab pos="863600" algn="l"/>
              </a:tabLst>
            </a:pPr>
            <a:r>
              <a:rPr lang="en-US" altLang="zh-CN" sz="2016" dirty="0" smtClean="0">
                <a:solidFill>
                  <a:srgbClr val="7A7A7A"/>
                </a:solidFill>
                <a:latin typeface="Calibri"/>
                <a:cs typeface="Calibri"/>
              </a:rPr>
              <a:t>GPU</a:t>
            </a:r>
            <a:r>
              <a:rPr lang="en-US" altLang="zh-CN" sz="2016" dirty="0" smtClean="0">
                <a:latin typeface="Calibri"/>
                <a:cs typeface="Calibri"/>
              </a:rPr>
              <a:t> </a:t>
            </a:r>
            <a:r>
              <a:rPr lang="en-US" altLang="zh-CN" sz="2016" dirty="0" smtClean="0">
                <a:solidFill>
                  <a:srgbClr val="7A7A7A"/>
                </a:solidFill>
                <a:latin typeface="Calibri"/>
                <a:cs typeface="Calibri"/>
              </a:rPr>
              <a:t>identification</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2086470" y="3830050"/>
            <a:ext cx="6628332" cy="38980"/>
          </a:xfrm>
          <a:custGeom>
            <a:avLst/>
            <a:gdLst>
              <a:gd name="connsiteX0" fmla="*/ 0 w 6628332"/>
              <a:gd name="connsiteY0" fmla="*/ 26795 h 38980"/>
              <a:gd name="connsiteX1" fmla="*/ 1737 w 6628332"/>
              <a:gd name="connsiteY1" fmla="*/ 10090 h 38980"/>
              <a:gd name="connsiteX2" fmla="*/ 12835 w 6628332"/>
              <a:gd name="connsiteY2" fmla="*/ 0 h 38980"/>
              <a:gd name="connsiteX3" fmla="*/ 6617239 w 6628332"/>
              <a:gd name="connsiteY3" fmla="*/ 0 h 38980"/>
              <a:gd name="connsiteX4" fmla="*/ 6628332 w 6628332"/>
              <a:gd name="connsiteY4" fmla="*/ 10090 h 38980"/>
              <a:gd name="connsiteX5" fmla="*/ 6628332 w 6628332"/>
              <a:gd name="connsiteY5" fmla="*/ 26795 h 38980"/>
              <a:gd name="connsiteX6" fmla="*/ 6617239 w 6628332"/>
              <a:gd name="connsiteY6" fmla="*/ 38980 h 38980"/>
              <a:gd name="connsiteX7" fmla="*/ 12835 w 6628332"/>
              <a:gd name="connsiteY7" fmla="*/ 38980 h 38980"/>
              <a:gd name="connsiteX8" fmla="*/ 0 w 6628332"/>
              <a:gd name="connsiteY8" fmla="*/ 26795 h 389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628332" h="38980">
                <a:moveTo>
                  <a:pt x="0" y="26795"/>
                </a:moveTo>
                <a:lnTo>
                  <a:pt x="1737" y="10090"/>
                </a:lnTo>
                <a:cubicBezTo>
                  <a:pt x="1737" y="3002"/>
                  <a:pt x="5746" y="0"/>
                  <a:pt x="12835" y="0"/>
                </a:cubicBezTo>
                <a:lnTo>
                  <a:pt x="6617239" y="0"/>
                </a:lnTo>
                <a:cubicBezTo>
                  <a:pt x="6624329" y="0"/>
                  <a:pt x="6628332" y="3002"/>
                  <a:pt x="6628332" y="10090"/>
                </a:cubicBezTo>
                <a:lnTo>
                  <a:pt x="6628332" y="26795"/>
                </a:lnTo>
                <a:cubicBezTo>
                  <a:pt x="6628332" y="33884"/>
                  <a:pt x="6624329" y="38980"/>
                  <a:pt x="6617239" y="38980"/>
                </a:cubicBezTo>
                <a:lnTo>
                  <a:pt x="12835" y="38980"/>
                </a:lnTo>
                <a:cubicBezTo>
                  <a:pt x="5746" y="38980"/>
                  <a:pt x="0" y="33884"/>
                  <a:pt x="0" y="26795"/>
                </a:cubicBezTo>
              </a:path>
            </a:pathLst>
          </a:custGeom>
          <a:solidFill>
            <a:srgbClr val="92929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1825443" y="3563799"/>
            <a:ext cx="591661" cy="591662"/>
          </a:xfrm>
          <a:custGeom>
            <a:avLst/>
            <a:gdLst>
              <a:gd name="connsiteX0" fmla="*/ 505013 w 591661"/>
              <a:gd name="connsiteY0" fmla="*/ 86648 h 591662"/>
              <a:gd name="connsiteX1" fmla="*/ 505013 w 591661"/>
              <a:gd name="connsiteY1" fmla="*/ 505014 h 591662"/>
              <a:gd name="connsiteX2" fmla="*/ 86648 w 591661"/>
              <a:gd name="connsiteY2" fmla="*/ 505014 h 591662"/>
              <a:gd name="connsiteX3" fmla="*/ 86648 w 591661"/>
              <a:gd name="connsiteY3" fmla="*/ 86648 h 591662"/>
              <a:gd name="connsiteX4" fmla="*/ 505013 w 591661"/>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1" h="591662">
                <a:moveTo>
                  <a:pt x="505013" y="86648"/>
                </a:moveTo>
                <a:cubicBezTo>
                  <a:pt x="620544" y="202179"/>
                  <a:pt x="620544" y="389484"/>
                  <a:pt x="505013" y="505014"/>
                </a:cubicBezTo>
                <a:cubicBezTo>
                  <a:pt x="389483" y="620545"/>
                  <a:pt x="202178" y="620545"/>
                  <a:pt x="86648" y="505014"/>
                </a:cubicBezTo>
                <a:cubicBezTo>
                  <a:pt x="-28882" y="389484"/>
                  <a:pt x="-28882" y="202179"/>
                  <a:pt x="86648" y="86648"/>
                </a:cubicBezTo>
                <a:cubicBezTo>
                  <a:pt x="202178" y="-28882"/>
                  <a:pt x="389483" y="-28882"/>
                  <a:pt x="505013"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808737" y="3547093"/>
            <a:ext cx="625073" cy="625074"/>
          </a:xfrm>
          <a:custGeom>
            <a:avLst/>
            <a:gdLst>
              <a:gd name="connsiteX0" fmla="*/ 521720 w 625073"/>
              <a:gd name="connsiteY0" fmla="*/ 103353 h 625074"/>
              <a:gd name="connsiteX1" fmla="*/ 521720 w 625073"/>
              <a:gd name="connsiteY1" fmla="*/ 521720 h 625074"/>
              <a:gd name="connsiteX2" fmla="*/ 103353 w 625073"/>
              <a:gd name="connsiteY2" fmla="*/ 521720 h 625074"/>
              <a:gd name="connsiteX3" fmla="*/ 103353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3" y="521720"/>
                </a:cubicBezTo>
                <a:cubicBezTo>
                  <a:pt x="-12176" y="406194"/>
                  <a:pt x="-12176" y="218884"/>
                  <a:pt x="103353"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p:cNvSpPr/>
          <p:nvPr/>
        </p:nvSpPr>
        <p:spPr>
          <a:xfrm>
            <a:off x="6193286" y="3563799"/>
            <a:ext cx="591659" cy="591662"/>
          </a:xfrm>
          <a:custGeom>
            <a:avLst/>
            <a:gdLst>
              <a:gd name="connsiteX0" fmla="*/ 505014 w 591659"/>
              <a:gd name="connsiteY0" fmla="*/ 86648 h 591662"/>
              <a:gd name="connsiteX1" fmla="*/ 505014 w 591659"/>
              <a:gd name="connsiteY1" fmla="*/ 505014 h 591662"/>
              <a:gd name="connsiteX2" fmla="*/ 86643 w 591659"/>
              <a:gd name="connsiteY2" fmla="*/ 505014 h 591662"/>
              <a:gd name="connsiteX3" fmla="*/ 86643 w 591659"/>
              <a:gd name="connsiteY3" fmla="*/ 86648 h 591662"/>
              <a:gd name="connsiteX4" fmla="*/ 505014 w 591659"/>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9" h="591662">
                <a:moveTo>
                  <a:pt x="505014" y="86648"/>
                </a:moveTo>
                <a:cubicBezTo>
                  <a:pt x="620540" y="202179"/>
                  <a:pt x="620540" y="389484"/>
                  <a:pt x="505014" y="505014"/>
                </a:cubicBezTo>
                <a:cubicBezTo>
                  <a:pt x="389484" y="620545"/>
                  <a:pt x="202174" y="620545"/>
                  <a:pt x="86643" y="505014"/>
                </a:cubicBezTo>
                <a:cubicBezTo>
                  <a:pt x="-28881" y="389484"/>
                  <a:pt x="-28881" y="202179"/>
                  <a:pt x="86643" y="86648"/>
                </a:cubicBezTo>
                <a:cubicBezTo>
                  <a:pt x="202174" y="-28882"/>
                  <a:pt x="389484"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6176581"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Freeform 3"/>
          <p:cNvSpPr/>
          <p:nvPr/>
        </p:nvSpPr>
        <p:spPr>
          <a:xfrm>
            <a:off x="8377204" y="3563799"/>
            <a:ext cx="591663" cy="591662"/>
          </a:xfrm>
          <a:custGeom>
            <a:avLst/>
            <a:gdLst>
              <a:gd name="connsiteX0" fmla="*/ 505014 w 591663"/>
              <a:gd name="connsiteY0" fmla="*/ 86648 h 591662"/>
              <a:gd name="connsiteX1" fmla="*/ 505014 w 591663"/>
              <a:gd name="connsiteY1" fmla="*/ 505014 h 591662"/>
              <a:gd name="connsiteX2" fmla="*/ 86648 w 591663"/>
              <a:gd name="connsiteY2" fmla="*/ 505014 h 591662"/>
              <a:gd name="connsiteX3" fmla="*/ 86648 w 591663"/>
              <a:gd name="connsiteY3" fmla="*/ 86648 h 591662"/>
              <a:gd name="connsiteX4" fmla="*/ 505014 w 591663"/>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3" h="591662">
                <a:moveTo>
                  <a:pt x="505014" y="86648"/>
                </a:moveTo>
                <a:cubicBezTo>
                  <a:pt x="620545" y="202179"/>
                  <a:pt x="620545" y="389484"/>
                  <a:pt x="505014" y="505014"/>
                </a:cubicBezTo>
                <a:cubicBezTo>
                  <a:pt x="389482" y="620545"/>
                  <a:pt x="202179" y="620545"/>
                  <a:pt x="86648" y="505014"/>
                </a:cubicBezTo>
                <a:cubicBezTo>
                  <a:pt x="-28883" y="389484"/>
                  <a:pt x="-28883" y="202179"/>
                  <a:pt x="86648" y="86648"/>
                </a:cubicBezTo>
                <a:cubicBezTo>
                  <a:pt x="202179" y="-28882"/>
                  <a:pt x="389482" y="-28882"/>
                  <a:pt x="505014" y="86648"/>
                </a:cubicBezTo>
              </a:path>
            </a:pathLst>
          </a:custGeom>
          <a:solidFill>
            <a:srgbClr val="2882A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8360500" y="3547093"/>
            <a:ext cx="625073" cy="625074"/>
          </a:xfrm>
          <a:custGeom>
            <a:avLst/>
            <a:gdLst>
              <a:gd name="connsiteX0" fmla="*/ 521720 w 625073"/>
              <a:gd name="connsiteY0" fmla="*/ 103353 h 625074"/>
              <a:gd name="connsiteX1" fmla="*/ 521720 w 625073"/>
              <a:gd name="connsiteY1" fmla="*/ 521720 h 625074"/>
              <a:gd name="connsiteX2" fmla="*/ 103354 w 625073"/>
              <a:gd name="connsiteY2" fmla="*/ 521720 h 625074"/>
              <a:gd name="connsiteX3" fmla="*/ 103354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4" y="521720"/>
                </a:cubicBezTo>
                <a:cubicBezTo>
                  <a:pt x="-12176" y="406194"/>
                  <a:pt x="-12176" y="218884"/>
                  <a:pt x="103354" y="103353"/>
                </a:cubicBezTo>
                <a:cubicBezTo>
                  <a:pt x="218885" y="-12177"/>
                  <a:pt x="406189" y="-12177"/>
                  <a:pt x="521720" y="103353"/>
                </a:cubicBezTo>
              </a:path>
            </a:pathLst>
          </a:custGeom>
          <a:ln w="381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Freeform 3"/>
          <p:cNvSpPr/>
          <p:nvPr/>
        </p:nvSpPr>
        <p:spPr>
          <a:xfrm>
            <a:off x="4009363" y="3563799"/>
            <a:ext cx="591658" cy="591662"/>
          </a:xfrm>
          <a:custGeom>
            <a:avLst/>
            <a:gdLst>
              <a:gd name="connsiteX0" fmla="*/ 505014 w 591658"/>
              <a:gd name="connsiteY0" fmla="*/ 86648 h 591662"/>
              <a:gd name="connsiteX1" fmla="*/ 505014 w 591658"/>
              <a:gd name="connsiteY1" fmla="*/ 505014 h 591662"/>
              <a:gd name="connsiteX2" fmla="*/ 86647 w 591658"/>
              <a:gd name="connsiteY2" fmla="*/ 505014 h 591662"/>
              <a:gd name="connsiteX3" fmla="*/ 86647 w 591658"/>
              <a:gd name="connsiteY3" fmla="*/ 86648 h 591662"/>
              <a:gd name="connsiteX4" fmla="*/ 505014 w 591658"/>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8" h="591662">
                <a:moveTo>
                  <a:pt x="505014" y="86648"/>
                </a:moveTo>
                <a:cubicBezTo>
                  <a:pt x="620539" y="202179"/>
                  <a:pt x="620539" y="389484"/>
                  <a:pt x="505014" y="505014"/>
                </a:cubicBezTo>
                <a:cubicBezTo>
                  <a:pt x="389483" y="620545"/>
                  <a:pt x="202173" y="620545"/>
                  <a:pt x="86647" y="505014"/>
                </a:cubicBezTo>
                <a:cubicBezTo>
                  <a:pt x="-28882" y="389484"/>
                  <a:pt x="-28882" y="202179"/>
                  <a:pt x="86647" y="86648"/>
                </a:cubicBezTo>
                <a:cubicBezTo>
                  <a:pt x="202173" y="-28882"/>
                  <a:pt x="389483"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3992659"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TextBox 1"/>
          <p:cNvSpPr txBox="1"/>
          <p:nvPr/>
        </p:nvSpPr>
        <p:spPr>
          <a:xfrm>
            <a:off x="660400" y="774700"/>
            <a:ext cx="4262642" cy="623248"/>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mj-lt"/>
                <a:cs typeface="Times New Roman" pitchFamily="18" charset="0"/>
              </a:rPr>
              <a:t>Programming</a:t>
            </a:r>
            <a:r>
              <a:rPr lang="en-US" altLang="zh-CN" sz="4209" dirty="0" smtClean="0">
                <a:latin typeface="+mj-lt"/>
                <a:cs typeface="Times New Roman" pitchFamily="18" charset="0"/>
              </a:rPr>
              <a:t> </a:t>
            </a:r>
            <a:r>
              <a:rPr lang="en-US" altLang="zh-CN" sz="4209" dirty="0" smtClean="0">
                <a:solidFill>
                  <a:srgbClr val="FFFFFF"/>
                </a:solidFill>
                <a:latin typeface="+mj-lt"/>
                <a:cs typeface="Times New Roman" pitchFamily="18" charset="0"/>
              </a:rPr>
              <a:t>Steps</a:t>
            </a:r>
          </a:p>
        </p:txBody>
      </p:sp>
      <p:sp>
        <p:nvSpPr>
          <p:cNvPr id="14" name="TextBox 1"/>
          <p:cNvSpPr txBox="1"/>
          <p:nvPr/>
        </p:nvSpPr>
        <p:spPr>
          <a:xfrm>
            <a:off x="1244600" y="3124200"/>
            <a:ext cx="1736629" cy="982320"/>
          </a:xfrm>
          <a:prstGeom prst="rect">
            <a:avLst/>
          </a:prstGeom>
          <a:noFill/>
        </p:spPr>
        <p:txBody>
          <a:bodyPr wrap="none" lIns="0" tIns="0" rIns="0" rtlCol="0">
            <a:spAutoFit/>
          </a:bodyPr>
          <a:lstStyle/>
          <a:p>
            <a:pPr>
              <a:lnSpc>
                <a:spcPts val="2100"/>
              </a:lnSpc>
              <a:tabLst>
                <a:tab pos="787400" algn="l"/>
              </a:tabLst>
            </a:pPr>
            <a:r>
              <a:rPr lang="en-US" altLang="zh-CN" sz="2016" dirty="0" smtClean="0">
                <a:solidFill>
                  <a:srgbClr val="7A7A7A"/>
                </a:solidFill>
                <a:latin typeface="+mj-lt"/>
                <a:cs typeface="Times New Roman" pitchFamily="18" charset="0"/>
              </a:rPr>
              <a:t>Context</a:t>
            </a:r>
            <a:r>
              <a:rPr lang="en-US" altLang="zh-CN" sz="2016" dirty="0" smtClean="0">
                <a:latin typeface="+mj-lt"/>
                <a:cs typeface="Times New Roman" pitchFamily="18" charset="0"/>
              </a:rPr>
              <a:t> </a:t>
            </a:r>
            <a:r>
              <a:rPr lang="en-US" altLang="zh-CN" sz="2016" dirty="0" smtClean="0">
                <a:solidFill>
                  <a:srgbClr val="7A7A7A"/>
                </a:solidFill>
                <a:latin typeface="+mj-lt"/>
                <a:cs typeface="Times New Roman" pitchFamily="18" charset="0"/>
              </a:rPr>
              <a:t>creation</a:t>
            </a:r>
          </a:p>
          <a:p>
            <a:pPr>
              <a:lnSpc>
                <a:spcPts val="1000"/>
              </a:lnSpc>
            </a:pPr>
            <a:endParaRPr lang="en-US" altLang="zh-CN" dirty="0" smtClean="0"/>
          </a:p>
          <a:p>
            <a:pPr>
              <a:lnSpc>
                <a:spcPts val="1000"/>
              </a:lnSpc>
            </a:pPr>
            <a:endParaRPr lang="en-US" altLang="zh-CN" dirty="0" smtClean="0"/>
          </a:p>
          <a:p>
            <a:pPr>
              <a:lnSpc>
                <a:spcPts val="3200"/>
              </a:lnSpc>
              <a:tabLst>
                <a:tab pos="787400" algn="l"/>
              </a:tabLst>
            </a:pPr>
            <a:r>
              <a:rPr lang="en-US" altLang="zh-CN" dirty="0" smtClean="0"/>
              <a:t>	</a:t>
            </a:r>
            <a:r>
              <a:rPr lang="en-US" altLang="zh-CN" sz="2718" dirty="0" smtClean="0">
                <a:solidFill>
                  <a:srgbClr val="929292"/>
                </a:solidFill>
                <a:latin typeface="Times New Roman" pitchFamily="18" charset="0"/>
                <a:cs typeface="Times New Roman" pitchFamily="18" charset="0"/>
              </a:rPr>
              <a:t>1</a:t>
            </a:r>
          </a:p>
        </p:txBody>
      </p:sp>
      <p:sp>
        <p:nvSpPr>
          <p:cNvPr id="15" name="TextBox 1"/>
          <p:cNvSpPr txBox="1"/>
          <p:nvPr/>
        </p:nvSpPr>
        <p:spPr>
          <a:xfrm>
            <a:off x="5740400" y="2971800"/>
            <a:ext cx="1502078" cy="1149033"/>
          </a:xfrm>
          <a:prstGeom prst="rect">
            <a:avLst/>
          </a:prstGeom>
          <a:noFill/>
        </p:spPr>
        <p:txBody>
          <a:bodyPr wrap="none" lIns="0" tIns="0" rIns="0" rtlCol="0">
            <a:spAutoFit/>
          </a:bodyPr>
          <a:lstStyle/>
          <a:p>
            <a:pPr>
              <a:lnSpc>
                <a:spcPts val="1100"/>
              </a:lnSpc>
              <a:tabLst>
                <a:tab pos="660400" algn="l"/>
                <a:tab pos="736600" algn="l"/>
              </a:tabLst>
            </a:pPr>
            <a:r>
              <a:rPr lang="en-US" altLang="zh-CN" dirty="0" smtClean="0"/>
              <a:t>		</a:t>
            </a:r>
            <a:r>
              <a:rPr lang="en-US" altLang="zh-CN" sz="1104" dirty="0" smtClean="0">
                <a:solidFill>
                  <a:srgbClr val="000000"/>
                </a:solidFill>
                <a:latin typeface="Times New Roman" pitchFamily="18" charset="0"/>
                <a:cs typeface="Times New Roman" pitchFamily="18" charset="0"/>
              </a:rPr>
              <a:t>!</a:t>
            </a:r>
          </a:p>
          <a:p>
            <a:pPr>
              <a:lnSpc>
                <a:spcPts val="2300"/>
              </a:lnSpc>
              <a:tabLst>
                <a:tab pos="660400" algn="l"/>
                <a:tab pos="736600" algn="l"/>
              </a:tabLst>
            </a:pPr>
            <a:r>
              <a:rPr lang="en-US" altLang="zh-CN" sz="2016" dirty="0" smtClean="0">
                <a:solidFill>
                  <a:srgbClr val="7A7A7A"/>
                </a:solidFill>
                <a:latin typeface="+mj-lt"/>
                <a:cs typeface="Times New Roman" pitchFamily="18" charset="0"/>
              </a:rPr>
              <a:t>Work</a:t>
            </a:r>
            <a:r>
              <a:rPr lang="en-US" altLang="zh-CN" sz="2016" dirty="0" smtClean="0">
                <a:latin typeface="+mj-lt"/>
                <a:cs typeface="Times New Roman" pitchFamily="18" charset="0"/>
              </a:rPr>
              <a:t> </a:t>
            </a:r>
            <a:r>
              <a:rPr lang="en-US" altLang="zh-CN" sz="2016" dirty="0" smtClean="0">
                <a:solidFill>
                  <a:srgbClr val="7A7A7A"/>
                </a:solidFill>
                <a:latin typeface="+mj-lt"/>
                <a:cs typeface="Times New Roman" pitchFamily="18" charset="0"/>
              </a:rPr>
              <a:t>dispatch</a:t>
            </a:r>
          </a:p>
          <a:p>
            <a:pPr>
              <a:lnSpc>
                <a:spcPts val="1000"/>
              </a:lnSpc>
            </a:pPr>
            <a:endParaRPr lang="en-US" altLang="zh-CN" dirty="0" smtClean="0"/>
          </a:p>
          <a:p>
            <a:pPr>
              <a:lnSpc>
                <a:spcPts val="1000"/>
              </a:lnSpc>
            </a:pPr>
            <a:endParaRPr lang="en-US" altLang="zh-CN" dirty="0" smtClean="0"/>
          </a:p>
          <a:p>
            <a:pPr>
              <a:lnSpc>
                <a:spcPts val="3200"/>
              </a:lnSpc>
              <a:tabLst>
                <a:tab pos="660400" algn="l"/>
                <a:tab pos="736600" algn="l"/>
              </a:tabLst>
            </a:pPr>
            <a:r>
              <a:rPr lang="en-US" altLang="zh-CN" dirty="0" smtClean="0"/>
              <a:t>	</a:t>
            </a:r>
            <a:r>
              <a:rPr lang="en-US" altLang="zh-CN" sz="2718" dirty="0" smtClean="0">
                <a:solidFill>
                  <a:srgbClr val="929292"/>
                </a:solidFill>
                <a:latin typeface="Times New Roman" pitchFamily="18" charset="0"/>
                <a:cs typeface="Times New Roman" pitchFamily="18" charset="0"/>
              </a:rPr>
              <a:t>3</a:t>
            </a:r>
          </a:p>
        </p:txBody>
      </p:sp>
      <p:sp>
        <p:nvSpPr>
          <p:cNvPr id="16" name="TextBox 1"/>
          <p:cNvSpPr txBox="1"/>
          <p:nvPr/>
        </p:nvSpPr>
        <p:spPr>
          <a:xfrm>
            <a:off x="8115300" y="3695700"/>
            <a:ext cx="1133515" cy="982320"/>
          </a:xfrm>
          <a:prstGeom prst="rect">
            <a:avLst/>
          </a:prstGeom>
          <a:noFill/>
        </p:spPr>
        <p:txBody>
          <a:bodyPr wrap="none" lIns="0" tIns="0" rIns="0" rtlCol="0">
            <a:spAutoFit/>
          </a:bodyPr>
          <a:lstStyle/>
          <a:p>
            <a:pPr>
              <a:lnSpc>
                <a:spcPts val="2900"/>
              </a:lnSpc>
              <a:tabLst>
                <a:tab pos="469900" algn="l"/>
              </a:tabLst>
            </a:pPr>
            <a:r>
              <a:rPr lang="en-US" altLang="zh-CN" dirty="0" smtClean="0"/>
              <a:t>	</a:t>
            </a:r>
            <a:r>
              <a:rPr lang="en-US" altLang="zh-CN" sz="2718" dirty="0" smtClean="0">
                <a:solidFill>
                  <a:srgbClr val="FFFFFF"/>
                </a:solidFill>
                <a:latin typeface="Times New Roman" pitchFamily="18" charset="0"/>
                <a:cs typeface="Times New Roman" pitchFamily="18" charset="0"/>
              </a:rPr>
              <a:t>4</a:t>
            </a:r>
          </a:p>
          <a:p>
            <a:pPr>
              <a:lnSpc>
                <a:spcPts val="1000"/>
              </a:lnSpc>
            </a:pPr>
            <a:endParaRPr lang="en-US" altLang="zh-CN" dirty="0" smtClean="0"/>
          </a:p>
          <a:p>
            <a:pPr>
              <a:lnSpc>
                <a:spcPts val="1000"/>
              </a:lnSpc>
            </a:pPr>
            <a:endParaRPr lang="en-US" altLang="zh-CN" dirty="0" smtClean="0"/>
          </a:p>
          <a:p>
            <a:pPr>
              <a:lnSpc>
                <a:spcPts val="2400"/>
              </a:lnSpc>
              <a:tabLst>
                <a:tab pos="469900" algn="l"/>
              </a:tabLst>
            </a:pPr>
            <a:r>
              <a:rPr lang="en-US" altLang="zh-CN" sz="2016" dirty="0" smtClean="0">
                <a:solidFill>
                  <a:srgbClr val="FFFFFF"/>
                </a:solidFill>
                <a:latin typeface="+mj-lt"/>
                <a:cs typeface="Times New Roman" pitchFamily="18" charset="0"/>
              </a:rPr>
              <a:t>Get</a:t>
            </a:r>
            <a:r>
              <a:rPr lang="en-US" altLang="zh-CN" sz="2016" dirty="0" smtClean="0">
                <a:latin typeface="+mj-lt"/>
                <a:cs typeface="Times New Roman" pitchFamily="18" charset="0"/>
              </a:rPr>
              <a:t> </a:t>
            </a:r>
            <a:r>
              <a:rPr lang="en-US" altLang="zh-CN" sz="2016" dirty="0" smtClean="0">
                <a:solidFill>
                  <a:srgbClr val="FFFFFF"/>
                </a:solidFill>
                <a:latin typeface="+mj-lt"/>
                <a:cs typeface="Times New Roman" pitchFamily="18" charset="0"/>
              </a:rPr>
              <a:t>results</a:t>
            </a:r>
          </a:p>
        </p:txBody>
      </p:sp>
      <p:sp>
        <p:nvSpPr>
          <p:cNvPr id="17" name="TextBox 1"/>
          <p:cNvSpPr txBox="1"/>
          <p:nvPr/>
        </p:nvSpPr>
        <p:spPr>
          <a:xfrm>
            <a:off x="3352800" y="3695700"/>
            <a:ext cx="1907317" cy="995144"/>
          </a:xfrm>
          <a:prstGeom prst="rect">
            <a:avLst/>
          </a:prstGeom>
          <a:noFill/>
        </p:spPr>
        <p:txBody>
          <a:bodyPr wrap="none" lIns="0" tIns="0" rIns="0" rtlCol="0">
            <a:spAutoFit/>
          </a:bodyPr>
          <a:lstStyle/>
          <a:p>
            <a:pPr>
              <a:lnSpc>
                <a:spcPts val="2900"/>
              </a:lnSpc>
              <a:tabLst>
                <a:tab pos="863600" algn="l"/>
              </a:tabLst>
            </a:pPr>
            <a:r>
              <a:rPr lang="en-US" altLang="zh-CN" dirty="0" smtClean="0"/>
              <a:t>	</a:t>
            </a:r>
            <a:r>
              <a:rPr lang="en-US" altLang="zh-CN" sz="2718" dirty="0" smtClean="0">
                <a:solidFill>
                  <a:srgbClr val="929292"/>
                </a:solidFill>
                <a:latin typeface="Times New Roman" pitchFamily="18" charset="0"/>
                <a:cs typeface="Times New Roman" pitchFamily="18" charset="0"/>
              </a:rPr>
              <a:t>2</a:t>
            </a:r>
          </a:p>
          <a:p>
            <a:pPr>
              <a:lnSpc>
                <a:spcPts val="1000"/>
              </a:lnSpc>
            </a:pPr>
            <a:endParaRPr lang="en-US" altLang="zh-CN" dirty="0" smtClean="0"/>
          </a:p>
          <a:p>
            <a:pPr>
              <a:lnSpc>
                <a:spcPts val="1000"/>
              </a:lnSpc>
            </a:pPr>
            <a:endParaRPr lang="en-US" altLang="zh-CN" dirty="0" smtClean="0"/>
          </a:p>
          <a:p>
            <a:pPr>
              <a:lnSpc>
                <a:spcPts val="2500"/>
              </a:lnSpc>
              <a:tabLst>
                <a:tab pos="863600" algn="l"/>
              </a:tabLst>
            </a:pPr>
            <a:r>
              <a:rPr lang="en-US" altLang="zh-CN" sz="2016" dirty="0" smtClean="0">
                <a:solidFill>
                  <a:srgbClr val="7A7A7A"/>
                </a:solidFill>
                <a:latin typeface="+mj-lt"/>
                <a:cs typeface="Times New Roman" pitchFamily="18" charset="0"/>
              </a:rPr>
              <a:t>GPU</a:t>
            </a:r>
            <a:r>
              <a:rPr lang="en-US" altLang="zh-CN" sz="2016" dirty="0" smtClean="0">
                <a:latin typeface="+mj-lt"/>
                <a:cs typeface="Times New Roman" pitchFamily="18" charset="0"/>
              </a:rPr>
              <a:t> </a:t>
            </a:r>
            <a:r>
              <a:rPr lang="en-US" altLang="zh-CN" sz="2016" dirty="0" smtClean="0">
                <a:solidFill>
                  <a:srgbClr val="7A7A7A"/>
                </a:solidFill>
                <a:latin typeface="+mj-lt"/>
                <a:cs typeface="Times New Roman" pitchFamily="18" charset="0"/>
              </a:rPr>
              <a:t>identification</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2484016"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Get</a:t>
            </a:r>
            <a:r>
              <a:rPr lang="en-US" altLang="zh-CN" sz="4209" dirty="0" smtClean="0">
                <a:latin typeface="Calibri"/>
                <a:cs typeface="Calibri"/>
              </a:rPr>
              <a:t> </a:t>
            </a:r>
            <a:r>
              <a:rPr lang="en-US" altLang="zh-CN" sz="4209" dirty="0" smtClean="0">
                <a:solidFill>
                  <a:srgbClr val="FFFFFF"/>
                </a:solidFill>
                <a:latin typeface="Calibri"/>
                <a:cs typeface="Calibri"/>
              </a:rPr>
              <a:t>Results</a:t>
            </a:r>
          </a:p>
        </p:txBody>
      </p:sp>
      <p:sp>
        <p:nvSpPr>
          <p:cNvPr id="5" name="TextBox 1"/>
          <p:cNvSpPr txBox="1"/>
          <p:nvPr/>
        </p:nvSpPr>
        <p:spPr>
          <a:xfrm>
            <a:off x="685800" y="1435100"/>
            <a:ext cx="2557401" cy="479772"/>
          </a:xfrm>
          <a:prstGeom prst="rect">
            <a:avLst/>
          </a:prstGeom>
          <a:noFill/>
        </p:spPr>
        <p:txBody>
          <a:bodyPr wrap="none" lIns="0" tIns="0" rIns="0" rtlCol="0">
            <a:spAutoFit/>
          </a:bodyPr>
          <a:lstStyle/>
          <a:p>
            <a:pPr>
              <a:lnSpc>
                <a:spcPts val="3300"/>
              </a:lnSpc>
              <a:tabLst/>
            </a:pPr>
            <a:r>
              <a:rPr lang="en-US" altLang="zh-CN" sz="3156" dirty="0" smtClean="0">
                <a:solidFill>
                  <a:srgbClr val="8E8E93"/>
                </a:solidFill>
                <a:latin typeface="Calibri"/>
                <a:cs typeface="Calibri"/>
              </a:rPr>
              <a:t>Switching</a:t>
            </a:r>
            <a:r>
              <a:rPr lang="en-US" altLang="zh-CN" sz="3156" dirty="0" smtClean="0">
                <a:latin typeface="Calibri"/>
                <a:cs typeface="Calibri"/>
              </a:rPr>
              <a:t> </a:t>
            </a:r>
            <a:r>
              <a:rPr lang="en-US" altLang="zh-CN" sz="3156" dirty="0" smtClean="0">
                <a:solidFill>
                  <a:srgbClr val="8E8E93"/>
                </a:solidFill>
                <a:latin typeface="Calibri"/>
                <a:cs typeface="Calibri"/>
              </a:rPr>
              <a:t>GPUs</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60400" y="774700"/>
            <a:ext cx="2484016"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Get</a:t>
            </a:r>
            <a:r>
              <a:rPr lang="en-US" altLang="zh-CN" sz="4209" dirty="0" smtClean="0">
                <a:latin typeface="Calibri"/>
                <a:cs typeface="Calibri"/>
              </a:rPr>
              <a:t> </a:t>
            </a:r>
            <a:r>
              <a:rPr lang="en-US" altLang="zh-CN" sz="4209" dirty="0" smtClean="0">
                <a:solidFill>
                  <a:srgbClr val="FFFFFF"/>
                </a:solidFill>
                <a:latin typeface="Calibri"/>
                <a:cs typeface="Calibri"/>
              </a:rPr>
              <a:t>Results</a:t>
            </a:r>
          </a:p>
        </p:txBody>
      </p:sp>
      <p:sp>
        <p:nvSpPr>
          <p:cNvPr id="5" name="TextBox 1"/>
          <p:cNvSpPr txBox="1"/>
          <p:nvPr/>
        </p:nvSpPr>
        <p:spPr>
          <a:xfrm>
            <a:off x="685800" y="1435100"/>
            <a:ext cx="2557401" cy="479772"/>
          </a:xfrm>
          <a:prstGeom prst="rect">
            <a:avLst/>
          </a:prstGeom>
          <a:noFill/>
        </p:spPr>
        <p:txBody>
          <a:bodyPr wrap="none" lIns="0" tIns="0" rIns="0" rtlCol="0">
            <a:spAutoFit/>
          </a:bodyPr>
          <a:lstStyle/>
          <a:p>
            <a:pPr>
              <a:lnSpc>
                <a:spcPts val="3300"/>
              </a:lnSpc>
              <a:tabLst/>
            </a:pPr>
            <a:r>
              <a:rPr lang="en-US" altLang="zh-CN" sz="3156" dirty="0" smtClean="0">
                <a:solidFill>
                  <a:srgbClr val="8E8E93"/>
                </a:solidFill>
                <a:latin typeface="Calibri"/>
                <a:cs typeface="Calibri"/>
              </a:rPr>
              <a:t>Switching</a:t>
            </a:r>
            <a:r>
              <a:rPr lang="en-US" altLang="zh-CN" sz="3156" dirty="0" smtClean="0">
                <a:latin typeface="Calibri"/>
                <a:cs typeface="Calibri"/>
              </a:rPr>
              <a:t> </a:t>
            </a:r>
            <a:r>
              <a:rPr lang="en-US" altLang="zh-CN" sz="3156" dirty="0" smtClean="0">
                <a:solidFill>
                  <a:srgbClr val="8E8E93"/>
                </a:solidFill>
                <a:latin typeface="Calibri"/>
                <a:cs typeface="Calibri"/>
              </a:rPr>
              <a:t>GPUs</a:t>
            </a:r>
          </a:p>
        </p:txBody>
      </p:sp>
      <p:sp>
        <p:nvSpPr>
          <p:cNvPr id="6" name="TextBox 1"/>
          <p:cNvSpPr txBox="1"/>
          <p:nvPr/>
        </p:nvSpPr>
        <p:spPr>
          <a:xfrm>
            <a:off x="685800" y="2387600"/>
            <a:ext cx="3860800" cy="495300"/>
          </a:xfrm>
          <a:prstGeom prst="rect">
            <a:avLst/>
          </a:prstGeom>
          <a:noFill/>
        </p:spPr>
        <p:txBody>
          <a:bodyPr wrap="none" lIns="0" tIns="0" rIns="0" rtlCol="0">
            <a:spAutoFit/>
          </a:bodyPr>
          <a:lstStyle/>
          <a:p>
            <a:pPr>
              <a:lnSpc>
                <a:spcPts val="1900"/>
              </a:lnSpc>
              <a:tabLst/>
            </a:pPr>
            <a:r>
              <a:rPr lang="en-US" altLang="zh-CN" sz="1578" dirty="0" smtClean="0">
                <a:solidFill>
                  <a:srgbClr val="FFFFFF"/>
                </a:solidFill>
                <a:latin typeface="Menlo" pitchFamily="18" charset="0"/>
                <a:cs typeface="Menlo" pitchFamily="18" charset="0"/>
              </a:rPr>
              <a:t>cl_command_queue</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primary_q</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solidFill>
                  <a:srgbClr val="FFFFFF"/>
                </a:solidFill>
                <a:latin typeface="Monaco" pitchFamily="18" charset="0"/>
                <a:cs typeface="Monaco" pitchFamily="18" charset="0"/>
              </a:rPr>
              <a:t> </a:t>
            </a:r>
          </a:p>
          <a:p>
            <a:pPr>
              <a:lnSpc>
                <a:spcPts val="1900"/>
              </a:lnSpc>
              <a:tabLst/>
            </a:pPr>
            <a:r>
              <a:rPr lang="en-US" altLang="zh-CN" sz="1578" dirty="0" smtClean="0">
                <a:solidFill>
                  <a:srgbClr val="FFFFFF"/>
                </a:solidFill>
                <a:latin typeface="Menlo" pitchFamily="18" charset="0"/>
                <a:cs typeface="Menlo" pitchFamily="18" charset="0"/>
              </a:rPr>
              <a:t>cl_command_queue</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secondary_q</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solidFill>
                  <a:srgbClr val="FFFFFF"/>
                </a:solidFill>
                <a:latin typeface="Monaco" pitchFamily="18" charset="0"/>
                <a:cs typeface="Monaco" pitchFamily="18" charset="0"/>
              </a:rPr>
              <a:t> </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60400" y="774700"/>
            <a:ext cx="2484016"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Get</a:t>
            </a:r>
            <a:r>
              <a:rPr lang="en-US" altLang="zh-CN" sz="4209" dirty="0" smtClean="0">
                <a:latin typeface="Calibri"/>
                <a:cs typeface="Calibri"/>
              </a:rPr>
              <a:t> </a:t>
            </a:r>
            <a:r>
              <a:rPr lang="en-US" altLang="zh-CN" sz="4209" dirty="0" smtClean="0">
                <a:solidFill>
                  <a:srgbClr val="FFFFFF"/>
                </a:solidFill>
                <a:latin typeface="Calibri"/>
                <a:cs typeface="Calibri"/>
              </a:rPr>
              <a:t>Results</a:t>
            </a:r>
          </a:p>
        </p:txBody>
      </p:sp>
      <p:sp>
        <p:nvSpPr>
          <p:cNvPr id="5" name="TextBox 1"/>
          <p:cNvSpPr txBox="1"/>
          <p:nvPr/>
        </p:nvSpPr>
        <p:spPr>
          <a:xfrm>
            <a:off x="685800" y="1435100"/>
            <a:ext cx="2557401" cy="479772"/>
          </a:xfrm>
          <a:prstGeom prst="rect">
            <a:avLst/>
          </a:prstGeom>
          <a:noFill/>
        </p:spPr>
        <p:txBody>
          <a:bodyPr wrap="none" lIns="0" tIns="0" rIns="0" rtlCol="0">
            <a:spAutoFit/>
          </a:bodyPr>
          <a:lstStyle/>
          <a:p>
            <a:pPr>
              <a:lnSpc>
                <a:spcPts val="3300"/>
              </a:lnSpc>
              <a:tabLst/>
            </a:pPr>
            <a:r>
              <a:rPr lang="en-US" altLang="zh-CN" sz="3156" dirty="0" smtClean="0">
                <a:solidFill>
                  <a:srgbClr val="8E8E93"/>
                </a:solidFill>
                <a:latin typeface="Calibri"/>
                <a:cs typeface="Calibri"/>
              </a:rPr>
              <a:t>Switching</a:t>
            </a:r>
            <a:r>
              <a:rPr lang="en-US" altLang="zh-CN" sz="3156" dirty="0" smtClean="0">
                <a:latin typeface="Calibri"/>
                <a:cs typeface="Calibri"/>
              </a:rPr>
              <a:t> </a:t>
            </a:r>
            <a:r>
              <a:rPr lang="en-US" altLang="zh-CN" sz="3156" dirty="0" smtClean="0">
                <a:solidFill>
                  <a:srgbClr val="8E8E93"/>
                </a:solidFill>
                <a:latin typeface="Calibri"/>
                <a:cs typeface="Calibri"/>
              </a:rPr>
              <a:t>GPUs</a:t>
            </a:r>
          </a:p>
        </p:txBody>
      </p:sp>
      <p:sp>
        <p:nvSpPr>
          <p:cNvPr id="6" name="TextBox 1"/>
          <p:cNvSpPr txBox="1"/>
          <p:nvPr/>
        </p:nvSpPr>
        <p:spPr>
          <a:xfrm>
            <a:off x="685800" y="2387600"/>
            <a:ext cx="3860800" cy="495300"/>
          </a:xfrm>
          <a:prstGeom prst="rect">
            <a:avLst/>
          </a:prstGeom>
          <a:noFill/>
        </p:spPr>
        <p:txBody>
          <a:bodyPr wrap="none" lIns="0" tIns="0" rIns="0" rtlCol="0">
            <a:spAutoFit/>
          </a:bodyPr>
          <a:lstStyle/>
          <a:p>
            <a:pPr>
              <a:lnSpc>
                <a:spcPts val="1900"/>
              </a:lnSpc>
              <a:tabLst/>
            </a:pPr>
            <a:r>
              <a:rPr lang="en-US" altLang="zh-CN" sz="1578" dirty="0" smtClean="0">
                <a:solidFill>
                  <a:srgbClr val="FFFFFF"/>
                </a:solidFill>
                <a:latin typeface="Menlo" pitchFamily="18" charset="0"/>
                <a:cs typeface="Menlo" pitchFamily="18" charset="0"/>
              </a:rPr>
              <a:t>cl_command_queue</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primary_q</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solidFill>
                  <a:srgbClr val="FFFFFF"/>
                </a:solidFill>
                <a:latin typeface="Monaco" pitchFamily="18" charset="0"/>
                <a:cs typeface="Monaco" pitchFamily="18" charset="0"/>
              </a:rPr>
              <a:t> </a:t>
            </a:r>
          </a:p>
          <a:p>
            <a:pPr>
              <a:lnSpc>
                <a:spcPts val="1900"/>
              </a:lnSpc>
              <a:tabLst/>
            </a:pPr>
            <a:r>
              <a:rPr lang="en-US" altLang="zh-CN" sz="1578" dirty="0" smtClean="0">
                <a:solidFill>
                  <a:srgbClr val="FFFFFF"/>
                </a:solidFill>
                <a:latin typeface="Menlo" pitchFamily="18" charset="0"/>
                <a:cs typeface="Menlo" pitchFamily="18" charset="0"/>
              </a:rPr>
              <a:t>cl_command_queue</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secondary_q</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solidFill>
                  <a:srgbClr val="FFFFFF"/>
                </a:solidFill>
                <a:latin typeface="Monaco" pitchFamily="18" charset="0"/>
                <a:cs typeface="Monaco" pitchFamily="18" charset="0"/>
              </a:rPr>
              <a:t> </a:t>
            </a:r>
          </a:p>
        </p:txBody>
      </p:sp>
      <p:sp>
        <p:nvSpPr>
          <p:cNvPr id="7" name="TextBox 1"/>
          <p:cNvSpPr txBox="1"/>
          <p:nvPr/>
        </p:nvSpPr>
        <p:spPr>
          <a:xfrm>
            <a:off x="685800" y="3187700"/>
            <a:ext cx="50673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clEnqueueNDRangeKernel(primary_q,</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k0,</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a:cs typeface="Calibri"/>
            </a:endParaRPr>
          </a:p>
        </p:txBody>
      </p:sp>
      <p:sp>
        <p:nvSpPr>
          <p:cNvPr id="2" name="TextBox 1"/>
          <p:cNvSpPr txBox="1"/>
          <p:nvPr/>
        </p:nvSpPr>
        <p:spPr>
          <a:xfrm>
            <a:off x="660400" y="774700"/>
            <a:ext cx="8939823"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Program Objects and Command Queues:</a:t>
            </a:r>
          </a:p>
        </p:txBody>
      </p:sp>
      <p:sp>
        <p:nvSpPr>
          <p:cNvPr id="5" name="TextBox 1"/>
          <p:cNvSpPr txBox="1"/>
          <p:nvPr/>
        </p:nvSpPr>
        <p:spPr>
          <a:xfrm>
            <a:off x="240506" y="2789237"/>
            <a:ext cx="10210800" cy="3493264"/>
          </a:xfrm>
          <a:prstGeom prst="rect">
            <a:avLst/>
          </a:prstGeom>
          <a:noFill/>
        </p:spPr>
        <p:txBody>
          <a:bodyPr wrap="square" lIns="0" tIns="0" rIns="0" rtlCol="0">
            <a:spAutoFit/>
          </a:bodyPr>
          <a:lstStyle/>
          <a:p>
            <a:pPr lvl="1">
              <a:defRPr/>
            </a:pPr>
            <a:r>
              <a:rPr lang="en-AU" sz="3200" dirty="0">
                <a:solidFill>
                  <a:srgbClr val="FFFFFF"/>
                </a:solidFill>
              </a:rPr>
              <a:t>An </a:t>
            </a:r>
            <a:r>
              <a:rPr lang="en-AU" sz="3200" dirty="0" err="1">
                <a:solidFill>
                  <a:srgbClr val="FFFFFF"/>
                </a:solidFill>
              </a:rPr>
              <a:t>OpenCL</a:t>
            </a:r>
            <a:r>
              <a:rPr lang="en-AU" sz="3200" dirty="0">
                <a:solidFill>
                  <a:srgbClr val="FFFFFF"/>
                </a:solidFill>
              </a:rPr>
              <a:t> program object is the data type that represents your </a:t>
            </a:r>
            <a:r>
              <a:rPr lang="en-AU" sz="3200" dirty="0" err="1">
                <a:solidFill>
                  <a:srgbClr val="FFFFFF"/>
                </a:solidFill>
              </a:rPr>
              <a:t>OpenCL</a:t>
            </a:r>
            <a:r>
              <a:rPr lang="en-AU" sz="3200" dirty="0">
                <a:solidFill>
                  <a:srgbClr val="FFFFFF"/>
                </a:solidFill>
              </a:rPr>
              <a:t> </a:t>
            </a:r>
            <a:r>
              <a:rPr lang="en-AU" sz="3200" dirty="0" smtClean="0">
                <a:solidFill>
                  <a:srgbClr val="FFFFFF"/>
                </a:solidFill>
              </a:rPr>
              <a:t>program</a:t>
            </a:r>
          </a:p>
          <a:p>
            <a:pPr lvl="1">
              <a:defRPr/>
            </a:pPr>
            <a:endParaRPr lang="en-AU" sz="3200" dirty="0">
              <a:solidFill>
                <a:srgbClr val="FFFFFF"/>
              </a:solidFill>
            </a:endParaRPr>
          </a:p>
          <a:p>
            <a:pPr lvl="1">
              <a:defRPr/>
            </a:pPr>
            <a:r>
              <a:rPr lang="en-US" sz="3200" dirty="0" err="1">
                <a:solidFill>
                  <a:srgbClr val="FFFFFF"/>
                </a:solidFill>
              </a:rPr>
              <a:t>OpenCL</a:t>
            </a:r>
            <a:r>
              <a:rPr lang="en-US" sz="3200" dirty="0">
                <a:solidFill>
                  <a:srgbClr val="FFFFFF"/>
                </a:solidFill>
              </a:rPr>
              <a:t> command queues are used for submitting work to a device </a:t>
            </a:r>
          </a:p>
          <a:p>
            <a:pPr lvl="1">
              <a:defRPr/>
            </a:pPr>
            <a:endParaRPr lang="en-US" sz="3200" dirty="0" smtClean="0">
              <a:solidFill>
                <a:srgbClr val="FFFFFF"/>
              </a:solidFill>
            </a:endParaRPr>
          </a:p>
          <a:p>
            <a:pPr>
              <a:defRPr/>
            </a:pPr>
            <a:endParaRPr lang="en-US" sz="3200" dirty="0" smtClean="0">
              <a:solidFill>
                <a:srgbClr val="FFFFFF"/>
              </a:solidFill>
            </a:endParaRPr>
          </a:p>
        </p:txBody>
      </p:sp>
    </p:spTree>
    <p:extLst>
      <p:ext uri="{BB962C8B-B14F-4D97-AF65-F5344CB8AC3E}">
        <p14:creationId xmlns:p14="http://schemas.microsoft.com/office/powerpoint/2010/main" val="24172726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60400" y="774700"/>
            <a:ext cx="2484016"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Get</a:t>
            </a:r>
            <a:r>
              <a:rPr lang="en-US" altLang="zh-CN" sz="4209" dirty="0" smtClean="0">
                <a:latin typeface="Calibri"/>
                <a:cs typeface="Calibri"/>
              </a:rPr>
              <a:t> </a:t>
            </a:r>
            <a:r>
              <a:rPr lang="en-US" altLang="zh-CN" sz="4209" dirty="0" smtClean="0">
                <a:solidFill>
                  <a:srgbClr val="FFFFFF"/>
                </a:solidFill>
                <a:latin typeface="Calibri"/>
                <a:cs typeface="Calibri"/>
              </a:rPr>
              <a:t>Results</a:t>
            </a:r>
          </a:p>
        </p:txBody>
      </p:sp>
      <p:sp>
        <p:nvSpPr>
          <p:cNvPr id="5" name="TextBox 1"/>
          <p:cNvSpPr txBox="1"/>
          <p:nvPr/>
        </p:nvSpPr>
        <p:spPr>
          <a:xfrm>
            <a:off x="685800" y="1435100"/>
            <a:ext cx="2557401" cy="479772"/>
          </a:xfrm>
          <a:prstGeom prst="rect">
            <a:avLst/>
          </a:prstGeom>
          <a:noFill/>
        </p:spPr>
        <p:txBody>
          <a:bodyPr wrap="none" lIns="0" tIns="0" rIns="0" rtlCol="0">
            <a:spAutoFit/>
          </a:bodyPr>
          <a:lstStyle/>
          <a:p>
            <a:pPr>
              <a:lnSpc>
                <a:spcPts val="3300"/>
              </a:lnSpc>
              <a:tabLst/>
            </a:pPr>
            <a:r>
              <a:rPr lang="en-US" altLang="zh-CN" sz="3156" dirty="0" smtClean="0">
                <a:solidFill>
                  <a:srgbClr val="8E8E93"/>
                </a:solidFill>
                <a:latin typeface="Calibri"/>
                <a:cs typeface="Calibri"/>
              </a:rPr>
              <a:t>Switching</a:t>
            </a:r>
            <a:r>
              <a:rPr lang="en-US" altLang="zh-CN" sz="3156" dirty="0" smtClean="0">
                <a:latin typeface="Calibri"/>
                <a:cs typeface="Calibri"/>
              </a:rPr>
              <a:t> </a:t>
            </a:r>
            <a:r>
              <a:rPr lang="en-US" altLang="zh-CN" sz="3156" dirty="0" smtClean="0">
                <a:solidFill>
                  <a:srgbClr val="8E8E93"/>
                </a:solidFill>
                <a:latin typeface="Calibri"/>
                <a:cs typeface="Calibri"/>
              </a:rPr>
              <a:t>GPUs</a:t>
            </a:r>
          </a:p>
        </p:txBody>
      </p:sp>
      <p:sp>
        <p:nvSpPr>
          <p:cNvPr id="6" name="TextBox 1"/>
          <p:cNvSpPr txBox="1"/>
          <p:nvPr/>
        </p:nvSpPr>
        <p:spPr>
          <a:xfrm>
            <a:off x="685800" y="2387600"/>
            <a:ext cx="3860800" cy="495300"/>
          </a:xfrm>
          <a:prstGeom prst="rect">
            <a:avLst/>
          </a:prstGeom>
          <a:noFill/>
        </p:spPr>
        <p:txBody>
          <a:bodyPr wrap="none" lIns="0" tIns="0" rIns="0" rtlCol="0">
            <a:spAutoFit/>
          </a:bodyPr>
          <a:lstStyle/>
          <a:p>
            <a:pPr>
              <a:lnSpc>
                <a:spcPts val="1900"/>
              </a:lnSpc>
              <a:tabLst/>
            </a:pPr>
            <a:r>
              <a:rPr lang="en-US" altLang="zh-CN" sz="1578" dirty="0" smtClean="0">
                <a:solidFill>
                  <a:srgbClr val="FFFFFF"/>
                </a:solidFill>
                <a:latin typeface="Menlo" pitchFamily="18" charset="0"/>
                <a:cs typeface="Menlo" pitchFamily="18" charset="0"/>
              </a:rPr>
              <a:t>cl_command_queue</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primary_q</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solidFill>
                  <a:srgbClr val="FFFFFF"/>
                </a:solidFill>
                <a:latin typeface="Monaco" pitchFamily="18" charset="0"/>
                <a:cs typeface="Monaco" pitchFamily="18" charset="0"/>
              </a:rPr>
              <a:t> </a:t>
            </a:r>
          </a:p>
          <a:p>
            <a:pPr>
              <a:lnSpc>
                <a:spcPts val="1900"/>
              </a:lnSpc>
              <a:tabLst/>
            </a:pPr>
            <a:r>
              <a:rPr lang="en-US" altLang="zh-CN" sz="1578" dirty="0" smtClean="0">
                <a:solidFill>
                  <a:srgbClr val="FFFFFF"/>
                </a:solidFill>
                <a:latin typeface="Menlo" pitchFamily="18" charset="0"/>
                <a:cs typeface="Menlo" pitchFamily="18" charset="0"/>
              </a:rPr>
              <a:t>cl_command_queue</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secondary_q</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solidFill>
                  <a:srgbClr val="FFFFFF"/>
                </a:solidFill>
                <a:latin typeface="Monaco" pitchFamily="18" charset="0"/>
                <a:cs typeface="Monaco" pitchFamily="18" charset="0"/>
              </a:rPr>
              <a:t> </a:t>
            </a:r>
          </a:p>
        </p:txBody>
      </p:sp>
      <p:sp>
        <p:nvSpPr>
          <p:cNvPr id="7" name="TextBox 1"/>
          <p:cNvSpPr txBox="1"/>
          <p:nvPr/>
        </p:nvSpPr>
        <p:spPr>
          <a:xfrm>
            <a:off x="685800" y="3187700"/>
            <a:ext cx="5067300" cy="5080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clEnqueueNDRangeKernel(primary_q,</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k0,</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a:p>
            <a:pPr>
              <a:lnSpc>
                <a:spcPts val="2200"/>
              </a:lnSpc>
              <a:tabLst/>
            </a:pPr>
            <a:r>
              <a:rPr lang="en-US" altLang="zh-CN" sz="1578" dirty="0" smtClean="0">
                <a:solidFill>
                  <a:srgbClr val="FEB800"/>
                </a:solidFill>
                <a:latin typeface="Menlo" pitchFamily="18" charset="0"/>
                <a:cs typeface="Menlo" pitchFamily="18" charset="0"/>
              </a:rPr>
              <a:t>clFlush(primary_q)</a:t>
            </a:r>
            <a:r>
              <a:rPr lang="en-US" altLang="zh-CN" sz="1578" dirty="0" smtClean="0">
                <a:solidFill>
                  <a:srgbClr val="FFFFFF"/>
                </a:solidFill>
                <a:latin typeface="Menlo" pitchFamily="18" charset="0"/>
                <a:cs typeface="Menlo" pitchFamily="18" charset="0"/>
              </a:rPr>
              <a:t>;</a:t>
            </a:r>
            <a:r>
              <a:rPr lang="en-US" altLang="zh-CN" sz="1578" dirty="0" smtClean="0">
                <a:solidFill>
                  <a:srgbClr val="FFFFFF"/>
                </a:solidFill>
                <a:latin typeface="Monaco" pitchFamily="18" charset="0"/>
                <a:cs typeface="Monaco" pitchFamily="18" charset="0"/>
              </a:rPr>
              <a:t> </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60400" y="774700"/>
            <a:ext cx="2484016"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Get</a:t>
            </a:r>
            <a:r>
              <a:rPr lang="en-US" altLang="zh-CN" sz="4209" dirty="0" smtClean="0">
                <a:latin typeface="Calibri"/>
                <a:cs typeface="Calibri"/>
              </a:rPr>
              <a:t> </a:t>
            </a:r>
            <a:r>
              <a:rPr lang="en-US" altLang="zh-CN" sz="4209" dirty="0" smtClean="0">
                <a:solidFill>
                  <a:srgbClr val="FFFFFF"/>
                </a:solidFill>
                <a:latin typeface="Calibri"/>
                <a:cs typeface="Calibri"/>
              </a:rPr>
              <a:t>Results</a:t>
            </a:r>
          </a:p>
        </p:txBody>
      </p:sp>
      <p:sp>
        <p:nvSpPr>
          <p:cNvPr id="5" name="TextBox 1"/>
          <p:cNvSpPr txBox="1"/>
          <p:nvPr/>
        </p:nvSpPr>
        <p:spPr>
          <a:xfrm>
            <a:off x="685800" y="1435100"/>
            <a:ext cx="2395352" cy="479772"/>
          </a:xfrm>
          <a:prstGeom prst="rect">
            <a:avLst/>
          </a:prstGeom>
          <a:noFill/>
        </p:spPr>
        <p:txBody>
          <a:bodyPr wrap="none" lIns="0" tIns="0" rIns="0" rtlCol="0">
            <a:spAutoFit/>
          </a:bodyPr>
          <a:lstStyle/>
          <a:p>
            <a:pPr>
              <a:lnSpc>
                <a:spcPts val="3300"/>
              </a:lnSpc>
              <a:tabLst/>
            </a:pPr>
            <a:r>
              <a:rPr lang="en-US" altLang="zh-CN" sz="3156" dirty="0" smtClean="0">
                <a:solidFill>
                  <a:srgbClr val="8E8E93"/>
                </a:solidFill>
                <a:latin typeface="Calibri"/>
                <a:cs typeface="Calibri"/>
              </a:rPr>
              <a:t>Flush</a:t>
            </a:r>
            <a:r>
              <a:rPr lang="en-US" altLang="zh-CN" sz="3156" dirty="0" smtClean="0">
                <a:latin typeface="Calibri"/>
                <a:cs typeface="Calibri"/>
              </a:rPr>
              <a:t> </a:t>
            </a:r>
            <a:r>
              <a:rPr lang="en-US" altLang="zh-CN" sz="3156" dirty="0" smtClean="0">
                <a:solidFill>
                  <a:srgbClr val="8E8E93"/>
                </a:solidFill>
                <a:latin typeface="Calibri"/>
                <a:cs typeface="Calibri"/>
              </a:rPr>
              <a:t>and</a:t>
            </a:r>
            <a:r>
              <a:rPr lang="en-US" altLang="zh-CN" sz="3156" dirty="0" smtClean="0">
                <a:latin typeface="Calibri"/>
                <a:cs typeface="Calibri"/>
              </a:rPr>
              <a:t> </a:t>
            </a:r>
            <a:r>
              <a:rPr lang="en-US" altLang="zh-CN" sz="3156" dirty="0" smtClean="0">
                <a:solidFill>
                  <a:srgbClr val="8E8E93"/>
                </a:solidFill>
                <a:latin typeface="Calibri"/>
                <a:cs typeface="Calibri"/>
              </a:rPr>
              <a:t>bind</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60400" y="774700"/>
            <a:ext cx="2484016"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mj-lt"/>
                <a:cs typeface="Times New Roman" pitchFamily="18" charset="0"/>
              </a:rPr>
              <a:t>Get</a:t>
            </a:r>
            <a:r>
              <a:rPr lang="en-US" altLang="zh-CN" sz="4209" dirty="0" smtClean="0">
                <a:latin typeface="+mj-lt"/>
                <a:cs typeface="Times New Roman" pitchFamily="18" charset="0"/>
              </a:rPr>
              <a:t> </a:t>
            </a:r>
            <a:r>
              <a:rPr lang="en-US" altLang="zh-CN" sz="4209" dirty="0" smtClean="0">
                <a:solidFill>
                  <a:srgbClr val="FFFFFF"/>
                </a:solidFill>
                <a:latin typeface="+mj-lt"/>
                <a:cs typeface="Times New Roman" pitchFamily="18" charset="0"/>
              </a:rPr>
              <a:t>Results</a:t>
            </a:r>
          </a:p>
        </p:txBody>
      </p:sp>
      <p:sp>
        <p:nvSpPr>
          <p:cNvPr id="5" name="TextBox 1"/>
          <p:cNvSpPr txBox="1"/>
          <p:nvPr/>
        </p:nvSpPr>
        <p:spPr>
          <a:xfrm>
            <a:off x="685800" y="1435100"/>
            <a:ext cx="2395352" cy="479772"/>
          </a:xfrm>
          <a:prstGeom prst="rect">
            <a:avLst/>
          </a:prstGeom>
          <a:noFill/>
        </p:spPr>
        <p:txBody>
          <a:bodyPr wrap="none" lIns="0" tIns="0" rIns="0" rtlCol="0">
            <a:spAutoFit/>
          </a:bodyPr>
          <a:lstStyle/>
          <a:p>
            <a:pPr>
              <a:lnSpc>
                <a:spcPts val="3300"/>
              </a:lnSpc>
              <a:tabLst/>
            </a:pPr>
            <a:r>
              <a:rPr lang="en-US" altLang="zh-CN" sz="3156" dirty="0" smtClean="0">
                <a:solidFill>
                  <a:srgbClr val="8E8E93"/>
                </a:solidFill>
                <a:latin typeface="Calibri"/>
                <a:cs typeface="Calibri"/>
              </a:rPr>
              <a:t>Flush</a:t>
            </a:r>
            <a:r>
              <a:rPr lang="en-US" altLang="zh-CN" sz="3156" dirty="0" smtClean="0">
                <a:latin typeface="Calibri"/>
                <a:cs typeface="Calibri"/>
              </a:rPr>
              <a:t> </a:t>
            </a:r>
            <a:r>
              <a:rPr lang="en-US" altLang="zh-CN" sz="3156" dirty="0" smtClean="0">
                <a:solidFill>
                  <a:srgbClr val="8E8E93"/>
                </a:solidFill>
                <a:latin typeface="Calibri"/>
                <a:cs typeface="Calibri"/>
              </a:rPr>
              <a:t>and</a:t>
            </a:r>
            <a:r>
              <a:rPr lang="en-US" altLang="zh-CN" sz="3156" dirty="0" smtClean="0">
                <a:latin typeface="Calibri"/>
                <a:cs typeface="Calibri"/>
              </a:rPr>
              <a:t> </a:t>
            </a:r>
            <a:r>
              <a:rPr lang="en-US" altLang="zh-CN" sz="3156" dirty="0" smtClean="0">
                <a:solidFill>
                  <a:srgbClr val="8E8E93"/>
                </a:solidFill>
                <a:latin typeface="Calibri"/>
                <a:cs typeface="Calibri"/>
              </a:rPr>
              <a:t>bind</a:t>
            </a:r>
          </a:p>
        </p:txBody>
      </p:sp>
      <p:sp>
        <p:nvSpPr>
          <p:cNvPr id="6" name="TextBox 1"/>
          <p:cNvSpPr txBox="1"/>
          <p:nvPr/>
        </p:nvSpPr>
        <p:spPr>
          <a:xfrm>
            <a:off x="685800" y="2400300"/>
            <a:ext cx="53086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clEnqueueNDRangeKernel(secondary_q,</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k0,</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60400" y="774700"/>
            <a:ext cx="2484016"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Get</a:t>
            </a:r>
            <a:r>
              <a:rPr lang="en-US" altLang="zh-CN" sz="4209" dirty="0" smtClean="0">
                <a:latin typeface="Calibri"/>
                <a:cs typeface="Calibri"/>
              </a:rPr>
              <a:t> </a:t>
            </a:r>
            <a:r>
              <a:rPr lang="en-US" altLang="zh-CN" sz="4209" dirty="0" smtClean="0">
                <a:solidFill>
                  <a:srgbClr val="FFFFFF"/>
                </a:solidFill>
                <a:latin typeface="Calibri"/>
                <a:cs typeface="Calibri"/>
              </a:rPr>
              <a:t>Results</a:t>
            </a:r>
          </a:p>
        </p:txBody>
      </p:sp>
      <p:sp>
        <p:nvSpPr>
          <p:cNvPr id="5" name="TextBox 1"/>
          <p:cNvSpPr txBox="1"/>
          <p:nvPr/>
        </p:nvSpPr>
        <p:spPr>
          <a:xfrm>
            <a:off x="685800" y="1435100"/>
            <a:ext cx="2395352" cy="479772"/>
          </a:xfrm>
          <a:prstGeom prst="rect">
            <a:avLst/>
          </a:prstGeom>
          <a:noFill/>
        </p:spPr>
        <p:txBody>
          <a:bodyPr wrap="none" lIns="0" tIns="0" rIns="0" rtlCol="0">
            <a:spAutoFit/>
          </a:bodyPr>
          <a:lstStyle/>
          <a:p>
            <a:pPr>
              <a:lnSpc>
                <a:spcPts val="3300"/>
              </a:lnSpc>
              <a:tabLst/>
            </a:pPr>
            <a:r>
              <a:rPr lang="en-US" altLang="zh-CN" sz="3156" dirty="0" smtClean="0">
                <a:solidFill>
                  <a:srgbClr val="8E8E93"/>
                </a:solidFill>
                <a:latin typeface="Calibri"/>
                <a:cs typeface="Calibri"/>
              </a:rPr>
              <a:t>Flush</a:t>
            </a:r>
            <a:r>
              <a:rPr lang="en-US" altLang="zh-CN" sz="3156" dirty="0" smtClean="0">
                <a:latin typeface="Calibri"/>
                <a:cs typeface="Calibri"/>
              </a:rPr>
              <a:t> </a:t>
            </a:r>
            <a:r>
              <a:rPr lang="en-US" altLang="zh-CN" sz="3156" dirty="0" smtClean="0">
                <a:solidFill>
                  <a:srgbClr val="8E8E93"/>
                </a:solidFill>
                <a:latin typeface="Calibri"/>
                <a:cs typeface="Calibri"/>
              </a:rPr>
              <a:t>and</a:t>
            </a:r>
            <a:r>
              <a:rPr lang="en-US" altLang="zh-CN" sz="3156" dirty="0" smtClean="0">
                <a:latin typeface="Calibri"/>
                <a:cs typeface="Calibri"/>
              </a:rPr>
              <a:t> </a:t>
            </a:r>
            <a:r>
              <a:rPr lang="en-US" altLang="zh-CN" sz="3156" dirty="0" smtClean="0">
                <a:solidFill>
                  <a:srgbClr val="8E8E93"/>
                </a:solidFill>
                <a:latin typeface="Calibri"/>
                <a:cs typeface="Calibri"/>
              </a:rPr>
              <a:t>bind</a:t>
            </a:r>
          </a:p>
        </p:txBody>
      </p:sp>
      <p:sp>
        <p:nvSpPr>
          <p:cNvPr id="6" name="TextBox 1"/>
          <p:cNvSpPr txBox="1"/>
          <p:nvPr/>
        </p:nvSpPr>
        <p:spPr>
          <a:xfrm>
            <a:off x="685800" y="2413000"/>
            <a:ext cx="5308600" cy="7620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clEnqueueNDRangeKernel(secondary_q,</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k0,</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a:p>
            <a:pPr>
              <a:lnSpc>
                <a:spcPts val="2200"/>
              </a:lnSpc>
              <a:tabLst/>
            </a:pPr>
            <a:r>
              <a:rPr lang="en-US" altLang="zh-CN" sz="1578" dirty="0" smtClean="0">
                <a:solidFill>
                  <a:srgbClr val="FEB800"/>
                </a:solidFill>
                <a:latin typeface="Menlo" pitchFamily="18" charset="0"/>
                <a:cs typeface="Menlo" pitchFamily="18" charset="0"/>
              </a:rPr>
              <a:t>clFlush(primary_q)</a:t>
            </a:r>
            <a:r>
              <a:rPr lang="en-US" altLang="zh-CN" sz="1578" dirty="0" smtClean="0">
                <a:solidFill>
                  <a:srgbClr val="FFFFFF"/>
                </a:solidFill>
                <a:latin typeface="Menlo" pitchFamily="18" charset="0"/>
                <a:cs typeface="Menlo" pitchFamily="18" charset="0"/>
              </a:rPr>
              <a:t>;</a:t>
            </a:r>
            <a:r>
              <a:rPr lang="en-US" altLang="zh-CN" sz="1578" dirty="0" smtClean="0">
                <a:solidFill>
                  <a:srgbClr val="FFFFFF"/>
                </a:solidFill>
                <a:latin typeface="Monaco" pitchFamily="18" charset="0"/>
                <a:cs typeface="Monaco" pitchFamily="18" charset="0"/>
              </a:rPr>
              <a:t> </a:t>
            </a:r>
          </a:p>
          <a:p>
            <a:pPr>
              <a:lnSpc>
                <a:spcPts val="1900"/>
              </a:lnSpc>
              <a:tabLst/>
            </a:pPr>
            <a:r>
              <a:rPr lang="en-US" altLang="zh-CN" sz="1578" dirty="0" smtClean="0">
                <a:solidFill>
                  <a:srgbClr val="FFFFFF"/>
                </a:solidFill>
                <a:latin typeface="Menlo" pitchFamily="18" charset="0"/>
                <a:cs typeface="Menlo" pitchFamily="18" charset="0"/>
              </a:rPr>
              <a:t>…</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60400" y="774700"/>
            <a:ext cx="2780517"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Offline</a:t>
            </a:r>
            <a:r>
              <a:rPr lang="en-US" altLang="zh-CN" sz="4209" dirty="0" smtClean="0">
                <a:latin typeface="Calibri"/>
                <a:cs typeface="Calibri"/>
              </a:rPr>
              <a:t> </a:t>
            </a:r>
            <a:r>
              <a:rPr lang="en-US" altLang="zh-CN" sz="4209" dirty="0" smtClean="0">
                <a:solidFill>
                  <a:srgbClr val="FFFFFF"/>
                </a:solidFill>
                <a:latin typeface="Calibri"/>
                <a:cs typeface="Calibri"/>
              </a:rPr>
              <a:t>Tasks</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2780517"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Offline</a:t>
            </a:r>
            <a:r>
              <a:rPr lang="en-US" altLang="zh-CN" sz="4209" dirty="0" smtClean="0">
                <a:latin typeface="Calibri"/>
                <a:cs typeface="Calibri"/>
              </a:rPr>
              <a:t> </a:t>
            </a:r>
            <a:r>
              <a:rPr lang="en-US" altLang="zh-CN" sz="4209" dirty="0" smtClean="0">
                <a:solidFill>
                  <a:srgbClr val="FFFFFF"/>
                </a:solidFill>
                <a:latin typeface="Calibri"/>
                <a:cs typeface="Calibri"/>
              </a:rPr>
              <a:t>Tasks</a:t>
            </a:r>
          </a:p>
        </p:txBody>
      </p:sp>
      <p:sp>
        <p:nvSpPr>
          <p:cNvPr id="5" name="TextBox 1"/>
          <p:cNvSpPr txBox="1"/>
          <p:nvPr/>
        </p:nvSpPr>
        <p:spPr>
          <a:xfrm>
            <a:off x="685800" y="2400300"/>
            <a:ext cx="2781436" cy="335237"/>
          </a:xfrm>
          <a:prstGeom prst="rect">
            <a:avLst/>
          </a:prstGeom>
          <a:noFill/>
        </p:spPr>
        <p:txBody>
          <a:bodyPr wrap="none" lIns="0" tIns="0" rIns="0" rtlCol="0">
            <a:spAutoFit/>
          </a:bodyPr>
          <a:lstStyle/>
          <a:p>
            <a:pPr>
              <a:lnSpc>
                <a:spcPts val="2200"/>
              </a:lnSpc>
              <a:tabLst/>
            </a:pPr>
            <a:r>
              <a:rPr lang="en-US" altLang="zh-CN" sz="2104" dirty="0" smtClean="0">
                <a:solidFill>
                  <a:srgbClr val="FFFFFF"/>
                </a:solidFill>
                <a:latin typeface="Calibri"/>
                <a:cs typeface="Calibri"/>
              </a:rPr>
              <a:t>Apply</a:t>
            </a:r>
            <a:r>
              <a:rPr lang="en-US" altLang="zh-CN" sz="2104" dirty="0" smtClean="0">
                <a:latin typeface="Calibri"/>
                <a:cs typeface="Calibri"/>
              </a:rPr>
              <a:t> </a:t>
            </a:r>
            <a:r>
              <a:rPr lang="en-US" altLang="zh-CN" sz="2104" dirty="0" smtClean="0">
                <a:solidFill>
                  <a:srgbClr val="FFFFFF"/>
                </a:solidFill>
                <a:latin typeface="Calibri"/>
                <a:cs typeface="Calibri"/>
              </a:rPr>
              <a:t>the</a:t>
            </a:r>
            <a:r>
              <a:rPr lang="en-US" altLang="zh-CN" sz="2104" dirty="0" smtClean="0">
                <a:latin typeface="Calibri"/>
                <a:cs typeface="Calibri"/>
              </a:rPr>
              <a:t> </a:t>
            </a:r>
            <a:r>
              <a:rPr lang="en-US" altLang="zh-CN" sz="2104" dirty="0" smtClean="0">
                <a:solidFill>
                  <a:srgbClr val="FFFFFF"/>
                </a:solidFill>
                <a:latin typeface="Calibri"/>
                <a:cs typeface="Calibri"/>
              </a:rPr>
              <a:t>operation</a:t>
            </a:r>
            <a:r>
              <a:rPr lang="en-US" altLang="zh-CN" sz="2104" dirty="0" smtClean="0">
                <a:latin typeface="Calibri"/>
                <a:cs typeface="Calibri"/>
              </a:rPr>
              <a:t> </a:t>
            </a:r>
            <a:r>
              <a:rPr lang="en-US" altLang="zh-CN" sz="2104" dirty="0" smtClean="0">
                <a:solidFill>
                  <a:srgbClr val="FFFFFF"/>
                </a:solidFill>
                <a:latin typeface="Calibri"/>
                <a:cs typeface="Calibri"/>
              </a:rPr>
              <a:t>once</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2780517"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Offline</a:t>
            </a:r>
            <a:r>
              <a:rPr lang="en-US" altLang="zh-CN" sz="4209" dirty="0" smtClean="0">
                <a:latin typeface="Calibri"/>
                <a:cs typeface="Calibri"/>
              </a:rPr>
              <a:t> </a:t>
            </a:r>
            <a:r>
              <a:rPr lang="en-US" altLang="zh-CN" sz="4209" dirty="0" smtClean="0">
                <a:solidFill>
                  <a:srgbClr val="FFFFFF"/>
                </a:solidFill>
                <a:latin typeface="Calibri"/>
                <a:cs typeface="Calibri"/>
              </a:rPr>
              <a:t>Tasks</a:t>
            </a:r>
          </a:p>
        </p:txBody>
      </p:sp>
      <p:sp>
        <p:nvSpPr>
          <p:cNvPr id="5" name="TextBox 1"/>
          <p:cNvSpPr txBox="1"/>
          <p:nvPr/>
        </p:nvSpPr>
        <p:spPr>
          <a:xfrm>
            <a:off x="685800" y="2413000"/>
            <a:ext cx="2856268" cy="745606"/>
          </a:xfrm>
          <a:prstGeom prst="rect">
            <a:avLst/>
          </a:prstGeom>
          <a:noFill/>
        </p:spPr>
        <p:txBody>
          <a:bodyPr wrap="none" lIns="0" tIns="0" rIns="0" rtlCol="0">
            <a:spAutoFit/>
          </a:bodyPr>
          <a:lstStyle/>
          <a:p>
            <a:pPr>
              <a:lnSpc>
                <a:spcPts val="2200"/>
              </a:lnSpc>
              <a:tabLst/>
            </a:pPr>
            <a:r>
              <a:rPr lang="en-US" altLang="zh-CN" sz="2104" dirty="0" smtClean="0">
                <a:solidFill>
                  <a:srgbClr val="FFFFFF"/>
                </a:solidFill>
                <a:latin typeface="Calibri"/>
                <a:cs typeface="Calibri"/>
              </a:rPr>
              <a:t>Apply</a:t>
            </a:r>
            <a:r>
              <a:rPr lang="en-US" altLang="zh-CN" sz="2104" dirty="0" smtClean="0">
                <a:latin typeface="Calibri"/>
                <a:cs typeface="Calibri"/>
              </a:rPr>
              <a:t> </a:t>
            </a:r>
            <a:r>
              <a:rPr lang="en-US" altLang="zh-CN" sz="2104" dirty="0" smtClean="0">
                <a:solidFill>
                  <a:srgbClr val="FFFFFF"/>
                </a:solidFill>
                <a:latin typeface="Calibri"/>
                <a:cs typeface="Calibri"/>
              </a:rPr>
              <a:t>the</a:t>
            </a:r>
            <a:r>
              <a:rPr lang="en-US" altLang="zh-CN" sz="2104" dirty="0" smtClean="0">
                <a:latin typeface="Calibri"/>
                <a:cs typeface="Calibri"/>
              </a:rPr>
              <a:t> </a:t>
            </a:r>
            <a:r>
              <a:rPr lang="en-US" altLang="zh-CN" sz="2104" dirty="0" smtClean="0">
                <a:solidFill>
                  <a:srgbClr val="FFFFFF"/>
                </a:solidFill>
                <a:latin typeface="Calibri"/>
                <a:cs typeface="Calibri"/>
              </a:rPr>
              <a:t>operation</a:t>
            </a:r>
            <a:r>
              <a:rPr lang="en-US" altLang="zh-CN" sz="2104" dirty="0" smtClean="0">
                <a:latin typeface="Calibri"/>
                <a:cs typeface="Calibri"/>
              </a:rPr>
              <a:t> </a:t>
            </a:r>
            <a:r>
              <a:rPr lang="en-US" altLang="zh-CN" sz="2104" dirty="0" smtClean="0">
                <a:solidFill>
                  <a:srgbClr val="FFFFFF"/>
                </a:solidFill>
                <a:latin typeface="Calibri"/>
                <a:cs typeface="Calibri"/>
              </a:rPr>
              <a:t>once</a:t>
            </a:r>
          </a:p>
          <a:p>
            <a:pPr>
              <a:lnSpc>
                <a:spcPts val="1000"/>
              </a:lnSpc>
            </a:pPr>
            <a:endParaRPr lang="en-US" altLang="zh-CN" dirty="0" smtClean="0">
              <a:latin typeface="Calibri"/>
              <a:cs typeface="Calibri"/>
            </a:endParaRPr>
          </a:p>
          <a:p>
            <a:pPr>
              <a:lnSpc>
                <a:spcPts val="2200"/>
              </a:lnSpc>
              <a:tabLst/>
            </a:pPr>
            <a:r>
              <a:rPr lang="en-US" altLang="zh-CN" sz="2104" dirty="0" smtClean="0">
                <a:solidFill>
                  <a:srgbClr val="FFFFFF"/>
                </a:solidFill>
                <a:latin typeface="Calibri"/>
                <a:cs typeface="Calibri"/>
              </a:rPr>
              <a:t>Takes</a:t>
            </a:r>
            <a:r>
              <a:rPr lang="en-US" altLang="zh-CN" sz="2104" dirty="0" smtClean="0">
                <a:latin typeface="Calibri"/>
                <a:cs typeface="Calibri"/>
              </a:rPr>
              <a:t> </a:t>
            </a:r>
            <a:r>
              <a:rPr lang="en-US" altLang="zh-CN" sz="2104" dirty="0" smtClean="0">
                <a:solidFill>
                  <a:srgbClr val="FFFFFF"/>
                </a:solidFill>
                <a:latin typeface="Calibri"/>
                <a:cs typeface="Calibri"/>
              </a:rPr>
              <a:t>longer</a:t>
            </a:r>
            <a:r>
              <a:rPr lang="en-US" altLang="zh-CN" sz="2104" dirty="0" smtClean="0">
                <a:latin typeface="Calibri"/>
                <a:cs typeface="Calibri"/>
              </a:rPr>
              <a:t> </a:t>
            </a:r>
            <a:r>
              <a:rPr lang="en-US" altLang="zh-CN" sz="2104" dirty="0" smtClean="0">
                <a:solidFill>
                  <a:srgbClr val="FFFFFF"/>
                </a:solidFill>
                <a:latin typeface="Calibri"/>
                <a:cs typeface="Calibri"/>
              </a:rPr>
              <a:t>than</a:t>
            </a:r>
            <a:r>
              <a:rPr lang="en-US" altLang="zh-CN" sz="2104" dirty="0" smtClean="0">
                <a:latin typeface="Calibri"/>
                <a:cs typeface="Calibri"/>
              </a:rPr>
              <a:t> </a:t>
            </a:r>
            <a:r>
              <a:rPr lang="en-US" altLang="zh-CN" sz="2104" dirty="0" smtClean="0">
                <a:solidFill>
                  <a:srgbClr val="FFFFFF"/>
                </a:solidFill>
                <a:latin typeface="Calibri"/>
                <a:cs typeface="Calibri"/>
              </a:rPr>
              <a:t>a</a:t>
            </a:r>
            <a:r>
              <a:rPr lang="en-US" altLang="zh-CN" sz="2104" dirty="0" smtClean="0">
                <a:latin typeface="Calibri"/>
                <a:cs typeface="Calibri"/>
              </a:rPr>
              <a:t> </a:t>
            </a:r>
            <a:r>
              <a:rPr lang="en-US" altLang="zh-CN" sz="2104" dirty="0" smtClean="0">
                <a:solidFill>
                  <a:srgbClr val="FFFFFF"/>
                </a:solidFill>
                <a:latin typeface="Calibri"/>
                <a:cs typeface="Calibri"/>
              </a:rPr>
              <a:t>frame</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2780517"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Offline</a:t>
            </a:r>
            <a:r>
              <a:rPr lang="en-US" altLang="zh-CN" sz="4209" dirty="0" smtClean="0">
                <a:latin typeface="Calibri"/>
                <a:cs typeface="Calibri"/>
              </a:rPr>
              <a:t> </a:t>
            </a:r>
            <a:r>
              <a:rPr lang="en-US" altLang="zh-CN" sz="4209" dirty="0" smtClean="0">
                <a:solidFill>
                  <a:srgbClr val="FFFFFF"/>
                </a:solidFill>
                <a:latin typeface="Calibri"/>
                <a:cs typeface="Calibri"/>
              </a:rPr>
              <a:t>Tasks</a:t>
            </a:r>
          </a:p>
        </p:txBody>
      </p:sp>
      <p:sp>
        <p:nvSpPr>
          <p:cNvPr id="5" name="TextBox 1"/>
          <p:cNvSpPr txBox="1"/>
          <p:nvPr/>
        </p:nvSpPr>
        <p:spPr>
          <a:xfrm>
            <a:off x="685800" y="2413000"/>
            <a:ext cx="2856268" cy="745606"/>
          </a:xfrm>
          <a:prstGeom prst="rect">
            <a:avLst/>
          </a:prstGeom>
          <a:noFill/>
        </p:spPr>
        <p:txBody>
          <a:bodyPr wrap="none" lIns="0" tIns="0" rIns="0" rtlCol="0">
            <a:spAutoFit/>
          </a:bodyPr>
          <a:lstStyle/>
          <a:p>
            <a:pPr>
              <a:lnSpc>
                <a:spcPts val="2200"/>
              </a:lnSpc>
              <a:tabLst/>
            </a:pPr>
            <a:r>
              <a:rPr lang="en-US" altLang="zh-CN" sz="2104" dirty="0" smtClean="0">
                <a:solidFill>
                  <a:srgbClr val="FFFFFF"/>
                </a:solidFill>
                <a:latin typeface="Calibri"/>
                <a:cs typeface="Calibri"/>
              </a:rPr>
              <a:t>Apply</a:t>
            </a:r>
            <a:r>
              <a:rPr lang="en-US" altLang="zh-CN" sz="2104" dirty="0" smtClean="0">
                <a:latin typeface="Calibri"/>
                <a:cs typeface="Calibri"/>
              </a:rPr>
              <a:t> </a:t>
            </a:r>
            <a:r>
              <a:rPr lang="en-US" altLang="zh-CN" sz="2104" dirty="0" smtClean="0">
                <a:solidFill>
                  <a:srgbClr val="FFFFFF"/>
                </a:solidFill>
                <a:latin typeface="Calibri"/>
                <a:cs typeface="Calibri"/>
              </a:rPr>
              <a:t>the</a:t>
            </a:r>
            <a:r>
              <a:rPr lang="en-US" altLang="zh-CN" sz="2104" dirty="0" smtClean="0">
                <a:latin typeface="Calibri"/>
                <a:cs typeface="Calibri"/>
              </a:rPr>
              <a:t> </a:t>
            </a:r>
            <a:r>
              <a:rPr lang="en-US" altLang="zh-CN" sz="2104" dirty="0" smtClean="0">
                <a:solidFill>
                  <a:srgbClr val="FFFFFF"/>
                </a:solidFill>
                <a:latin typeface="Calibri"/>
                <a:cs typeface="Calibri"/>
              </a:rPr>
              <a:t>operation</a:t>
            </a:r>
            <a:r>
              <a:rPr lang="en-US" altLang="zh-CN" sz="2104" dirty="0" smtClean="0">
                <a:latin typeface="Calibri"/>
                <a:cs typeface="Calibri"/>
              </a:rPr>
              <a:t> </a:t>
            </a:r>
            <a:r>
              <a:rPr lang="en-US" altLang="zh-CN" sz="2104" dirty="0" smtClean="0">
                <a:solidFill>
                  <a:srgbClr val="FFFFFF"/>
                </a:solidFill>
                <a:latin typeface="Calibri"/>
                <a:cs typeface="Calibri"/>
              </a:rPr>
              <a:t>once</a:t>
            </a:r>
          </a:p>
          <a:p>
            <a:pPr>
              <a:lnSpc>
                <a:spcPts val="1000"/>
              </a:lnSpc>
            </a:pPr>
            <a:endParaRPr lang="en-US" altLang="zh-CN" dirty="0" smtClean="0">
              <a:latin typeface="Calibri"/>
              <a:cs typeface="Calibri"/>
            </a:endParaRPr>
          </a:p>
          <a:p>
            <a:pPr>
              <a:lnSpc>
                <a:spcPts val="2200"/>
              </a:lnSpc>
              <a:tabLst/>
            </a:pPr>
            <a:r>
              <a:rPr lang="en-US" altLang="zh-CN" sz="2104" dirty="0" smtClean="0">
                <a:solidFill>
                  <a:srgbClr val="FFFFFF"/>
                </a:solidFill>
                <a:latin typeface="Calibri"/>
                <a:cs typeface="Calibri"/>
              </a:rPr>
              <a:t>Takes</a:t>
            </a:r>
            <a:r>
              <a:rPr lang="en-US" altLang="zh-CN" sz="2104" dirty="0" smtClean="0">
                <a:latin typeface="Calibri"/>
                <a:cs typeface="Calibri"/>
              </a:rPr>
              <a:t> </a:t>
            </a:r>
            <a:r>
              <a:rPr lang="en-US" altLang="zh-CN" sz="2104" dirty="0" smtClean="0">
                <a:solidFill>
                  <a:srgbClr val="FFFFFF"/>
                </a:solidFill>
                <a:latin typeface="Calibri"/>
                <a:cs typeface="Calibri"/>
              </a:rPr>
              <a:t>longer</a:t>
            </a:r>
            <a:r>
              <a:rPr lang="en-US" altLang="zh-CN" sz="2104" dirty="0" smtClean="0">
                <a:latin typeface="Calibri"/>
                <a:cs typeface="Calibri"/>
              </a:rPr>
              <a:t> </a:t>
            </a:r>
            <a:r>
              <a:rPr lang="en-US" altLang="zh-CN" sz="2104" dirty="0" smtClean="0">
                <a:solidFill>
                  <a:srgbClr val="FFFFFF"/>
                </a:solidFill>
                <a:latin typeface="Calibri"/>
                <a:cs typeface="Calibri"/>
              </a:rPr>
              <a:t>than</a:t>
            </a:r>
            <a:r>
              <a:rPr lang="en-US" altLang="zh-CN" sz="2104" dirty="0" smtClean="0">
                <a:latin typeface="Calibri"/>
                <a:cs typeface="Calibri"/>
              </a:rPr>
              <a:t> </a:t>
            </a:r>
            <a:r>
              <a:rPr lang="en-US" altLang="zh-CN" sz="2104" dirty="0" smtClean="0">
                <a:solidFill>
                  <a:srgbClr val="FFFFFF"/>
                </a:solidFill>
                <a:latin typeface="Calibri"/>
                <a:cs typeface="Calibri"/>
              </a:rPr>
              <a:t>a</a:t>
            </a:r>
            <a:r>
              <a:rPr lang="en-US" altLang="zh-CN" sz="2104" dirty="0" smtClean="0">
                <a:latin typeface="Calibri"/>
                <a:cs typeface="Calibri"/>
              </a:rPr>
              <a:t> </a:t>
            </a:r>
            <a:r>
              <a:rPr lang="en-US" altLang="zh-CN" sz="2104" dirty="0" smtClean="0">
                <a:solidFill>
                  <a:srgbClr val="FFFFFF"/>
                </a:solidFill>
                <a:latin typeface="Calibri"/>
                <a:cs typeface="Calibri"/>
              </a:rPr>
              <a:t>frame</a:t>
            </a:r>
          </a:p>
        </p:txBody>
      </p:sp>
      <p:sp>
        <p:nvSpPr>
          <p:cNvPr id="6" name="TextBox 1"/>
          <p:cNvSpPr txBox="1"/>
          <p:nvPr/>
        </p:nvSpPr>
        <p:spPr>
          <a:xfrm>
            <a:off x="685800" y="3238500"/>
            <a:ext cx="4167808" cy="335237"/>
          </a:xfrm>
          <a:prstGeom prst="rect">
            <a:avLst/>
          </a:prstGeom>
          <a:noFill/>
        </p:spPr>
        <p:txBody>
          <a:bodyPr wrap="none" lIns="0" tIns="0" rIns="0" rtlCol="0">
            <a:spAutoFit/>
          </a:bodyPr>
          <a:lstStyle/>
          <a:p>
            <a:pPr>
              <a:lnSpc>
                <a:spcPts val="2200"/>
              </a:lnSpc>
              <a:tabLst/>
            </a:pPr>
            <a:r>
              <a:rPr lang="en-US" altLang="zh-CN" sz="2104" dirty="0" smtClean="0">
                <a:solidFill>
                  <a:srgbClr val="FFFFFF"/>
                </a:solidFill>
                <a:latin typeface="Calibri"/>
                <a:cs typeface="Calibri"/>
              </a:rPr>
              <a:t>Results</a:t>
            </a:r>
            <a:r>
              <a:rPr lang="en-US" altLang="zh-CN" sz="2104" dirty="0" smtClean="0">
                <a:latin typeface="Calibri"/>
                <a:cs typeface="Calibri"/>
              </a:rPr>
              <a:t> </a:t>
            </a:r>
            <a:r>
              <a:rPr lang="en-US" altLang="zh-CN" sz="2104" dirty="0" smtClean="0">
                <a:solidFill>
                  <a:srgbClr val="FFFFFF"/>
                </a:solidFill>
                <a:latin typeface="Calibri"/>
                <a:cs typeface="Calibri"/>
              </a:rPr>
              <a:t>saved</a:t>
            </a:r>
            <a:r>
              <a:rPr lang="en-US" altLang="zh-CN" sz="2104" dirty="0" smtClean="0">
                <a:latin typeface="Calibri"/>
                <a:cs typeface="Calibri"/>
              </a:rPr>
              <a:t> </a:t>
            </a:r>
            <a:r>
              <a:rPr lang="en-US" altLang="zh-CN" sz="2104" dirty="0" smtClean="0">
                <a:solidFill>
                  <a:srgbClr val="FFFFFF"/>
                </a:solidFill>
                <a:latin typeface="Calibri"/>
                <a:cs typeface="Calibri"/>
              </a:rPr>
              <a:t>to</a:t>
            </a:r>
            <a:r>
              <a:rPr lang="en-US" altLang="zh-CN" sz="2104" dirty="0" smtClean="0">
                <a:latin typeface="Calibri"/>
                <a:cs typeface="Calibri"/>
              </a:rPr>
              <a:t> </a:t>
            </a:r>
            <a:r>
              <a:rPr lang="en-US" altLang="zh-CN" sz="2104" dirty="0" smtClean="0">
                <a:solidFill>
                  <a:srgbClr val="FFFFFF"/>
                </a:solidFill>
                <a:latin typeface="Calibri"/>
                <a:cs typeface="Calibri"/>
              </a:rPr>
              <a:t>main</a:t>
            </a:r>
            <a:r>
              <a:rPr lang="en-US" altLang="zh-CN" sz="2104" dirty="0" smtClean="0">
                <a:latin typeface="Calibri"/>
                <a:cs typeface="Calibri"/>
              </a:rPr>
              <a:t> </a:t>
            </a:r>
            <a:r>
              <a:rPr lang="en-US" altLang="zh-CN" sz="2104" dirty="0" smtClean="0">
                <a:solidFill>
                  <a:srgbClr val="FFFFFF"/>
                </a:solidFill>
                <a:latin typeface="Calibri"/>
                <a:cs typeface="Calibri"/>
              </a:rPr>
              <a:t>memory</a:t>
            </a:r>
            <a:r>
              <a:rPr lang="en-US" altLang="zh-CN" sz="2104" dirty="0" smtClean="0">
                <a:latin typeface="Calibri"/>
                <a:cs typeface="Calibri"/>
              </a:rPr>
              <a:t> </a:t>
            </a:r>
            <a:r>
              <a:rPr lang="en-US" altLang="zh-CN" sz="2104" dirty="0" smtClean="0">
                <a:solidFill>
                  <a:srgbClr val="FFFFFF"/>
                </a:solidFill>
                <a:latin typeface="Calibri"/>
                <a:cs typeface="Calibri"/>
              </a:rPr>
              <a:t>or</a:t>
            </a:r>
            <a:r>
              <a:rPr lang="en-US" altLang="zh-CN" sz="2104" dirty="0" smtClean="0">
                <a:latin typeface="Calibri"/>
                <a:cs typeface="Calibri"/>
              </a:rPr>
              <a:t> </a:t>
            </a:r>
            <a:r>
              <a:rPr lang="en-US" altLang="zh-CN" sz="2104" dirty="0" smtClean="0">
                <a:solidFill>
                  <a:srgbClr val="FFFFFF"/>
                </a:solidFill>
                <a:latin typeface="Calibri"/>
                <a:cs typeface="Calibri"/>
              </a:rPr>
              <a:t>disk</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2780517"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Offline</a:t>
            </a:r>
            <a:r>
              <a:rPr lang="en-US" altLang="zh-CN" sz="4209" dirty="0" smtClean="0">
                <a:latin typeface="Calibri"/>
                <a:cs typeface="Calibri"/>
              </a:rPr>
              <a:t> </a:t>
            </a:r>
            <a:r>
              <a:rPr lang="en-US" altLang="zh-CN" sz="4209" dirty="0" smtClean="0">
                <a:solidFill>
                  <a:srgbClr val="FFFFFF"/>
                </a:solidFill>
                <a:latin typeface="Calibri"/>
                <a:cs typeface="Calibri"/>
              </a:rPr>
              <a:t>Tasks</a:t>
            </a:r>
          </a:p>
        </p:txBody>
      </p:sp>
      <p:sp>
        <p:nvSpPr>
          <p:cNvPr id="5" name="TextBox 1"/>
          <p:cNvSpPr txBox="1"/>
          <p:nvPr/>
        </p:nvSpPr>
        <p:spPr>
          <a:xfrm>
            <a:off x="685800" y="2413000"/>
            <a:ext cx="2856268" cy="745606"/>
          </a:xfrm>
          <a:prstGeom prst="rect">
            <a:avLst/>
          </a:prstGeom>
          <a:noFill/>
        </p:spPr>
        <p:txBody>
          <a:bodyPr wrap="none" lIns="0" tIns="0" rIns="0" rtlCol="0">
            <a:spAutoFit/>
          </a:bodyPr>
          <a:lstStyle/>
          <a:p>
            <a:pPr>
              <a:lnSpc>
                <a:spcPts val="2200"/>
              </a:lnSpc>
              <a:tabLst/>
            </a:pPr>
            <a:r>
              <a:rPr lang="en-US" altLang="zh-CN" sz="2104" dirty="0" smtClean="0">
                <a:solidFill>
                  <a:srgbClr val="FFFFFF"/>
                </a:solidFill>
                <a:latin typeface="Calibri"/>
                <a:cs typeface="Calibri"/>
              </a:rPr>
              <a:t>Apply</a:t>
            </a:r>
            <a:r>
              <a:rPr lang="en-US" altLang="zh-CN" sz="2104" dirty="0" smtClean="0">
                <a:latin typeface="Calibri"/>
                <a:cs typeface="Calibri"/>
              </a:rPr>
              <a:t> </a:t>
            </a:r>
            <a:r>
              <a:rPr lang="en-US" altLang="zh-CN" sz="2104" dirty="0" smtClean="0">
                <a:solidFill>
                  <a:srgbClr val="FFFFFF"/>
                </a:solidFill>
                <a:latin typeface="Calibri"/>
                <a:cs typeface="Calibri"/>
              </a:rPr>
              <a:t>the</a:t>
            </a:r>
            <a:r>
              <a:rPr lang="en-US" altLang="zh-CN" sz="2104" dirty="0" smtClean="0">
                <a:latin typeface="Calibri"/>
                <a:cs typeface="Calibri"/>
              </a:rPr>
              <a:t> </a:t>
            </a:r>
            <a:r>
              <a:rPr lang="en-US" altLang="zh-CN" sz="2104" dirty="0" smtClean="0">
                <a:solidFill>
                  <a:srgbClr val="FFFFFF"/>
                </a:solidFill>
                <a:latin typeface="Calibri"/>
                <a:cs typeface="Calibri"/>
              </a:rPr>
              <a:t>operation</a:t>
            </a:r>
            <a:r>
              <a:rPr lang="en-US" altLang="zh-CN" sz="2104" dirty="0" smtClean="0">
                <a:latin typeface="Calibri"/>
                <a:cs typeface="Calibri"/>
              </a:rPr>
              <a:t> </a:t>
            </a:r>
            <a:r>
              <a:rPr lang="en-US" altLang="zh-CN" sz="2104" dirty="0" smtClean="0">
                <a:solidFill>
                  <a:srgbClr val="FFFFFF"/>
                </a:solidFill>
                <a:latin typeface="Calibri"/>
                <a:cs typeface="Calibri"/>
              </a:rPr>
              <a:t>once</a:t>
            </a:r>
          </a:p>
          <a:p>
            <a:pPr>
              <a:lnSpc>
                <a:spcPts val="1000"/>
              </a:lnSpc>
            </a:pPr>
            <a:endParaRPr lang="en-US" altLang="zh-CN" dirty="0" smtClean="0">
              <a:latin typeface="Calibri"/>
              <a:cs typeface="Calibri"/>
            </a:endParaRPr>
          </a:p>
          <a:p>
            <a:pPr>
              <a:lnSpc>
                <a:spcPts val="2200"/>
              </a:lnSpc>
              <a:tabLst/>
            </a:pPr>
            <a:r>
              <a:rPr lang="en-US" altLang="zh-CN" sz="2104" dirty="0" smtClean="0">
                <a:solidFill>
                  <a:srgbClr val="FFFFFF"/>
                </a:solidFill>
                <a:latin typeface="Calibri"/>
                <a:cs typeface="Calibri"/>
              </a:rPr>
              <a:t>Takes</a:t>
            </a:r>
            <a:r>
              <a:rPr lang="en-US" altLang="zh-CN" sz="2104" dirty="0" smtClean="0">
                <a:latin typeface="Calibri"/>
                <a:cs typeface="Calibri"/>
              </a:rPr>
              <a:t> </a:t>
            </a:r>
            <a:r>
              <a:rPr lang="en-US" altLang="zh-CN" sz="2104" dirty="0" smtClean="0">
                <a:solidFill>
                  <a:srgbClr val="FFFFFF"/>
                </a:solidFill>
                <a:latin typeface="Calibri"/>
                <a:cs typeface="Calibri"/>
              </a:rPr>
              <a:t>longer</a:t>
            </a:r>
            <a:r>
              <a:rPr lang="en-US" altLang="zh-CN" sz="2104" dirty="0" smtClean="0">
                <a:latin typeface="Calibri"/>
                <a:cs typeface="Calibri"/>
              </a:rPr>
              <a:t> </a:t>
            </a:r>
            <a:r>
              <a:rPr lang="en-US" altLang="zh-CN" sz="2104" dirty="0" smtClean="0">
                <a:solidFill>
                  <a:srgbClr val="FFFFFF"/>
                </a:solidFill>
                <a:latin typeface="Calibri"/>
                <a:cs typeface="Calibri"/>
              </a:rPr>
              <a:t>than</a:t>
            </a:r>
            <a:r>
              <a:rPr lang="en-US" altLang="zh-CN" sz="2104" dirty="0" smtClean="0">
                <a:latin typeface="Calibri"/>
                <a:cs typeface="Calibri"/>
              </a:rPr>
              <a:t> </a:t>
            </a:r>
            <a:r>
              <a:rPr lang="en-US" altLang="zh-CN" sz="2104" dirty="0" smtClean="0">
                <a:solidFill>
                  <a:srgbClr val="FFFFFF"/>
                </a:solidFill>
                <a:latin typeface="Calibri"/>
                <a:cs typeface="Calibri"/>
              </a:rPr>
              <a:t>a</a:t>
            </a:r>
            <a:r>
              <a:rPr lang="en-US" altLang="zh-CN" sz="2104" dirty="0" smtClean="0">
                <a:latin typeface="Calibri"/>
                <a:cs typeface="Calibri"/>
              </a:rPr>
              <a:t> </a:t>
            </a:r>
            <a:r>
              <a:rPr lang="en-US" altLang="zh-CN" sz="2104" dirty="0" smtClean="0">
                <a:solidFill>
                  <a:srgbClr val="FFFFFF"/>
                </a:solidFill>
                <a:latin typeface="Calibri"/>
                <a:cs typeface="Calibri"/>
              </a:rPr>
              <a:t>frame</a:t>
            </a:r>
          </a:p>
        </p:txBody>
      </p:sp>
      <p:sp>
        <p:nvSpPr>
          <p:cNvPr id="6" name="TextBox 1"/>
          <p:cNvSpPr txBox="1"/>
          <p:nvPr/>
        </p:nvSpPr>
        <p:spPr>
          <a:xfrm>
            <a:off x="685800" y="3251200"/>
            <a:ext cx="4167808" cy="745606"/>
          </a:xfrm>
          <a:prstGeom prst="rect">
            <a:avLst/>
          </a:prstGeom>
          <a:noFill/>
        </p:spPr>
        <p:txBody>
          <a:bodyPr wrap="none" lIns="0" tIns="0" rIns="0" rtlCol="0">
            <a:spAutoFit/>
          </a:bodyPr>
          <a:lstStyle/>
          <a:p>
            <a:pPr>
              <a:lnSpc>
                <a:spcPts val="2200"/>
              </a:lnSpc>
              <a:tabLst/>
            </a:pPr>
            <a:r>
              <a:rPr lang="en-US" altLang="zh-CN" sz="2104" dirty="0" smtClean="0">
                <a:solidFill>
                  <a:srgbClr val="FFFFFF"/>
                </a:solidFill>
                <a:latin typeface="Calibri"/>
                <a:cs typeface="Calibri"/>
              </a:rPr>
              <a:t>Results</a:t>
            </a:r>
            <a:r>
              <a:rPr lang="en-US" altLang="zh-CN" sz="2104" dirty="0" smtClean="0">
                <a:latin typeface="Calibri"/>
                <a:cs typeface="Calibri"/>
              </a:rPr>
              <a:t> </a:t>
            </a:r>
            <a:r>
              <a:rPr lang="en-US" altLang="zh-CN" sz="2104" dirty="0" smtClean="0">
                <a:solidFill>
                  <a:srgbClr val="FFFFFF"/>
                </a:solidFill>
                <a:latin typeface="Calibri"/>
                <a:cs typeface="Calibri"/>
              </a:rPr>
              <a:t>saved</a:t>
            </a:r>
            <a:r>
              <a:rPr lang="en-US" altLang="zh-CN" sz="2104" dirty="0" smtClean="0">
                <a:latin typeface="Calibri"/>
                <a:cs typeface="Calibri"/>
              </a:rPr>
              <a:t> </a:t>
            </a:r>
            <a:r>
              <a:rPr lang="en-US" altLang="zh-CN" sz="2104" dirty="0" smtClean="0">
                <a:solidFill>
                  <a:srgbClr val="FFFFFF"/>
                </a:solidFill>
                <a:latin typeface="Calibri"/>
                <a:cs typeface="Calibri"/>
              </a:rPr>
              <a:t>to</a:t>
            </a:r>
            <a:r>
              <a:rPr lang="en-US" altLang="zh-CN" sz="2104" dirty="0" smtClean="0">
                <a:latin typeface="Calibri"/>
                <a:cs typeface="Calibri"/>
              </a:rPr>
              <a:t> </a:t>
            </a:r>
            <a:r>
              <a:rPr lang="en-US" altLang="zh-CN" sz="2104" dirty="0" smtClean="0">
                <a:solidFill>
                  <a:srgbClr val="FFFFFF"/>
                </a:solidFill>
                <a:latin typeface="Calibri"/>
                <a:cs typeface="Calibri"/>
              </a:rPr>
              <a:t>main</a:t>
            </a:r>
            <a:r>
              <a:rPr lang="en-US" altLang="zh-CN" sz="2104" dirty="0" smtClean="0">
                <a:latin typeface="Calibri"/>
                <a:cs typeface="Calibri"/>
              </a:rPr>
              <a:t> </a:t>
            </a:r>
            <a:r>
              <a:rPr lang="en-US" altLang="zh-CN" sz="2104" dirty="0" smtClean="0">
                <a:solidFill>
                  <a:srgbClr val="FFFFFF"/>
                </a:solidFill>
                <a:latin typeface="Calibri"/>
                <a:cs typeface="Calibri"/>
              </a:rPr>
              <a:t>memory</a:t>
            </a:r>
            <a:r>
              <a:rPr lang="en-US" altLang="zh-CN" sz="2104" dirty="0" smtClean="0">
                <a:latin typeface="Calibri"/>
                <a:cs typeface="Calibri"/>
              </a:rPr>
              <a:t> </a:t>
            </a:r>
            <a:r>
              <a:rPr lang="en-US" altLang="zh-CN" sz="2104" dirty="0" smtClean="0">
                <a:solidFill>
                  <a:srgbClr val="FFFFFF"/>
                </a:solidFill>
                <a:latin typeface="Calibri"/>
                <a:cs typeface="Calibri"/>
              </a:rPr>
              <a:t>or</a:t>
            </a:r>
            <a:r>
              <a:rPr lang="en-US" altLang="zh-CN" sz="2104" dirty="0" smtClean="0">
                <a:latin typeface="Calibri"/>
                <a:cs typeface="Calibri"/>
              </a:rPr>
              <a:t> </a:t>
            </a:r>
            <a:r>
              <a:rPr lang="en-US" altLang="zh-CN" sz="2104" dirty="0" smtClean="0">
                <a:solidFill>
                  <a:srgbClr val="FFFFFF"/>
                </a:solidFill>
                <a:latin typeface="Calibri"/>
                <a:cs typeface="Calibri"/>
              </a:rPr>
              <a:t>disk</a:t>
            </a:r>
          </a:p>
          <a:p>
            <a:pPr>
              <a:lnSpc>
                <a:spcPts val="1000"/>
              </a:lnSpc>
            </a:pPr>
            <a:endParaRPr lang="en-US" altLang="zh-CN" dirty="0" smtClean="0">
              <a:latin typeface="Calibri"/>
              <a:cs typeface="Calibri"/>
            </a:endParaRPr>
          </a:p>
          <a:p>
            <a:pPr>
              <a:lnSpc>
                <a:spcPts val="2200"/>
              </a:lnSpc>
              <a:tabLst/>
            </a:pPr>
            <a:r>
              <a:rPr lang="en-US" altLang="zh-CN" sz="2104" dirty="0" smtClean="0">
                <a:solidFill>
                  <a:srgbClr val="FFFFFF"/>
                </a:solidFill>
                <a:latin typeface="Calibri"/>
                <a:cs typeface="Calibri"/>
              </a:rPr>
              <a:t>Could</a:t>
            </a:r>
            <a:r>
              <a:rPr lang="en-US" altLang="zh-CN" sz="2104" dirty="0" smtClean="0">
                <a:latin typeface="Calibri"/>
                <a:cs typeface="Calibri"/>
              </a:rPr>
              <a:t> </a:t>
            </a:r>
            <a:r>
              <a:rPr lang="en-US" altLang="zh-CN" sz="2104" dirty="0" smtClean="0">
                <a:solidFill>
                  <a:srgbClr val="FFFFFF"/>
                </a:solidFill>
                <a:latin typeface="Calibri"/>
                <a:cs typeface="Calibri"/>
              </a:rPr>
              <a:t>be</a:t>
            </a:r>
            <a:r>
              <a:rPr lang="en-US" altLang="zh-CN" sz="2104" dirty="0" smtClean="0">
                <a:latin typeface="Calibri"/>
                <a:cs typeface="Calibri"/>
              </a:rPr>
              <a:t> </a:t>
            </a:r>
            <a:r>
              <a:rPr lang="en-US" altLang="zh-CN" sz="2104" dirty="0" smtClean="0">
                <a:solidFill>
                  <a:srgbClr val="FFFFFF"/>
                </a:solidFill>
                <a:latin typeface="Calibri"/>
                <a:cs typeface="Calibri"/>
              </a:rPr>
              <a:t>done</a:t>
            </a:r>
            <a:r>
              <a:rPr lang="en-US" altLang="zh-CN" sz="2104" dirty="0" smtClean="0">
                <a:latin typeface="Calibri"/>
                <a:cs typeface="Calibri"/>
              </a:rPr>
              <a:t> </a:t>
            </a:r>
            <a:r>
              <a:rPr lang="en-US" altLang="zh-CN" sz="2104" dirty="0" smtClean="0">
                <a:solidFill>
                  <a:srgbClr val="FFFFFF"/>
                </a:solidFill>
                <a:latin typeface="Calibri"/>
                <a:cs typeface="Calibri"/>
              </a:rPr>
              <a:t>off</a:t>
            </a:r>
            <a:r>
              <a:rPr lang="en-US" altLang="zh-CN" sz="2104" dirty="0" smtClean="0">
                <a:latin typeface="Calibri"/>
                <a:cs typeface="Calibri"/>
              </a:rPr>
              <a:t> </a:t>
            </a:r>
            <a:r>
              <a:rPr lang="en-US" altLang="zh-CN" sz="2104" dirty="0" smtClean="0">
                <a:solidFill>
                  <a:srgbClr val="FFFFFF"/>
                </a:solidFill>
                <a:latin typeface="Calibri"/>
                <a:cs typeface="Calibri"/>
              </a:rPr>
              <a:t>the</a:t>
            </a:r>
            <a:r>
              <a:rPr lang="en-US" altLang="zh-CN" sz="2104" dirty="0" smtClean="0">
                <a:latin typeface="Calibri"/>
                <a:cs typeface="Calibri"/>
              </a:rPr>
              <a:t> </a:t>
            </a:r>
            <a:r>
              <a:rPr lang="en-US" altLang="zh-CN" sz="2104" dirty="0" smtClean="0">
                <a:solidFill>
                  <a:srgbClr val="FFFFFF"/>
                </a:solidFill>
                <a:latin typeface="Calibri"/>
                <a:cs typeface="Calibri"/>
              </a:rPr>
              <a:t>main</a:t>
            </a:r>
            <a:r>
              <a:rPr lang="en-US" altLang="zh-CN" sz="2104" dirty="0" smtClean="0">
                <a:latin typeface="Calibri"/>
                <a:cs typeface="Calibri"/>
              </a:rPr>
              <a:t> </a:t>
            </a:r>
            <a:r>
              <a:rPr lang="en-US" altLang="zh-CN" sz="2104" dirty="0" smtClean="0">
                <a:solidFill>
                  <a:srgbClr val="FFFFFF"/>
                </a:solidFill>
                <a:latin typeface="Calibri"/>
                <a:cs typeface="Calibri"/>
              </a:rPr>
              <a:t>thread</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60400" y="774700"/>
            <a:ext cx="2484016"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Get</a:t>
            </a:r>
            <a:r>
              <a:rPr lang="en-US" altLang="zh-CN" sz="4209" dirty="0" smtClean="0">
                <a:latin typeface="Calibri"/>
                <a:cs typeface="Calibri"/>
              </a:rPr>
              <a:t> </a:t>
            </a:r>
            <a:r>
              <a:rPr lang="en-US" altLang="zh-CN" sz="4209" dirty="0" smtClean="0">
                <a:solidFill>
                  <a:srgbClr val="FFFFFF"/>
                </a:solidFill>
                <a:latin typeface="Calibri"/>
                <a:cs typeface="Calibri"/>
              </a:rPr>
              <a:t>Results</a:t>
            </a:r>
          </a:p>
        </p:txBody>
      </p:sp>
      <p:sp>
        <p:nvSpPr>
          <p:cNvPr id="5" name="TextBox 1"/>
          <p:cNvSpPr txBox="1"/>
          <p:nvPr/>
        </p:nvSpPr>
        <p:spPr>
          <a:xfrm>
            <a:off x="685800" y="1435100"/>
            <a:ext cx="2395352" cy="479772"/>
          </a:xfrm>
          <a:prstGeom prst="rect">
            <a:avLst/>
          </a:prstGeom>
          <a:noFill/>
        </p:spPr>
        <p:txBody>
          <a:bodyPr wrap="none" lIns="0" tIns="0" rIns="0" rtlCol="0">
            <a:spAutoFit/>
          </a:bodyPr>
          <a:lstStyle/>
          <a:p>
            <a:pPr>
              <a:lnSpc>
                <a:spcPts val="3300"/>
              </a:lnSpc>
              <a:tabLst/>
            </a:pPr>
            <a:r>
              <a:rPr lang="en-US" altLang="zh-CN" sz="3156" dirty="0" smtClean="0">
                <a:solidFill>
                  <a:srgbClr val="8E8E93"/>
                </a:solidFill>
                <a:latin typeface="Calibri"/>
                <a:cs typeface="Calibri"/>
              </a:rPr>
              <a:t>Flush</a:t>
            </a:r>
            <a:r>
              <a:rPr lang="en-US" altLang="zh-CN" sz="3156" dirty="0" smtClean="0">
                <a:latin typeface="Calibri"/>
                <a:cs typeface="Calibri"/>
              </a:rPr>
              <a:t> </a:t>
            </a:r>
            <a:r>
              <a:rPr lang="en-US" altLang="zh-CN" sz="3156" dirty="0" smtClean="0">
                <a:solidFill>
                  <a:srgbClr val="8E8E93"/>
                </a:solidFill>
                <a:latin typeface="Calibri"/>
                <a:cs typeface="Calibri"/>
              </a:rPr>
              <a:t>and</a:t>
            </a:r>
            <a:r>
              <a:rPr lang="en-US" altLang="zh-CN" sz="3156" dirty="0" smtClean="0">
                <a:latin typeface="Calibri"/>
                <a:cs typeface="Calibri"/>
              </a:rPr>
              <a:t> </a:t>
            </a:r>
            <a:r>
              <a:rPr lang="en-US" altLang="zh-CN" sz="3156" dirty="0" smtClean="0">
                <a:solidFill>
                  <a:srgbClr val="8E8E93"/>
                </a:solidFill>
                <a:latin typeface="Calibri"/>
                <a:cs typeface="Calibri"/>
              </a:rPr>
              <a:t>bind</a:t>
            </a:r>
          </a:p>
        </p:txBody>
      </p:sp>
      <p:sp>
        <p:nvSpPr>
          <p:cNvPr id="6" name="TextBox 1"/>
          <p:cNvSpPr txBox="1"/>
          <p:nvPr/>
        </p:nvSpPr>
        <p:spPr>
          <a:xfrm>
            <a:off x="685800" y="2413000"/>
            <a:ext cx="5308600" cy="7620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clEnqueueNDRangeKernel(secondary_q,</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k0,</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a:p>
            <a:pPr>
              <a:lnSpc>
                <a:spcPts val="2200"/>
              </a:lnSpc>
              <a:tabLst/>
            </a:pPr>
            <a:r>
              <a:rPr lang="en-US" altLang="zh-CN" sz="1578" dirty="0" smtClean="0">
                <a:solidFill>
                  <a:srgbClr val="FEB800"/>
                </a:solidFill>
                <a:latin typeface="Menlo" pitchFamily="18" charset="0"/>
                <a:cs typeface="Menlo" pitchFamily="18" charset="0"/>
              </a:rPr>
              <a:t>clFlush(primary_q)</a:t>
            </a:r>
            <a:r>
              <a:rPr lang="en-US" altLang="zh-CN" sz="1578" dirty="0" smtClean="0">
                <a:solidFill>
                  <a:srgbClr val="FFFFFF"/>
                </a:solidFill>
                <a:latin typeface="Menlo" pitchFamily="18" charset="0"/>
                <a:cs typeface="Menlo" pitchFamily="18" charset="0"/>
              </a:rPr>
              <a:t>;</a:t>
            </a:r>
            <a:r>
              <a:rPr lang="en-US" altLang="zh-CN" sz="1578" dirty="0" smtClean="0">
                <a:solidFill>
                  <a:srgbClr val="FFFFFF"/>
                </a:solidFill>
                <a:latin typeface="Monaco" pitchFamily="18" charset="0"/>
                <a:cs typeface="Monaco" pitchFamily="18" charset="0"/>
              </a:rPr>
              <a:t> </a:t>
            </a:r>
          </a:p>
          <a:p>
            <a:pPr>
              <a:lnSpc>
                <a:spcPts val="1900"/>
              </a:lnSpc>
              <a:tabLst/>
            </a:pPr>
            <a:r>
              <a:rPr lang="en-US" altLang="zh-CN" sz="1578" dirty="0" smtClean="0">
                <a:solidFill>
                  <a:srgbClr val="FFFFFF"/>
                </a:solidFill>
                <a:latin typeface="Menlo" pitchFamily="18" charset="0"/>
                <a:cs typeface="Menlo" pitchFamily="18" charset="0"/>
              </a:rPr>
              <a:t>…</a:t>
            </a:r>
          </a:p>
        </p:txBody>
      </p:sp>
      <p:sp>
        <p:nvSpPr>
          <p:cNvPr id="7" name="TextBox 1"/>
          <p:cNvSpPr txBox="1"/>
          <p:nvPr/>
        </p:nvSpPr>
        <p:spPr>
          <a:xfrm>
            <a:off x="685800" y="3505200"/>
            <a:ext cx="3733800" cy="5080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CGLSetVirtualScreen(secondary);</a:t>
            </a:r>
          </a:p>
          <a:p>
            <a:pPr>
              <a:lnSpc>
                <a:spcPts val="2200"/>
              </a:lnSpc>
              <a:tabLst/>
            </a:pPr>
            <a:r>
              <a:rPr lang="en-US" altLang="zh-CN" sz="1578" dirty="0" smtClean="0">
                <a:solidFill>
                  <a:srgbClr val="FFFFFF"/>
                </a:solidFill>
                <a:latin typeface="Menlo" pitchFamily="18" charset="0"/>
                <a:cs typeface="Menlo" pitchFamily="18" charset="0"/>
              </a:rPr>
              <a:t>…</a:t>
            </a:r>
            <a:r>
              <a:rPr lang="en-US" altLang="zh-CN" sz="1578" dirty="0" smtClean="0">
                <a:solidFill>
                  <a:srgbClr val="FFFFFF"/>
                </a:solidFill>
                <a:latin typeface="Monaco" pitchFamily="18" charset="0"/>
                <a:cs typeface="Monaco" pitchFamily="18" charset="0"/>
              </a:rPr>
              <a:t> </a:t>
            </a:r>
          </a:p>
        </p:txBody>
      </p:sp>
      <p:sp>
        <p:nvSpPr>
          <p:cNvPr id="8" name="TextBox 1"/>
          <p:cNvSpPr txBox="1"/>
          <p:nvPr/>
        </p:nvSpPr>
        <p:spPr>
          <a:xfrm>
            <a:off x="685800" y="4025900"/>
            <a:ext cx="1930400" cy="241300"/>
          </a:xfrm>
          <a:prstGeom prst="rect">
            <a:avLst/>
          </a:prstGeom>
          <a:noFill/>
        </p:spPr>
        <p:txBody>
          <a:bodyPr wrap="none" lIns="0" tIns="0" rIns="0" rtlCol="0">
            <a:spAutoFit/>
          </a:bodyPr>
          <a:lstStyle/>
          <a:p>
            <a:pPr>
              <a:lnSpc>
                <a:spcPts val="1900"/>
              </a:lnSpc>
              <a:tabLst/>
            </a:pPr>
            <a:r>
              <a:rPr lang="en-US" altLang="zh-CN" sz="1578" dirty="0" smtClean="0">
                <a:solidFill>
                  <a:srgbClr val="FEB800"/>
                </a:solidFill>
                <a:latin typeface="Menlo" pitchFamily="18" charset="0"/>
                <a:cs typeface="Menlo" pitchFamily="18" charset="0"/>
              </a:rPr>
              <a:t>glBindBuffer(…);</a:t>
            </a:r>
            <a:r>
              <a:rPr lang="en-US" altLang="zh-CN" sz="1578" dirty="0" smtClean="0">
                <a:solidFill>
                  <a:srgbClr val="FFFFFF"/>
                </a:solidFill>
                <a:latin typeface="Monaco" pitchFamily="18" charset="0"/>
                <a:cs typeface="Monaco" pitchFamily="18" charset="0"/>
              </a:rPr>
              <a:t> </a:t>
            </a:r>
          </a:p>
        </p:txBody>
      </p:sp>
      <p:sp>
        <p:nvSpPr>
          <p:cNvPr id="9" name="TextBox 1"/>
          <p:cNvSpPr txBox="1"/>
          <p:nvPr/>
        </p:nvSpPr>
        <p:spPr>
          <a:xfrm>
            <a:off x="685800" y="4279900"/>
            <a:ext cx="2171700" cy="495300"/>
          </a:xfrm>
          <a:prstGeom prst="rect">
            <a:avLst/>
          </a:prstGeom>
          <a:noFill/>
        </p:spPr>
        <p:txBody>
          <a:bodyPr wrap="none" lIns="0" tIns="0" rIns="0" rtlCol="0">
            <a:spAutoFit/>
          </a:bodyPr>
          <a:lstStyle/>
          <a:p>
            <a:pPr>
              <a:lnSpc>
                <a:spcPts val="1900"/>
              </a:lnSpc>
              <a:tabLst/>
            </a:pPr>
            <a:r>
              <a:rPr lang="en-US" altLang="zh-CN" sz="1578" dirty="0" smtClean="0">
                <a:solidFill>
                  <a:srgbClr val="FFFFFF"/>
                </a:solidFill>
                <a:latin typeface="Menlo" pitchFamily="18" charset="0"/>
                <a:cs typeface="Menlo" pitchFamily="18" charset="0"/>
              </a:rPr>
              <a:t>glDrawElements(…);</a:t>
            </a:r>
            <a:r>
              <a:rPr lang="en-US" altLang="zh-CN" sz="1578" dirty="0" smtClean="0">
                <a:solidFill>
                  <a:srgbClr val="FFFFFF"/>
                </a:solidFill>
                <a:latin typeface="Monaco" pitchFamily="18" charset="0"/>
                <a:cs typeface="Monaco" pitchFamily="18" charset="0"/>
              </a:rPr>
              <a:t> </a:t>
            </a:r>
          </a:p>
          <a:p>
            <a:pPr>
              <a:lnSpc>
                <a:spcPts val="1900"/>
              </a:lnSpc>
              <a:tabLst/>
            </a:pPr>
            <a:r>
              <a:rPr lang="en-US" altLang="zh-CN" sz="1578" dirty="0" smtClean="0">
                <a:solidFill>
                  <a:srgbClr val="FFFFFF"/>
                </a:solidFill>
                <a:latin typeface="Menlo" pitchFamily="18" charset="0"/>
                <a:cs typeface="Menlo" pitchFamily="18" charset="0"/>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a:cs typeface="Calibri"/>
            </a:endParaRPr>
          </a:p>
        </p:txBody>
      </p:sp>
      <p:sp>
        <p:nvSpPr>
          <p:cNvPr id="2" name="TextBox 1"/>
          <p:cNvSpPr txBox="1"/>
          <p:nvPr/>
        </p:nvSpPr>
        <p:spPr>
          <a:xfrm>
            <a:off x="660400" y="774700"/>
            <a:ext cx="3803642"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Memory Objects:</a:t>
            </a:r>
          </a:p>
        </p:txBody>
      </p:sp>
      <p:sp>
        <p:nvSpPr>
          <p:cNvPr id="5" name="TextBox 1"/>
          <p:cNvSpPr txBox="1"/>
          <p:nvPr/>
        </p:nvSpPr>
        <p:spPr>
          <a:xfrm>
            <a:off x="240506" y="2789237"/>
            <a:ext cx="10210800" cy="2015937"/>
          </a:xfrm>
          <a:prstGeom prst="rect">
            <a:avLst/>
          </a:prstGeom>
          <a:noFill/>
        </p:spPr>
        <p:txBody>
          <a:bodyPr wrap="square" lIns="0" tIns="0" rIns="0" rtlCol="0">
            <a:spAutoFit/>
          </a:bodyPr>
          <a:lstStyle/>
          <a:p>
            <a:pPr lvl="1">
              <a:defRPr/>
            </a:pPr>
            <a:r>
              <a:rPr lang="en-US" sz="3200" dirty="0" smtClean="0">
                <a:solidFill>
                  <a:srgbClr val="FFFFFF"/>
                </a:solidFill>
              </a:rPr>
              <a:t>Buffer </a:t>
            </a:r>
            <a:r>
              <a:rPr lang="en-US" sz="3200" dirty="0">
                <a:solidFill>
                  <a:srgbClr val="FFFFFF"/>
                </a:solidFill>
              </a:rPr>
              <a:t>objects which can contain any type of data and,</a:t>
            </a:r>
          </a:p>
          <a:p>
            <a:pPr lvl="1">
              <a:defRPr/>
            </a:pPr>
            <a:endParaRPr lang="en-US" sz="3200" dirty="0" smtClean="0">
              <a:solidFill>
                <a:srgbClr val="FFFFFF"/>
              </a:solidFill>
            </a:endParaRPr>
          </a:p>
          <a:p>
            <a:pPr lvl="1">
              <a:defRPr/>
            </a:pPr>
            <a:r>
              <a:rPr lang="en-US" sz="3200" dirty="0" smtClean="0">
                <a:solidFill>
                  <a:srgbClr val="FFFFFF"/>
                </a:solidFill>
              </a:rPr>
              <a:t>Image </a:t>
            </a:r>
            <a:r>
              <a:rPr lang="en-US" sz="3200" dirty="0">
                <a:solidFill>
                  <a:srgbClr val="FFFFFF"/>
                </a:solidFill>
              </a:rPr>
              <a:t>objects which are specifically for representing images</a:t>
            </a:r>
          </a:p>
        </p:txBody>
      </p:sp>
    </p:spTree>
    <p:extLst>
      <p:ext uri="{BB962C8B-B14F-4D97-AF65-F5344CB8AC3E}">
        <p14:creationId xmlns:p14="http://schemas.microsoft.com/office/powerpoint/2010/main" val="24172726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3747768"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Design</a:t>
            </a:r>
            <a:r>
              <a:rPr lang="en-US" altLang="zh-CN" sz="4209" dirty="0" smtClean="0">
                <a:latin typeface="Calibri"/>
                <a:cs typeface="Calibri"/>
              </a:rPr>
              <a:t> </a:t>
            </a:r>
            <a:r>
              <a:rPr lang="en-US" altLang="zh-CN" sz="4209" dirty="0" smtClean="0">
                <a:solidFill>
                  <a:srgbClr val="FFFFFF"/>
                </a:solidFill>
                <a:latin typeface="Calibri"/>
                <a:cs typeface="Calibri"/>
              </a:rPr>
              <a:t>Challenge</a:t>
            </a:r>
          </a:p>
        </p:txBody>
      </p:sp>
      <p:sp>
        <p:nvSpPr>
          <p:cNvPr id="5" name="TextBox 1"/>
          <p:cNvSpPr txBox="1"/>
          <p:nvPr/>
        </p:nvSpPr>
        <p:spPr>
          <a:xfrm>
            <a:off x="685800" y="2400300"/>
            <a:ext cx="6525224" cy="1209733"/>
          </a:xfrm>
          <a:prstGeom prst="rect">
            <a:avLst/>
          </a:prstGeom>
          <a:noFill/>
        </p:spPr>
        <p:txBody>
          <a:bodyPr wrap="none" lIns="0" tIns="0" rIns="0" rtlCol="0">
            <a:spAutoFit/>
          </a:bodyPr>
          <a:lstStyle/>
          <a:p>
            <a:pPr>
              <a:lnSpc>
                <a:spcPts val="2200"/>
              </a:lnSpc>
              <a:tabLst/>
            </a:pPr>
            <a:r>
              <a:rPr lang="en-US" altLang="zh-CN" sz="3200" dirty="0" smtClean="0">
                <a:solidFill>
                  <a:srgbClr val="FFFFFF"/>
                </a:solidFill>
                <a:latin typeface="Calibri"/>
                <a:cs typeface="Calibri"/>
              </a:rPr>
              <a:t>Have</a:t>
            </a:r>
            <a:r>
              <a:rPr lang="en-US" altLang="zh-CN" sz="3200" dirty="0" smtClean="0">
                <a:latin typeface="Calibri"/>
                <a:cs typeface="Calibri"/>
              </a:rPr>
              <a:t> </a:t>
            </a:r>
            <a:r>
              <a:rPr lang="en-US" altLang="zh-CN" sz="3200" dirty="0" smtClean="0">
                <a:solidFill>
                  <a:srgbClr val="FFFFFF"/>
                </a:solidFill>
                <a:latin typeface="Calibri"/>
                <a:cs typeface="Calibri"/>
              </a:rPr>
              <a:t>to</a:t>
            </a:r>
            <a:r>
              <a:rPr lang="en-US" altLang="zh-CN" sz="3200" dirty="0" smtClean="0">
                <a:latin typeface="Calibri"/>
                <a:cs typeface="Calibri"/>
              </a:rPr>
              <a:t> </a:t>
            </a:r>
            <a:r>
              <a:rPr lang="en-US" altLang="zh-CN" sz="3200" dirty="0" smtClean="0">
                <a:solidFill>
                  <a:srgbClr val="FFFFFF"/>
                </a:solidFill>
                <a:latin typeface="Calibri"/>
                <a:cs typeface="Calibri"/>
              </a:rPr>
              <a:t>divide</a:t>
            </a:r>
            <a:r>
              <a:rPr lang="en-US" altLang="zh-CN" sz="3200" dirty="0" smtClean="0">
                <a:latin typeface="Calibri"/>
                <a:cs typeface="Calibri"/>
              </a:rPr>
              <a:t> </a:t>
            </a:r>
            <a:r>
              <a:rPr lang="en-US" altLang="zh-CN" sz="3200" dirty="0" smtClean="0">
                <a:solidFill>
                  <a:srgbClr val="FFFFFF"/>
                </a:solidFill>
                <a:latin typeface="Calibri"/>
                <a:cs typeface="Calibri"/>
              </a:rPr>
              <a:t>the</a:t>
            </a:r>
            <a:r>
              <a:rPr lang="en-US" altLang="zh-CN" sz="3200" dirty="0" smtClean="0">
                <a:latin typeface="Calibri"/>
                <a:cs typeface="Calibri"/>
              </a:rPr>
              <a:t> </a:t>
            </a:r>
            <a:r>
              <a:rPr lang="en-US" altLang="zh-CN" sz="3200" dirty="0" smtClean="0">
                <a:solidFill>
                  <a:srgbClr val="FFFFFF"/>
                </a:solidFill>
                <a:latin typeface="Calibri"/>
                <a:cs typeface="Calibri"/>
              </a:rPr>
              <a:t>work</a:t>
            </a:r>
          </a:p>
          <a:p>
            <a:pPr>
              <a:lnSpc>
                <a:spcPts val="2200"/>
              </a:lnSpc>
              <a:tabLst/>
            </a:pPr>
            <a:endParaRPr lang="en-US" altLang="zh-CN" sz="3200" dirty="0">
              <a:solidFill>
                <a:srgbClr val="FFFFFF"/>
              </a:solidFill>
              <a:latin typeface="Calibri"/>
              <a:cs typeface="Calibri"/>
            </a:endParaRPr>
          </a:p>
          <a:p>
            <a:pPr>
              <a:lnSpc>
                <a:spcPts val="2200"/>
              </a:lnSpc>
            </a:pPr>
            <a:r>
              <a:rPr lang="en-US" altLang="zh-CN" sz="3200" dirty="0">
                <a:solidFill>
                  <a:srgbClr val="FFFFFF"/>
                </a:solidFill>
                <a:cs typeface="Calibri"/>
              </a:rPr>
              <a:t>Display</a:t>
            </a:r>
            <a:r>
              <a:rPr lang="en-US" altLang="zh-CN" sz="3200" dirty="0">
                <a:cs typeface="Calibri"/>
              </a:rPr>
              <a:t> </a:t>
            </a:r>
            <a:r>
              <a:rPr lang="en-US" altLang="zh-CN" sz="3200" dirty="0">
                <a:solidFill>
                  <a:srgbClr val="FFFFFF"/>
                </a:solidFill>
                <a:cs typeface="Calibri"/>
              </a:rPr>
              <a:t>connected</a:t>
            </a:r>
            <a:r>
              <a:rPr lang="en-US" altLang="zh-CN" sz="3200" dirty="0">
                <a:cs typeface="Calibri"/>
              </a:rPr>
              <a:t> </a:t>
            </a:r>
            <a:r>
              <a:rPr lang="en-US" altLang="zh-CN" sz="3200" dirty="0">
                <a:solidFill>
                  <a:srgbClr val="FFFFFF"/>
                </a:solidFill>
                <a:cs typeface="Calibri"/>
              </a:rPr>
              <a:t>to</a:t>
            </a:r>
            <a:r>
              <a:rPr lang="en-US" altLang="zh-CN" sz="3200" dirty="0">
                <a:cs typeface="Calibri"/>
              </a:rPr>
              <a:t> </a:t>
            </a:r>
            <a:r>
              <a:rPr lang="en-US" altLang="zh-CN" sz="3200" dirty="0">
                <a:solidFill>
                  <a:srgbClr val="FFFFFF"/>
                </a:solidFill>
                <a:cs typeface="Calibri"/>
              </a:rPr>
              <a:t>primary</a:t>
            </a:r>
            <a:r>
              <a:rPr lang="en-US" altLang="zh-CN" sz="3200" dirty="0">
                <a:cs typeface="Calibri"/>
              </a:rPr>
              <a:t> </a:t>
            </a:r>
            <a:r>
              <a:rPr lang="en-US" altLang="zh-CN" sz="3200" dirty="0">
                <a:solidFill>
                  <a:srgbClr val="FFFFFF"/>
                </a:solidFill>
                <a:cs typeface="Calibri"/>
              </a:rPr>
              <a:t>GPU</a:t>
            </a:r>
            <a:r>
              <a:rPr lang="en-US" altLang="zh-CN" sz="3200" dirty="0">
                <a:cs typeface="Calibri"/>
              </a:rPr>
              <a:t> </a:t>
            </a:r>
            <a:r>
              <a:rPr lang="en-US" altLang="zh-CN" sz="3200" dirty="0">
                <a:solidFill>
                  <a:srgbClr val="FFFFFF"/>
                </a:solidFill>
                <a:cs typeface="Calibri"/>
              </a:rPr>
              <a:t>only</a:t>
            </a:r>
          </a:p>
          <a:p>
            <a:pPr>
              <a:lnSpc>
                <a:spcPts val="2200"/>
              </a:lnSpc>
              <a:tabLst/>
            </a:pPr>
            <a:endParaRPr lang="en-US" altLang="zh-CN" sz="3200" dirty="0" smtClean="0">
              <a:solidFill>
                <a:srgbClr val="FFFFFF"/>
              </a:solidFill>
              <a:latin typeface="Calibri"/>
              <a:cs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8067452"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Handling</a:t>
            </a:r>
            <a:r>
              <a:rPr lang="en-US" altLang="zh-CN" sz="4209" dirty="0" smtClean="0">
                <a:latin typeface="Calibri"/>
                <a:cs typeface="Calibri"/>
              </a:rPr>
              <a:t> </a:t>
            </a:r>
            <a:r>
              <a:rPr lang="en-US" altLang="zh-CN" sz="4209" dirty="0" smtClean="0">
                <a:solidFill>
                  <a:srgbClr val="FFFFFF"/>
                </a:solidFill>
                <a:latin typeface="Calibri"/>
                <a:cs typeface="Calibri"/>
              </a:rPr>
              <a:t>Other</a:t>
            </a:r>
            <a:r>
              <a:rPr lang="en-US" altLang="zh-CN" sz="4209" dirty="0" smtClean="0">
                <a:latin typeface="Calibri"/>
                <a:cs typeface="Calibri"/>
              </a:rPr>
              <a:t> </a:t>
            </a:r>
            <a:r>
              <a:rPr lang="en-US" altLang="zh-CN" sz="4209" dirty="0" smtClean="0">
                <a:solidFill>
                  <a:srgbClr val="FFFFFF"/>
                </a:solidFill>
                <a:latin typeface="Calibri"/>
                <a:cs typeface="Calibri"/>
              </a:rPr>
              <a:t>Multi-GPU</a:t>
            </a:r>
            <a:r>
              <a:rPr lang="en-US" altLang="zh-CN" sz="4209" dirty="0" smtClean="0">
                <a:latin typeface="Calibri"/>
                <a:cs typeface="Calibri"/>
              </a:rPr>
              <a:t> </a:t>
            </a:r>
            <a:r>
              <a:rPr lang="en-US" altLang="zh-CN" sz="4209" dirty="0" smtClean="0">
                <a:solidFill>
                  <a:srgbClr val="FFFFFF"/>
                </a:solidFill>
                <a:latin typeface="Calibri"/>
                <a:cs typeface="Calibri"/>
              </a:rPr>
              <a:t>Situations</a:t>
            </a:r>
          </a:p>
        </p:txBody>
      </p:sp>
      <p:sp>
        <p:nvSpPr>
          <p:cNvPr id="5" name="TextBox 1"/>
          <p:cNvSpPr txBox="1"/>
          <p:nvPr/>
        </p:nvSpPr>
        <p:spPr>
          <a:xfrm>
            <a:off x="685800" y="2413000"/>
            <a:ext cx="7574790" cy="1055845"/>
          </a:xfrm>
          <a:prstGeom prst="rect">
            <a:avLst/>
          </a:prstGeom>
          <a:noFill/>
        </p:spPr>
        <p:txBody>
          <a:bodyPr wrap="none" lIns="0" tIns="0" rIns="0" rtlCol="0">
            <a:spAutoFit/>
          </a:bodyPr>
          <a:lstStyle/>
          <a:p>
            <a:pPr>
              <a:lnSpc>
                <a:spcPts val="2200"/>
              </a:lnSpc>
              <a:tabLst/>
            </a:pPr>
            <a:r>
              <a:rPr lang="en-US" altLang="zh-CN" sz="3200" dirty="0" smtClean="0">
                <a:solidFill>
                  <a:srgbClr val="FFFFFF"/>
                </a:solidFill>
                <a:latin typeface="Calibri"/>
                <a:cs typeface="Calibri"/>
              </a:rPr>
              <a:t>Laptop</a:t>
            </a:r>
            <a:r>
              <a:rPr lang="en-US" altLang="zh-CN" sz="3200" dirty="0" smtClean="0">
                <a:latin typeface="Calibri"/>
                <a:cs typeface="Calibri"/>
              </a:rPr>
              <a:t> </a:t>
            </a:r>
            <a:r>
              <a:rPr lang="en-US" altLang="zh-CN" sz="3200" dirty="0" smtClean="0">
                <a:solidFill>
                  <a:srgbClr val="FFFFFF"/>
                </a:solidFill>
                <a:latin typeface="Calibri"/>
                <a:cs typeface="Calibri"/>
              </a:rPr>
              <a:t>with</a:t>
            </a:r>
            <a:r>
              <a:rPr lang="en-US" altLang="zh-CN" sz="3200" dirty="0" smtClean="0">
                <a:latin typeface="Calibri"/>
                <a:cs typeface="Calibri"/>
              </a:rPr>
              <a:t> </a:t>
            </a:r>
            <a:r>
              <a:rPr lang="en-US" altLang="zh-CN" sz="3200" dirty="0" smtClean="0">
                <a:solidFill>
                  <a:srgbClr val="FFFFFF"/>
                </a:solidFill>
                <a:latin typeface="Calibri"/>
                <a:cs typeface="Calibri"/>
              </a:rPr>
              <a:t>automatic</a:t>
            </a:r>
            <a:r>
              <a:rPr lang="en-US" altLang="zh-CN" sz="3200" dirty="0" smtClean="0">
                <a:latin typeface="Calibri"/>
                <a:cs typeface="Calibri"/>
              </a:rPr>
              <a:t> </a:t>
            </a:r>
            <a:r>
              <a:rPr lang="en-US" altLang="zh-CN" sz="3200" dirty="0" smtClean="0">
                <a:solidFill>
                  <a:srgbClr val="FFFFFF"/>
                </a:solidFill>
                <a:latin typeface="Calibri"/>
                <a:cs typeface="Calibri"/>
              </a:rPr>
              <a:t>graphics</a:t>
            </a:r>
            <a:r>
              <a:rPr lang="en-US" altLang="zh-CN" sz="3200" dirty="0" smtClean="0">
                <a:latin typeface="Calibri"/>
                <a:cs typeface="Calibri"/>
              </a:rPr>
              <a:t> </a:t>
            </a:r>
            <a:r>
              <a:rPr lang="en-US" altLang="zh-CN" sz="3200" dirty="0" smtClean="0">
                <a:solidFill>
                  <a:srgbClr val="FFFFFF"/>
                </a:solidFill>
                <a:latin typeface="Calibri"/>
                <a:cs typeface="Calibri"/>
              </a:rPr>
              <a:t>switching</a:t>
            </a:r>
          </a:p>
          <a:p>
            <a:pPr>
              <a:lnSpc>
                <a:spcPts val="2200"/>
              </a:lnSpc>
              <a:tabLst/>
            </a:pPr>
            <a:endParaRPr lang="en-US" altLang="zh-CN" sz="3200" dirty="0" smtClean="0">
              <a:solidFill>
                <a:srgbClr val="FFFFFF"/>
              </a:solidFill>
              <a:latin typeface="Calibri"/>
              <a:cs typeface="Calibri"/>
            </a:endParaRPr>
          </a:p>
          <a:p>
            <a:pPr>
              <a:lnSpc>
                <a:spcPts val="1000"/>
              </a:lnSpc>
            </a:pPr>
            <a:endParaRPr lang="en-US" altLang="zh-CN" sz="3200" dirty="0" smtClean="0">
              <a:latin typeface="Calibri"/>
              <a:cs typeface="Calibri"/>
            </a:endParaRPr>
          </a:p>
          <a:p>
            <a:pPr>
              <a:lnSpc>
                <a:spcPts val="2200"/>
              </a:lnSpc>
              <a:tabLst/>
            </a:pPr>
            <a:r>
              <a:rPr lang="en-US" altLang="zh-CN" sz="3200" dirty="0" smtClean="0">
                <a:solidFill>
                  <a:srgbClr val="FFFFFF"/>
                </a:solidFill>
                <a:latin typeface="Calibri"/>
                <a:cs typeface="Calibri"/>
              </a:rPr>
              <a:t>Multiple</a:t>
            </a:r>
            <a:r>
              <a:rPr lang="en-US" altLang="zh-CN" sz="3200" dirty="0" smtClean="0">
                <a:latin typeface="Calibri"/>
                <a:cs typeface="Calibri"/>
              </a:rPr>
              <a:t> </a:t>
            </a:r>
            <a:r>
              <a:rPr lang="en-US" altLang="zh-CN" sz="3200" dirty="0" smtClean="0">
                <a:solidFill>
                  <a:srgbClr val="FFFFFF"/>
                </a:solidFill>
                <a:latin typeface="Calibri"/>
                <a:cs typeface="Calibri"/>
              </a:rPr>
              <a:t>displays</a:t>
            </a:r>
            <a:r>
              <a:rPr lang="en-US" altLang="zh-CN" sz="3200" dirty="0" smtClean="0">
                <a:latin typeface="Calibri"/>
                <a:cs typeface="Calibri"/>
              </a:rPr>
              <a:t> </a:t>
            </a:r>
            <a:r>
              <a:rPr lang="en-US" altLang="zh-CN" sz="3200" dirty="0" smtClean="0">
                <a:solidFill>
                  <a:srgbClr val="FFFFFF"/>
                </a:solidFill>
                <a:latin typeface="Calibri"/>
                <a:cs typeface="Calibri"/>
              </a:rPr>
              <a:t>connected</a:t>
            </a:r>
            <a:r>
              <a:rPr lang="en-US" altLang="zh-CN" sz="3200" dirty="0" smtClean="0">
                <a:latin typeface="Calibri"/>
                <a:cs typeface="Calibri"/>
              </a:rPr>
              <a:t> </a:t>
            </a:r>
            <a:r>
              <a:rPr lang="en-US" altLang="zh-CN" sz="3200" dirty="0" smtClean="0">
                <a:solidFill>
                  <a:srgbClr val="FFFFFF"/>
                </a:solidFill>
                <a:latin typeface="Calibri"/>
                <a:cs typeface="Calibri"/>
              </a:rPr>
              <a:t>to</a:t>
            </a:r>
            <a:r>
              <a:rPr lang="en-US" altLang="zh-CN" sz="3200" dirty="0" smtClean="0">
                <a:latin typeface="Calibri"/>
                <a:cs typeface="Calibri"/>
              </a:rPr>
              <a:t> </a:t>
            </a:r>
            <a:r>
              <a:rPr lang="en-US" altLang="zh-CN" sz="3200" dirty="0" smtClean="0">
                <a:solidFill>
                  <a:srgbClr val="FFFFFF"/>
                </a:solidFill>
                <a:latin typeface="Calibri"/>
                <a:cs typeface="Calibri"/>
              </a:rPr>
              <a:t>multiple</a:t>
            </a:r>
            <a:r>
              <a:rPr lang="en-US" altLang="zh-CN" sz="3200" dirty="0" smtClean="0">
                <a:latin typeface="Calibri"/>
                <a:cs typeface="Calibri"/>
              </a:rPr>
              <a:t> </a:t>
            </a:r>
            <a:r>
              <a:rPr lang="en-US" altLang="zh-CN" sz="3200" dirty="0" smtClean="0">
                <a:solidFill>
                  <a:srgbClr val="FFFFFF"/>
                </a:solidFill>
                <a:latin typeface="Calibri"/>
                <a:cs typeface="Calibri"/>
              </a:rPr>
              <a:t>GPUs</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85800" y="901700"/>
            <a:ext cx="6784701" cy="583271"/>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OpenCL</a:t>
            </a:r>
            <a:r>
              <a:rPr lang="en-US" altLang="zh-CN" sz="3858" dirty="0" smtClean="0">
                <a:latin typeface="Calibri"/>
                <a:cs typeface="Calibri"/>
              </a:rPr>
              <a:t> </a:t>
            </a:r>
            <a:r>
              <a:rPr lang="en-US" altLang="zh-CN" sz="3858" b="1" dirty="0" smtClean="0">
                <a:solidFill>
                  <a:srgbClr val="FFFFFF"/>
                </a:solidFill>
                <a:latin typeface="Calibri"/>
                <a:cs typeface="Calibri"/>
              </a:rPr>
              <a:t>Programming</a:t>
            </a:r>
            <a:r>
              <a:rPr lang="en-US" altLang="zh-CN" sz="3858" dirty="0" smtClean="0">
                <a:latin typeface="Calibri"/>
                <a:cs typeface="Calibri"/>
              </a:rPr>
              <a:t> </a:t>
            </a:r>
            <a:r>
              <a:rPr lang="en-US" altLang="zh-CN" sz="3858" b="1" dirty="0" smtClean="0">
                <a:solidFill>
                  <a:srgbClr val="FFFFFF"/>
                </a:solidFill>
                <a:latin typeface="Calibri"/>
                <a:cs typeface="Calibri"/>
              </a:rPr>
              <a:t>Model</a:t>
            </a:r>
          </a:p>
        </p:txBody>
      </p:sp>
      <p:sp>
        <p:nvSpPr>
          <p:cNvPr id="5" name="TextBox 1"/>
          <p:cNvSpPr txBox="1"/>
          <p:nvPr/>
        </p:nvSpPr>
        <p:spPr>
          <a:xfrm>
            <a:off x="685801" y="2413000"/>
            <a:ext cx="9155906" cy="3318002"/>
          </a:xfrm>
          <a:prstGeom prst="rect">
            <a:avLst/>
          </a:prstGeom>
          <a:noFill/>
        </p:spPr>
        <p:txBody>
          <a:bodyPr wrap="square" lIns="0" tIns="0" rIns="0" rtlCol="0">
            <a:spAutoFit/>
          </a:bodyPr>
          <a:lstStyle/>
          <a:p>
            <a:pPr>
              <a:tabLst/>
            </a:pPr>
            <a:r>
              <a:rPr lang="en-US" sz="3200" dirty="0" err="1">
                <a:solidFill>
                  <a:srgbClr val="FFFFFF"/>
                </a:solidFill>
                <a:latin typeface="Calibri"/>
                <a:cs typeface="Calibri"/>
              </a:rPr>
              <a:t>OpenCL</a:t>
            </a:r>
            <a:r>
              <a:rPr lang="en-US" sz="3200" dirty="0">
                <a:solidFill>
                  <a:srgbClr val="FFFFFF"/>
                </a:solidFill>
                <a:latin typeface="Calibri"/>
                <a:cs typeface="Calibri"/>
              </a:rPr>
              <a:t> supports data parallel and task parallel programming models</a:t>
            </a:r>
            <a:endParaRPr lang="en-US" altLang="zh-CN" sz="3200" dirty="0" smtClean="0">
              <a:solidFill>
                <a:srgbClr val="FFFFFF"/>
              </a:solidFill>
              <a:latin typeface="Calibri"/>
              <a:cs typeface="Calibri"/>
            </a:endParaRPr>
          </a:p>
          <a:p>
            <a:endParaRPr lang="en-US" sz="3200" dirty="0" smtClean="0">
              <a:solidFill>
                <a:srgbClr val="FFFFFF"/>
              </a:solidFill>
              <a:latin typeface="Calibri"/>
              <a:cs typeface="Calibri"/>
            </a:endParaRPr>
          </a:p>
          <a:p>
            <a:r>
              <a:rPr lang="en-US" sz="3200" dirty="0" smtClean="0">
                <a:solidFill>
                  <a:srgbClr val="FFFFFF"/>
                </a:solidFill>
                <a:latin typeface="Calibri"/>
                <a:cs typeface="Calibri"/>
              </a:rPr>
              <a:t>Every </a:t>
            </a:r>
            <a:r>
              <a:rPr lang="en-US" sz="3200" dirty="0">
                <a:solidFill>
                  <a:srgbClr val="FFFFFF"/>
                </a:solidFill>
                <a:latin typeface="Calibri"/>
                <a:cs typeface="Calibri"/>
              </a:rPr>
              <a:t>application that uses </a:t>
            </a:r>
            <a:r>
              <a:rPr lang="en-US" sz="3200" dirty="0" err="1">
                <a:solidFill>
                  <a:srgbClr val="FFFFFF"/>
                </a:solidFill>
                <a:latin typeface="Calibri"/>
                <a:cs typeface="Calibri"/>
              </a:rPr>
              <a:t>OpenCL</a:t>
            </a:r>
            <a:r>
              <a:rPr lang="en-US" sz="3200" dirty="0">
                <a:solidFill>
                  <a:srgbClr val="FFFFFF"/>
                </a:solidFill>
                <a:latin typeface="Calibri"/>
                <a:cs typeface="Calibri"/>
              </a:rPr>
              <a:t> has to go through a pre-defined series of steps in order to efficiently offload computation to an </a:t>
            </a:r>
            <a:r>
              <a:rPr lang="en-US" sz="3200" dirty="0" err="1">
                <a:solidFill>
                  <a:srgbClr val="FFFFFF"/>
                </a:solidFill>
                <a:latin typeface="Calibri"/>
                <a:cs typeface="Calibri"/>
              </a:rPr>
              <a:t>OpenCL</a:t>
            </a:r>
            <a:r>
              <a:rPr lang="en-US" sz="3200" dirty="0">
                <a:solidFill>
                  <a:srgbClr val="FFFFFF"/>
                </a:solidFill>
                <a:latin typeface="Calibri"/>
                <a:cs typeface="Calibri"/>
              </a:rPr>
              <a:t> device</a:t>
            </a:r>
          </a:p>
          <a:p>
            <a:pPr>
              <a:lnSpc>
                <a:spcPts val="2200"/>
              </a:lnSpc>
              <a:tabLst/>
            </a:pPr>
            <a:endParaRPr lang="en-US" altLang="zh-CN" sz="3200" dirty="0" smtClean="0">
              <a:solidFill>
                <a:srgbClr val="FFFFFF"/>
              </a:solidFill>
              <a:latin typeface="Calibri"/>
              <a:cs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149465" y="2749747"/>
            <a:ext cx="2522559" cy="701639"/>
          </a:xfrm>
          <a:custGeom>
            <a:avLst/>
            <a:gdLst>
              <a:gd name="connsiteX0" fmla="*/ 0 w 2522559"/>
              <a:gd name="connsiteY0" fmla="*/ 0 h 701639"/>
              <a:gd name="connsiteX1" fmla="*/ 2522558 w 2522559"/>
              <a:gd name="connsiteY1" fmla="*/ 0 h 701639"/>
              <a:gd name="connsiteX2" fmla="*/ 2522558 w 2522559"/>
              <a:gd name="connsiteY2" fmla="*/ 701639 h 701639"/>
              <a:gd name="connsiteX3" fmla="*/ 0 w 2522559"/>
              <a:gd name="connsiteY3" fmla="*/ 701639 h 701639"/>
              <a:gd name="connsiteX4" fmla="*/ 0 w 2522559"/>
              <a:gd name="connsiteY4" fmla="*/ 0 h 7016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9">
                <a:moveTo>
                  <a:pt x="0" y="0"/>
                </a:moveTo>
                <a:lnTo>
                  <a:pt x="2522558" y="0"/>
                </a:lnTo>
                <a:lnTo>
                  <a:pt x="2522558" y="701639"/>
                </a:lnTo>
                <a:lnTo>
                  <a:pt x="0" y="701639"/>
                </a:lnTo>
                <a:lnTo>
                  <a:pt x="0" y="0"/>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2138327" y="2738609"/>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6014047" y="2749747"/>
            <a:ext cx="2522559" cy="701639"/>
          </a:xfrm>
          <a:custGeom>
            <a:avLst/>
            <a:gdLst>
              <a:gd name="connsiteX0" fmla="*/ 0 w 2522559"/>
              <a:gd name="connsiteY0" fmla="*/ 0 h 701639"/>
              <a:gd name="connsiteX1" fmla="*/ 2522559 w 2522559"/>
              <a:gd name="connsiteY1" fmla="*/ 0 h 701639"/>
              <a:gd name="connsiteX2" fmla="*/ 2522559 w 2522559"/>
              <a:gd name="connsiteY2" fmla="*/ 701639 h 701639"/>
              <a:gd name="connsiteX3" fmla="*/ 0 w 2522559"/>
              <a:gd name="connsiteY3" fmla="*/ 701639 h 701639"/>
              <a:gd name="connsiteX4" fmla="*/ 0 w 2522559"/>
              <a:gd name="connsiteY4" fmla="*/ 0 h 7016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9">
                <a:moveTo>
                  <a:pt x="0" y="0"/>
                </a:moveTo>
                <a:lnTo>
                  <a:pt x="2522559" y="0"/>
                </a:lnTo>
                <a:lnTo>
                  <a:pt x="2522559" y="701639"/>
                </a:lnTo>
                <a:lnTo>
                  <a:pt x="0" y="701639"/>
                </a:lnTo>
                <a:lnTo>
                  <a:pt x="0" y="0"/>
                </a:lnTo>
              </a:path>
            </a:pathLst>
          </a:custGeom>
          <a:solidFill>
            <a:srgbClr val="6A8E1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6002909" y="2738609"/>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85800" y="901700"/>
            <a:ext cx="6784701" cy="583271"/>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OpenCL</a:t>
            </a:r>
            <a:r>
              <a:rPr lang="en-US" altLang="zh-CN" sz="3858" dirty="0" smtClean="0">
                <a:latin typeface="Calibri"/>
                <a:cs typeface="Calibri"/>
              </a:rPr>
              <a:t> </a:t>
            </a:r>
            <a:r>
              <a:rPr lang="en-US" altLang="zh-CN" sz="3858" b="1" dirty="0" smtClean="0">
                <a:solidFill>
                  <a:srgbClr val="FFFFFF"/>
                </a:solidFill>
                <a:latin typeface="Calibri"/>
                <a:cs typeface="Calibri"/>
              </a:rPr>
              <a:t>Programming</a:t>
            </a:r>
            <a:r>
              <a:rPr lang="en-US" altLang="zh-CN" sz="3858" dirty="0" smtClean="0">
                <a:latin typeface="Calibri"/>
                <a:cs typeface="Calibri"/>
              </a:rPr>
              <a:t> </a:t>
            </a:r>
            <a:r>
              <a:rPr lang="en-US" altLang="zh-CN" sz="3858" b="1" dirty="0" smtClean="0">
                <a:solidFill>
                  <a:srgbClr val="FFFFFF"/>
                </a:solidFill>
                <a:latin typeface="Calibri"/>
                <a:cs typeface="Calibri"/>
              </a:rPr>
              <a:t>Model</a:t>
            </a:r>
          </a:p>
        </p:txBody>
      </p:sp>
      <p:sp>
        <p:nvSpPr>
          <p:cNvPr id="9" name="TextBox 1"/>
          <p:cNvSpPr txBox="1"/>
          <p:nvPr/>
        </p:nvSpPr>
        <p:spPr>
          <a:xfrm>
            <a:off x="2565400" y="2895600"/>
            <a:ext cx="1641475" cy="492015"/>
          </a:xfrm>
          <a:prstGeom prst="rect">
            <a:avLst/>
          </a:prstGeom>
          <a:noFill/>
        </p:spPr>
        <p:txBody>
          <a:bodyPr wrap="none" lIns="0" tIns="0" rIns="0" rtlCol="0">
            <a:spAutoFit/>
          </a:bodyPr>
          <a:lstStyle/>
          <a:p>
            <a:pPr>
              <a:lnSpc>
                <a:spcPts val="1700"/>
              </a:lnSpc>
              <a:tabLst>
                <a:tab pos="419100" algn="l"/>
              </a:tabLst>
            </a:pPr>
            <a:r>
              <a:rPr lang="en-US" altLang="zh-CN" sz="1578" b="1" dirty="0" smtClean="0">
                <a:solidFill>
                  <a:srgbClr val="FFFFFF"/>
                </a:solidFill>
                <a:latin typeface="Calibri"/>
                <a:cs typeface="Calibri"/>
              </a:rPr>
              <a:t>C-like</a:t>
            </a:r>
            <a:r>
              <a:rPr lang="en-US" altLang="zh-CN" sz="1578" dirty="0" smtClean="0">
                <a:latin typeface="Calibri"/>
                <a:cs typeface="Calibri"/>
              </a:rPr>
              <a:t> </a:t>
            </a:r>
            <a:r>
              <a:rPr lang="en-US" altLang="zh-CN" sz="1578" b="1" dirty="0" smtClean="0">
                <a:solidFill>
                  <a:srgbClr val="FFFFFF"/>
                </a:solidFill>
                <a:latin typeface="Calibri"/>
                <a:cs typeface="Calibri"/>
              </a:rPr>
              <a:t>Programming</a:t>
            </a:r>
          </a:p>
          <a:p>
            <a:pPr>
              <a:lnSpc>
                <a:spcPts val="1700"/>
              </a:lnSpc>
              <a:tabLst>
                <a:tab pos="419100" algn="l"/>
              </a:tabLst>
            </a:pPr>
            <a:r>
              <a:rPr lang="en-US" altLang="zh-CN" dirty="0" smtClean="0">
                <a:latin typeface="Calibri"/>
                <a:cs typeface="Calibri"/>
              </a:rPr>
              <a:t>	</a:t>
            </a:r>
            <a:r>
              <a:rPr lang="en-US" altLang="zh-CN" sz="1578" b="1" dirty="0" smtClean="0">
                <a:solidFill>
                  <a:srgbClr val="FFFFFF"/>
                </a:solidFill>
                <a:latin typeface="Calibri"/>
                <a:cs typeface="Calibri"/>
              </a:rPr>
              <a:t>Language</a:t>
            </a:r>
          </a:p>
        </p:txBody>
      </p:sp>
      <p:sp>
        <p:nvSpPr>
          <p:cNvPr id="10" name="TextBox 1"/>
          <p:cNvSpPr txBox="1"/>
          <p:nvPr/>
        </p:nvSpPr>
        <p:spPr>
          <a:xfrm>
            <a:off x="6743700" y="2997200"/>
            <a:ext cx="1046102"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Runtime</a:t>
            </a:r>
            <a:r>
              <a:rPr lang="en-US" altLang="zh-CN" sz="1578" dirty="0" smtClean="0">
                <a:latin typeface="Calibri"/>
                <a:cs typeface="Calibri"/>
              </a:rPr>
              <a:t> </a:t>
            </a:r>
            <a:r>
              <a:rPr lang="en-US" altLang="zh-CN" sz="1578" b="1" dirty="0" smtClean="0">
                <a:solidFill>
                  <a:srgbClr val="FFFFFF"/>
                </a:solidFill>
                <a:latin typeface="Calibri"/>
                <a:cs typeface="Calibri"/>
              </a:rPr>
              <a:t>API</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149465" y="2749747"/>
            <a:ext cx="2522559" cy="701639"/>
          </a:xfrm>
          <a:custGeom>
            <a:avLst/>
            <a:gdLst>
              <a:gd name="connsiteX0" fmla="*/ 0 w 2522559"/>
              <a:gd name="connsiteY0" fmla="*/ 0 h 701639"/>
              <a:gd name="connsiteX1" fmla="*/ 2522558 w 2522559"/>
              <a:gd name="connsiteY1" fmla="*/ 0 h 701639"/>
              <a:gd name="connsiteX2" fmla="*/ 2522558 w 2522559"/>
              <a:gd name="connsiteY2" fmla="*/ 701639 h 701639"/>
              <a:gd name="connsiteX3" fmla="*/ 0 w 2522559"/>
              <a:gd name="connsiteY3" fmla="*/ 701639 h 701639"/>
              <a:gd name="connsiteX4" fmla="*/ 0 w 2522559"/>
              <a:gd name="connsiteY4" fmla="*/ 0 h 7016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9">
                <a:moveTo>
                  <a:pt x="0" y="0"/>
                </a:moveTo>
                <a:lnTo>
                  <a:pt x="2522558" y="0"/>
                </a:lnTo>
                <a:lnTo>
                  <a:pt x="2522558" y="701639"/>
                </a:lnTo>
                <a:lnTo>
                  <a:pt x="0" y="701639"/>
                </a:lnTo>
                <a:lnTo>
                  <a:pt x="0" y="0"/>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2138327" y="2738609"/>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6014047" y="2749747"/>
            <a:ext cx="2522559" cy="701639"/>
          </a:xfrm>
          <a:custGeom>
            <a:avLst/>
            <a:gdLst>
              <a:gd name="connsiteX0" fmla="*/ 0 w 2522559"/>
              <a:gd name="connsiteY0" fmla="*/ 0 h 701639"/>
              <a:gd name="connsiteX1" fmla="*/ 2522559 w 2522559"/>
              <a:gd name="connsiteY1" fmla="*/ 0 h 701639"/>
              <a:gd name="connsiteX2" fmla="*/ 2522559 w 2522559"/>
              <a:gd name="connsiteY2" fmla="*/ 701639 h 701639"/>
              <a:gd name="connsiteX3" fmla="*/ 0 w 2522559"/>
              <a:gd name="connsiteY3" fmla="*/ 701639 h 701639"/>
              <a:gd name="connsiteX4" fmla="*/ 0 w 2522559"/>
              <a:gd name="connsiteY4" fmla="*/ 0 h 7016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9">
                <a:moveTo>
                  <a:pt x="0" y="0"/>
                </a:moveTo>
                <a:lnTo>
                  <a:pt x="2522559" y="0"/>
                </a:lnTo>
                <a:lnTo>
                  <a:pt x="2522559" y="701639"/>
                </a:lnTo>
                <a:lnTo>
                  <a:pt x="0" y="701639"/>
                </a:lnTo>
                <a:lnTo>
                  <a:pt x="0" y="0"/>
                </a:lnTo>
              </a:path>
            </a:pathLst>
          </a:custGeom>
          <a:solidFill>
            <a:srgbClr val="CCC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6002909" y="2738609"/>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85800" y="901700"/>
            <a:ext cx="6784701" cy="583271"/>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OpenCL</a:t>
            </a:r>
            <a:r>
              <a:rPr lang="en-US" altLang="zh-CN" sz="3858" dirty="0" smtClean="0">
                <a:latin typeface="Calibri"/>
                <a:cs typeface="Calibri"/>
              </a:rPr>
              <a:t> </a:t>
            </a:r>
            <a:r>
              <a:rPr lang="en-US" altLang="zh-CN" sz="3858" b="1" dirty="0" smtClean="0">
                <a:solidFill>
                  <a:srgbClr val="FFFFFF"/>
                </a:solidFill>
                <a:latin typeface="Calibri"/>
                <a:cs typeface="Calibri"/>
              </a:rPr>
              <a:t>Programming</a:t>
            </a:r>
            <a:r>
              <a:rPr lang="en-US" altLang="zh-CN" sz="3858" dirty="0" smtClean="0">
                <a:latin typeface="Calibri"/>
                <a:cs typeface="Calibri"/>
              </a:rPr>
              <a:t> </a:t>
            </a:r>
            <a:r>
              <a:rPr lang="en-US" altLang="zh-CN" sz="3858" b="1" dirty="0" smtClean="0">
                <a:solidFill>
                  <a:srgbClr val="FFFFFF"/>
                </a:solidFill>
                <a:latin typeface="Calibri"/>
                <a:cs typeface="Calibri"/>
              </a:rPr>
              <a:t>Model</a:t>
            </a:r>
          </a:p>
        </p:txBody>
      </p:sp>
      <p:sp>
        <p:nvSpPr>
          <p:cNvPr id="9" name="TextBox 1"/>
          <p:cNvSpPr txBox="1"/>
          <p:nvPr/>
        </p:nvSpPr>
        <p:spPr>
          <a:xfrm>
            <a:off x="2565400" y="2895600"/>
            <a:ext cx="1641475" cy="492015"/>
          </a:xfrm>
          <a:prstGeom prst="rect">
            <a:avLst/>
          </a:prstGeom>
          <a:noFill/>
        </p:spPr>
        <p:txBody>
          <a:bodyPr wrap="none" lIns="0" tIns="0" rIns="0" rtlCol="0">
            <a:spAutoFit/>
          </a:bodyPr>
          <a:lstStyle/>
          <a:p>
            <a:pPr>
              <a:lnSpc>
                <a:spcPts val="1700"/>
              </a:lnSpc>
              <a:tabLst>
                <a:tab pos="419100" algn="l"/>
              </a:tabLst>
            </a:pPr>
            <a:r>
              <a:rPr lang="en-US" altLang="zh-CN" sz="1578" b="1" dirty="0" smtClean="0">
                <a:solidFill>
                  <a:srgbClr val="FFFFFF"/>
                </a:solidFill>
                <a:latin typeface="Calibri"/>
                <a:cs typeface="Calibri"/>
              </a:rPr>
              <a:t>C-like</a:t>
            </a:r>
            <a:r>
              <a:rPr lang="en-US" altLang="zh-CN" sz="1578" dirty="0" smtClean="0">
                <a:latin typeface="Calibri"/>
                <a:cs typeface="Calibri"/>
              </a:rPr>
              <a:t> </a:t>
            </a:r>
            <a:r>
              <a:rPr lang="en-US" altLang="zh-CN" sz="1578" b="1" dirty="0" smtClean="0">
                <a:solidFill>
                  <a:srgbClr val="FFFFFF"/>
                </a:solidFill>
                <a:latin typeface="Calibri"/>
                <a:cs typeface="Calibri"/>
              </a:rPr>
              <a:t>Programming</a:t>
            </a:r>
          </a:p>
          <a:p>
            <a:pPr>
              <a:lnSpc>
                <a:spcPts val="1700"/>
              </a:lnSpc>
              <a:tabLst>
                <a:tab pos="419100" algn="l"/>
              </a:tabLst>
            </a:pPr>
            <a:r>
              <a:rPr lang="en-US" altLang="zh-CN" dirty="0" smtClean="0">
                <a:latin typeface="Calibri"/>
                <a:cs typeface="Calibri"/>
              </a:rPr>
              <a:t>	</a:t>
            </a:r>
            <a:r>
              <a:rPr lang="en-US" altLang="zh-CN" sz="1578" b="1" dirty="0" smtClean="0">
                <a:solidFill>
                  <a:srgbClr val="FFFFFF"/>
                </a:solidFill>
                <a:latin typeface="Calibri"/>
                <a:cs typeface="Calibri"/>
              </a:rPr>
              <a:t>Language</a:t>
            </a:r>
          </a:p>
        </p:txBody>
      </p:sp>
      <p:sp>
        <p:nvSpPr>
          <p:cNvPr id="10" name="TextBox 1"/>
          <p:cNvSpPr txBox="1"/>
          <p:nvPr/>
        </p:nvSpPr>
        <p:spPr>
          <a:xfrm>
            <a:off x="6743700" y="2997200"/>
            <a:ext cx="1046102"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Runtime</a:t>
            </a:r>
            <a:r>
              <a:rPr lang="en-US" altLang="zh-CN" sz="1578" dirty="0" smtClean="0">
                <a:latin typeface="Calibri"/>
                <a:cs typeface="Calibri"/>
              </a:rPr>
              <a:t> </a:t>
            </a:r>
            <a:r>
              <a:rPr lang="en-US" altLang="zh-CN" sz="1578" b="1" dirty="0" smtClean="0">
                <a:solidFill>
                  <a:srgbClr val="FFFFFF"/>
                </a:solidFill>
                <a:latin typeface="Calibri"/>
                <a:cs typeface="Calibri"/>
              </a:rPr>
              <a:t>API</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149465" y="2749747"/>
            <a:ext cx="2522559" cy="701639"/>
          </a:xfrm>
          <a:custGeom>
            <a:avLst/>
            <a:gdLst>
              <a:gd name="connsiteX0" fmla="*/ 0 w 2522559"/>
              <a:gd name="connsiteY0" fmla="*/ 0 h 701639"/>
              <a:gd name="connsiteX1" fmla="*/ 2522558 w 2522559"/>
              <a:gd name="connsiteY1" fmla="*/ 0 h 701639"/>
              <a:gd name="connsiteX2" fmla="*/ 2522558 w 2522559"/>
              <a:gd name="connsiteY2" fmla="*/ 701639 h 701639"/>
              <a:gd name="connsiteX3" fmla="*/ 0 w 2522559"/>
              <a:gd name="connsiteY3" fmla="*/ 701639 h 701639"/>
              <a:gd name="connsiteX4" fmla="*/ 0 w 2522559"/>
              <a:gd name="connsiteY4" fmla="*/ 0 h 7016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9">
                <a:moveTo>
                  <a:pt x="0" y="0"/>
                </a:moveTo>
                <a:lnTo>
                  <a:pt x="2522558" y="0"/>
                </a:lnTo>
                <a:lnTo>
                  <a:pt x="2522558" y="701639"/>
                </a:lnTo>
                <a:lnTo>
                  <a:pt x="0" y="701639"/>
                </a:lnTo>
                <a:lnTo>
                  <a:pt x="0" y="0"/>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2138327" y="2738609"/>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6014047" y="2749747"/>
            <a:ext cx="2522559" cy="701639"/>
          </a:xfrm>
          <a:custGeom>
            <a:avLst/>
            <a:gdLst>
              <a:gd name="connsiteX0" fmla="*/ 0 w 2522559"/>
              <a:gd name="connsiteY0" fmla="*/ 0 h 701639"/>
              <a:gd name="connsiteX1" fmla="*/ 2522559 w 2522559"/>
              <a:gd name="connsiteY1" fmla="*/ 0 h 701639"/>
              <a:gd name="connsiteX2" fmla="*/ 2522559 w 2522559"/>
              <a:gd name="connsiteY2" fmla="*/ 701639 h 701639"/>
              <a:gd name="connsiteX3" fmla="*/ 0 w 2522559"/>
              <a:gd name="connsiteY3" fmla="*/ 701639 h 701639"/>
              <a:gd name="connsiteX4" fmla="*/ 0 w 2522559"/>
              <a:gd name="connsiteY4" fmla="*/ 0 h 7016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9">
                <a:moveTo>
                  <a:pt x="0" y="0"/>
                </a:moveTo>
                <a:lnTo>
                  <a:pt x="2522559" y="0"/>
                </a:lnTo>
                <a:lnTo>
                  <a:pt x="2522559" y="701639"/>
                </a:lnTo>
                <a:lnTo>
                  <a:pt x="0" y="701639"/>
                </a:lnTo>
                <a:lnTo>
                  <a:pt x="0" y="0"/>
                </a:lnTo>
              </a:path>
            </a:pathLst>
          </a:custGeom>
          <a:solidFill>
            <a:srgbClr val="CCC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6002909" y="2738609"/>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85800" y="901700"/>
            <a:ext cx="6784701" cy="583271"/>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OpenCL</a:t>
            </a:r>
            <a:r>
              <a:rPr lang="en-US" altLang="zh-CN" sz="3858" dirty="0" smtClean="0">
                <a:latin typeface="Calibri"/>
                <a:cs typeface="Calibri"/>
              </a:rPr>
              <a:t> </a:t>
            </a:r>
            <a:r>
              <a:rPr lang="en-US" altLang="zh-CN" sz="3858" b="1" dirty="0" smtClean="0">
                <a:solidFill>
                  <a:srgbClr val="FFFFFF"/>
                </a:solidFill>
                <a:latin typeface="Calibri"/>
                <a:cs typeface="Calibri"/>
              </a:rPr>
              <a:t>Programming</a:t>
            </a:r>
            <a:r>
              <a:rPr lang="en-US" altLang="zh-CN" sz="3858" dirty="0" smtClean="0">
                <a:latin typeface="Calibri"/>
                <a:cs typeface="Calibri"/>
              </a:rPr>
              <a:t> </a:t>
            </a:r>
            <a:r>
              <a:rPr lang="en-US" altLang="zh-CN" sz="3858" b="1" dirty="0" smtClean="0">
                <a:solidFill>
                  <a:srgbClr val="FFFFFF"/>
                </a:solidFill>
                <a:latin typeface="Calibri"/>
                <a:cs typeface="Calibri"/>
              </a:rPr>
              <a:t>Model</a:t>
            </a:r>
          </a:p>
        </p:txBody>
      </p:sp>
      <p:sp>
        <p:nvSpPr>
          <p:cNvPr id="9" name="TextBox 1"/>
          <p:cNvSpPr txBox="1"/>
          <p:nvPr/>
        </p:nvSpPr>
        <p:spPr>
          <a:xfrm>
            <a:off x="6743700" y="2997200"/>
            <a:ext cx="1046102"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Runtime</a:t>
            </a:r>
            <a:r>
              <a:rPr lang="en-US" altLang="zh-CN" sz="1578" dirty="0" smtClean="0">
                <a:latin typeface="Calibri"/>
                <a:cs typeface="Calibri"/>
              </a:rPr>
              <a:t> </a:t>
            </a:r>
            <a:r>
              <a:rPr lang="en-US" altLang="zh-CN" sz="1578" b="1" dirty="0" smtClean="0">
                <a:solidFill>
                  <a:srgbClr val="FFFFFF"/>
                </a:solidFill>
                <a:latin typeface="Calibri"/>
                <a:cs typeface="Calibri"/>
              </a:rPr>
              <a:t>API</a:t>
            </a:r>
          </a:p>
        </p:txBody>
      </p:sp>
      <p:sp>
        <p:nvSpPr>
          <p:cNvPr id="10" name="TextBox 1"/>
          <p:cNvSpPr txBox="1"/>
          <p:nvPr/>
        </p:nvSpPr>
        <p:spPr>
          <a:xfrm>
            <a:off x="2057400" y="2921000"/>
            <a:ext cx="2685063" cy="1486595"/>
          </a:xfrm>
          <a:prstGeom prst="rect">
            <a:avLst/>
          </a:prstGeom>
          <a:noFill/>
        </p:spPr>
        <p:txBody>
          <a:bodyPr wrap="none" lIns="0" tIns="0" rIns="0" rtlCol="0">
            <a:spAutoFit/>
          </a:bodyPr>
          <a:lstStyle/>
          <a:p>
            <a:pPr>
              <a:lnSpc>
                <a:spcPts val="1700"/>
              </a:lnSpc>
              <a:tabLst>
                <a:tab pos="127000" algn="l"/>
                <a:tab pos="508000" algn="l"/>
                <a:tab pos="927100" algn="l"/>
              </a:tabLst>
            </a:pPr>
            <a:r>
              <a:rPr lang="en-US" altLang="zh-CN" dirty="0" smtClean="0">
                <a:latin typeface="Calibri"/>
                <a:cs typeface="Calibri"/>
              </a:rPr>
              <a:t>		</a:t>
            </a:r>
            <a:r>
              <a:rPr lang="en-US" altLang="zh-CN" sz="1578" b="1" dirty="0" smtClean="0">
                <a:solidFill>
                  <a:srgbClr val="FFFFFF"/>
                </a:solidFill>
                <a:latin typeface="Calibri"/>
                <a:cs typeface="Calibri"/>
              </a:rPr>
              <a:t>C-like</a:t>
            </a:r>
            <a:r>
              <a:rPr lang="en-US" altLang="zh-CN" sz="1578" dirty="0" smtClean="0">
                <a:latin typeface="Calibri"/>
                <a:cs typeface="Calibri"/>
              </a:rPr>
              <a:t> </a:t>
            </a:r>
            <a:r>
              <a:rPr lang="en-US" altLang="zh-CN" sz="1578" b="1" dirty="0" smtClean="0">
                <a:solidFill>
                  <a:srgbClr val="FFFFFF"/>
                </a:solidFill>
                <a:latin typeface="Calibri"/>
                <a:cs typeface="Calibri"/>
              </a:rPr>
              <a:t>Programming</a:t>
            </a:r>
          </a:p>
          <a:p>
            <a:pPr>
              <a:lnSpc>
                <a:spcPts val="1700"/>
              </a:lnSpc>
              <a:tabLst>
                <a:tab pos="127000" algn="l"/>
                <a:tab pos="508000" algn="l"/>
                <a:tab pos="927100" algn="l"/>
              </a:tabLst>
            </a:pPr>
            <a:r>
              <a:rPr lang="en-US" altLang="zh-CN" dirty="0" smtClean="0">
                <a:latin typeface="Calibri"/>
                <a:cs typeface="Calibri"/>
              </a:rPr>
              <a:t>			</a:t>
            </a:r>
            <a:r>
              <a:rPr lang="en-US" altLang="zh-CN" sz="1578" b="1" dirty="0" smtClean="0">
                <a:solidFill>
                  <a:srgbClr val="FFFFFF"/>
                </a:solidFill>
                <a:latin typeface="Calibri"/>
                <a:cs typeface="Calibri"/>
              </a:rPr>
              <a:t>Language</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100"/>
              </a:lnSpc>
              <a:tabLst>
                <a:tab pos="127000" algn="l"/>
                <a:tab pos="508000" algn="l"/>
                <a:tab pos="927100" algn="l"/>
              </a:tabLst>
            </a:pPr>
            <a:r>
              <a:rPr lang="en-US" altLang="zh-CN" dirty="0" smtClean="0">
                <a:latin typeface="Calibri"/>
                <a:cs typeface="Calibri"/>
              </a:rPr>
              <a:t>	</a:t>
            </a:r>
            <a:r>
              <a:rPr lang="en-US" altLang="zh-CN" sz="1578" b="1" dirty="0" smtClean="0">
                <a:solidFill>
                  <a:srgbClr val="FFFFFF"/>
                </a:solidFill>
                <a:latin typeface="Calibri"/>
                <a:cs typeface="Calibri"/>
              </a:rPr>
              <a:t>Describe</a:t>
            </a:r>
            <a:r>
              <a:rPr lang="en-US" altLang="zh-CN" sz="1578" dirty="0" smtClean="0">
                <a:latin typeface="Calibri"/>
                <a:cs typeface="Calibri"/>
              </a:rPr>
              <a:t> </a:t>
            </a:r>
            <a:r>
              <a:rPr lang="en-US" altLang="zh-CN" sz="1578" b="1" dirty="0" smtClean="0">
                <a:solidFill>
                  <a:srgbClr val="FFFFFF"/>
                </a:solidFill>
                <a:latin typeface="Calibri"/>
                <a:cs typeface="Calibri"/>
              </a:rPr>
              <a:t>your</a:t>
            </a:r>
            <a:r>
              <a:rPr lang="en-US" altLang="zh-CN" sz="1578" dirty="0" smtClean="0">
                <a:latin typeface="Calibri"/>
                <a:cs typeface="Calibri"/>
              </a:rPr>
              <a:t> </a:t>
            </a:r>
            <a:r>
              <a:rPr lang="en-US" altLang="zh-CN" sz="1578" b="1" dirty="0" smtClean="0">
                <a:solidFill>
                  <a:srgbClr val="FFFFFF"/>
                </a:solidFill>
                <a:latin typeface="Calibri"/>
                <a:cs typeface="Calibri"/>
              </a:rPr>
              <a:t>work</a:t>
            </a:r>
            <a:r>
              <a:rPr lang="en-US" altLang="zh-CN" sz="1578" dirty="0" smtClean="0">
                <a:latin typeface="Calibri"/>
                <a:cs typeface="Calibri"/>
              </a:rPr>
              <a:t>  </a:t>
            </a:r>
            <a:r>
              <a:rPr lang="en-US" altLang="zh-CN" sz="1578" b="1" dirty="0" smtClean="0">
                <a:solidFill>
                  <a:srgbClr val="FFFFFF"/>
                </a:solidFill>
                <a:latin typeface="Calibri"/>
                <a:cs typeface="Calibri"/>
              </a:rPr>
              <a:t>from</a:t>
            </a:r>
            <a:r>
              <a:rPr lang="en-US" altLang="zh-CN" sz="1578" dirty="0" smtClean="0">
                <a:latin typeface="Calibri"/>
                <a:cs typeface="Calibri"/>
              </a:rPr>
              <a:t> </a:t>
            </a:r>
            <a:r>
              <a:rPr lang="en-US" altLang="zh-CN" sz="1578" b="1" dirty="0" smtClean="0">
                <a:solidFill>
                  <a:srgbClr val="FFFFFF"/>
                </a:solidFill>
                <a:latin typeface="Calibri"/>
                <a:cs typeface="Calibri"/>
              </a:rPr>
              <a:t>the</a:t>
            </a:r>
          </a:p>
          <a:p>
            <a:pPr>
              <a:lnSpc>
                <a:spcPts val="1700"/>
              </a:lnSpc>
              <a:tabLst>
                <a:tab pos="127000" algn="l"/>
                <a:tab pos="508000" algn="l"/>
                <a:tab pos="927100" algn="l"/>
              </a:tabLst>
            </a:pPr>
            <a:r>
              <a:rPr lang="en-US" altLang="zh-CN" sz="1578" b="1" dirty="0" smtClean="0">
                <a:solidFill>
                  <a:srgbClr val="FFFFFF"/>
                </a:solidFill>
                <a:latin typeface="Calibri"/>
                <a:cs typeface="Calibri"/>
              </a:rPr>
              <a:t>perspective</a:t>
            </a:r>
            <a:r>
              <a:rPr lang="en-US" altLang="zh-CN" sz="1578" dirty="0" smtClean="0">
                <a:latin typeface="Calibri"/>
                <a:cs typeface="Calibri"/>
              </a:rPr>
              <a:t> </a:t>
            </a:r>
            <a:r>
              <a:rPr lang="en-US" altLang="zh-CN" sz="1578" b="1" dirty="0" smtClean="0">
                <a:solidFill>
                  <a:srgbClr val="FFFFFF"/>
                </a:solidFill>
                <a:latin typeface="Calibri"/>
                <a:cs typeface="Calibri"/>
              </a:rPr>
              <a:t>of</a:t>
            </a:r>
            <a:r>
              <a:rPr lang="en-US" altLang="zh-CN" sz="1578" dirty="0" smtClean="0">
                <a:latin typeface="Calibri"/>
                <a:cs typeface="Calibri"/>
              </a:rPr>
              <a:t> </a:t>
            </a:r>
            <a:r>
              <a:rPr lang="en-US" altLang="zh-CN" sz="1578" b="1" dirty="0" smtClean="0">
                <a:solidFill>
                  <a:srgbClr val="FFFFFF"/>
                </a:solidFill>
                <a:latin typeface="Calibri"/>
                <a:cs typeface="Calibri"/>
              </a:rPr>
              <a:t>one</a:t>
            </a:r>
            <a:r>
              <a:rPr lang="en-US" altLang="zh-CN" sz="1578" dirty="0" smtClean="0">
                <a:latin typeface="Calibri"/>
                <a:cs typeface="Calibri"/>
              </a:rPr>
              <a:t> </a:t>
            </a:r>
            <a:r>
              <a:rPr lang="en-US" altLang="zh-CN" sz="1578" b="1" dirty="0" smtClean="0">
                <a:solidFill>
                  <a:srgbClr val="FFFFFF"/>
                </a:solidFill>
                <a:latin typeface="Calibri"/>
                <a:cs typeface="Calibri"/>
              </a:rPr>
              <a:t>piece</a:t>
            </a:r>
            <a:r>
              <a:rPr lang="en-US" altLang="zh-CN" sz="1578" dirty="0" smtClean="0">
                <a:latin typeface="Calibri"/>
                <a:cs typeface="Calibri"/>
              </a:rPr>
              <a:t> </a:t>
            </a:r>
            <a:r>
              <a:rPr lang="en-US" altLang="zh-CN" sz="1578" b="1" dirty="0" smtClean="0">
                <a:solidFill>
                  <a:srgbClr val="FFFFFF"/>
                </a:solidFill>
                <a:latin typeface="Calibri"/>
                <a:cs typeface="Calibri"/>
              </a:rPr>
              <a:t>of</a:t>
            </a:r>
            <a:r>
              <a:rPr lang="en-US" altLang="zh-CN" sz="1578" dirty="0" smtClean="0">
                <a:latin typeface="Calibri"/>
                <a:cs typeface="Calibri"/>
              </a:rPr>
              <a:t> </a:t>
            </a:r>
            <a:r>
              <a:rPr lang="en-US" altLang="zh-CN" sz="1578" b="1" dirty="0" smtClean="0">
                <a:solidFill>
                  <a:srgbClr val="FFFFFF"/>
                </a:solidFill>
                <a:latin typeface="Calibri"/>
                <a:cs typeface="Calibri"/>
              </a:rPr>
              <a:t>data</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149465" y="2749747"/>
            <a:ext cx="2522559" cy="701639"/>
          </a:xfrm>
          <a:custGeom>
            <a:avLst/>
            <a:gdLst>
              <a:gd name="connsiteX0" fmla="*/ 0 w 2522559"/>
              <a:gd name="connsiteY0" fmla="*/ 0 h 701639"/>
              <a:gd name="connsiteX1" fmla="*/ 2522558 w 2522559"/>
              <a:gd name="connsiteY1" fmla="*/ 0 h 701639"/>
              <a:gd name="connsiteX2" fmla="*/ 2522558 w 2522559"/>
              <a:gd name="connsiteY2" fmla="*/ 701639 h 701639"/>
              <a:gd name="connsiteX3" fmla="*/ 0 w 2522559"/>
              <a:gd name="connsiteY3" fmla="*/ 701639 h 701639"/>
              <a:gd name="connsiteX4" fmla="*/ 0 w 2522559"/>
              <a:gd name="connsiteY4" fmla="*/ 0 h 7016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9">
                <a:moveTo>
                  <a:pt x="0" y="0"/>
                </a:moveTo>
                <a:lnTo>
                  <a:pt x="2522558" y="0"/>
                </a:lnTo>
                <a:lnTo>
                  <a:pt x="2522558" y="701639"/>
                </a:lnTo>
                <a:lnTo>
                  <a:pt x="0" y="701639"/>
                </a:lnTo>
                <a:lnTo>
                  <a:pt x="0" y="0"/>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2138327" y="2738609"/>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6014047" y="2749747"/>
            <a:ext cx="2522559" cy="701639"/>
          </a:xfrm>
          <a:custGeom>
            <a:avLst/>
            <a:gdLst>
              <a:gd name="connsiteX0" fmla="*/ 0 w 2522559"/>
              <a:gd name="connsiteY0" fmla="*/ 0 h 701639"/>
              <a:gd name="connsiteX1" fmla="*/ 2522559 w 2522559"/>
              <a:gd name="connsiteY1" fmla="*/ 0 h 701639"/>
              <a:gd name="connsiteX2" fmla="*/ 2522559 w 2522559"/>
              <a:gd name="connsiteY2" fmla="*/ 701639 h 701639"/>
              <a:gd name="connsiteX3" fmla="*/ 0 w 2522559"/>
              <a:gd name="connsiteY3" fmla="*/ 701639 h 701639"/>
              <a:gd name="connsiteX4" fmla="*/ 0 w 2522559"/>
              <a:gd name="connsiteY4" fmla="*/ 0 h 7016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9">
                <a:moveTo>
                  <a:pt x="0" y="0"/>
                </a:moveTo>
                <a:lnTo>
                  <a:pt x="2522559" y="0"/>
                </a:lnTo>
                <a:lnTo>
                  <a:pt x="2522559" y="701639"/>
                </a:lnTo>
                <a:lnTo>
                  <a:pt x="0" y="701639"/>
                </a:lnTo>
                <a:lnTo>
                  <a:pt x="0" y="0"/>
                </a:lnTo>
              </a:path>
            </a:pathLst>
          </a:custGeom>
          <a:solidFill>
            <a:srgbClr val="CCC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6002909" y="2738609"/>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85800" y="901700"/>
            <a:ext cx="6784701" cy="583271"/>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OpenCL</a:t>
            </a:r>
            <a:r>
              <a:rPr lang="en-US" altLang="zh-CN" sz="3858" dirty="0" smtClean="0">
                <a:latin typeface="Calibri"/>
                <a:cs typeface="Calibri"/>
              </a:rPr>
              <a:t> </a:t>
            </a:r>
            <a:r>
              <a:rPr lang="en-US" altLang="zh-CN" sz="3858" b="1" dirty="0" smtClean="0">
                <a:solidFill>
                  <a:srgbClr val="FFFFFF"/>
                </a:solidFill>
                <a:latin typeface="Calibri"/>
                <a:cs typeface="Calibri"/>
              </a:rPr>
              <a:t>Programming</a:t>
            </a:r>
            <a:r>
              <a:rPr lang="en-US" altLang="zh-CN" sz="3858" dirty="0" smtClean="0">
                <a:latin typeface="Calibri"/>
                <a:cs typeface="Calibri"/>
              </a:rPr>
              <a:t> </a:t>
            </a:r>
            <a:r>
              <a:rPr lang="en-US" altLang="zh-CN" sz="3858" b="1" dirty="0" smtClean="0">
                <a:solidFill>
                  <a:srgbClr val="FFFFFF"/>
                </a:solidFill>
                <a:latin typeface="Calibri"/>
                <a:cs typeface="Calibri"/>
              </a:rPr>
              <a:t>Model</a:t>
            </a:r>
          </a:p>
        </p:txBody>
      </p:sp>
      <p:sp>
        <p:nvSpPr>
          <p:cNvPr id="9" name="TextBox 1"/>
          <p:cNvSpPr txBox="1"/>
          <p:nvPr/>
        </p:nvSpPr>
        <p:spPr>
          <a:xfrm>
            <a:off x="6743700" y="2997200"/>
            <a:ext cx="1046102"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Runtime</a:t>
            </a:r>
            <a:r>
              <a:rPr lang="en-US" altLang="zh-CN" sz="1578" dirty="0" smtClean="0">
                <a:latin typeface="Calibri"/>
                <a:cs typeface="Calibri"/>
              </a:rPr>
              <a:t> </a:t>
            </a:r>
            <a:r>
              <a:rPr lang="en-US" altLang="zh-CN" sz="1578" b="1" dirty="0" smtClean="0">
                <a:solidFill>
                  <a:srgbClr val="FFFFFF"/>
                </a:solidFill>
                <a:latin typeface="Calibri"/>
                <a:cs typeface="Calibri"/>
              </a:rPr>
              <a:t>API</a:t>
            </a:r>
          </a:p>
        </p:txBody>
      </p:sp>
      <p:sp>
        <p:nvSpPr>
          <p:cNvPr id="10" name="TextBox 1"/>
          <p:cNvSpPr txBox="1"/>
          <p:nvPr/>
        </p:nvSpPr>
        <p:spPr>
          <a:xfrm>
            <a:off x="2057400" y="2946400"/>
            <a:ext cx="2685063" cy="1977465"/>
          </a:xfrm>
          <a:prstGeom prst="rect">
            <a:avLst/>
          </a:prstGeom>
          <a:noFill/>
        </p:spPr>
        <p:txBody>
          <a:bodyPr wrap="none" lIns="0" tIns="0" rIns="0" rtlCol="0">
            <a:spAutoFit/>
          </a:bodyPr>
          <a:lstStyle/>
          <a:p>
            <a:pPr>
              <a:lnSpc>
                <a:spcPts val="1700"/>
              </a:lnSpc>
              <a:tabLst>
                <a:tab pos="127000" algn="l"/>
                <a:tab pos="508000" algn="l"/>
                <a:tab pos="622300" algn="l"/>
                <a:tab pos="927100" algn="l"/>
              </a:tabLst>
            </a:pPr>
            <a:r>
              <a:rPr lang="en-US" altLang="zh-CN" dirty="0" smtClean="0">
                <a:latin typeface="Calibri"/>
                <a:cs typeface="Calibri"/>
              </a:rPr>
              <a:t>		</a:t>
            </a:r>
            <a:r>
              <a:rPr lang="en-US" altLang="zh-CN" sz="1578" b="1" dirty="0" smtClean="0">
                <a:solidFill>
                  <a:srgbClr val="FFFFFF"/>
                </a:solidFill>
                <a:latin typeface="Calibri"/>
                <a:cs typeface="Calibri"/>
              </a:rPr>
              <a:t>C-like</a:t>
            </a:r>
            <a:r>
              <a:rPr lang="en-US" altLang="zh-CN" sz="1578" dirty="0" smtClean="0">
                <a:latin typeface="Calibri"/>
                <a:cs typeface="Calibri"/>
              </a:rPr>
              <a:t> </a:t>
            </a:r>
            <a:r>
              <a:rPr lang="en-US" altLang="zh-CN" sz="1578" b="1" dirty="0" smtClean="0">
                <a:solidFill>
                  <a:srgbClr val="FFFFFF"/>
                </a:solidFill>
                <a:latin typeface="Calibri"/>
                <a:cs typeface="Calibri"/>
              </a:rPr>
              <a:t>Programming</a:t>
            </a:r>
          </a:p>
          <a:p>
            <a:pPr>
              <a:lnSpc>
                <a:spcPts val="1700"/>
              </a:lnSpc>
              <a:tabLst>
                <a:tab pos="127000" algn="l"/>
                <a:tab pos="508000" algn="l"/>
                <a:tab pos="622300" algn="l"/>
                <a:tab pos="927100" algn="l"/>
              </a:tabLst>
            </a:pPr>
            <a:r>
              <a:rPr lang="en-US" altLang="zh-CN" dirty="0" smtClean="0">
                <a:latin typeface="Calibri"/>
                <a:cs typeface="Calibri"/>
              </a:rPr>
              <a:t>				</a:t>
            </a:r>
            <a:r>
              <a:rPr lang="en-US" altLang="zh-CN" sz="1578" b="1" dirty="0" smtClean="0">
                <a:solidFill>
                  <a:srgbClr val="FFFFFF"/>
                </a:solidFill>
                <a:latin typeface="Calibri"/>
                <a:cs typeface="Calibri"/>
              </a:rPr>
              <a:t>Language</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100"/>
              </a:lnSpc>
              <a:tabLst>
                <a:tab pos="127000" algn="l"/>
                <a:tab pos="508000" algn="l"/>
                <a:tab pos="622300" algn="l"/>
                <a:tab pos="927100" algn="l"/>
              </a:tabLst>
            </a:pPr>
            <a:r>
              <a:rPr lang="en-US" altLang="zh-CN" dirty="0" smtClean="0">
                <a:latin typeface="Calibri"/>
                <a:cs typeface="Calibri"/>
              </a:rPr>
              <a:t>	</a:t>
            </a:r>
            <a:r>
              <a:rPr lang="en-US" altLang="zh-CN" sz="1578" b="1" dirty="0" smtClean="0">
                <a:solidFill>
                  <a:srgbClr val="FFFFFF"/>
                </a:solidFill>
                <a:latin typeface="Calibri"/>
                <a:cs typeface="Calibri"/>
              </a:rPr>
              <a:t>Describe</a:t>
            </a:r>
            <a:r>
              <a:rPr lang="en-US" altLang="zh-CN" sz="1578" dirty="0" smtClean="0">
                <a:latin typeface="Calibri"/>
                <a:cs typeface="Calibri"/>
              </a:rPr>
              <a:t> </a:t>
            </a:r>
            <a:r>
              <a:rPr lang="en-US" altLang="zh-CN" sz="1578" b="1" dirty="0" smtClean="0">
                <a:solidFill>
                  <a:srgbClr val="FFFFFF"/>
                </a:solidFill>
                <a:latin typeface="Calibri"/>
                <a:cs typeface="Calibri"/>
              </a:rPr>
              <a:t>your</a:t>
            </a:r>
            <a:r>
              <a:rPr lang="en-US" altLang="zh-CN" sz="1578" dirty="0" smtClean="0">
                <a:latin typeface="Calibri"/>
                <a:cs typeface="Calibri"/>
              </a:rPr>
              <a:t> </a:t>
            </a:r>
            <a:r>
              <a:rPr lang="en-US" altLang="zh-CN" sz="1578" b="1" dirty="0" smtClean="0">
                <a:solidFill>
                  <a:srgbClr val="FFFFFF"/>
                </a:solidFill>
                <a:latin typeface="Calibri"/>
                <a:cs typeface="Calibri"/>
              </a:rPr>
              <a:t>work</a:t>
            </a:r>
            <a:r>
              <a:rPr lang="en-US" altLang="zh-CN" sz="1578" dirty="0" smtClean="0">
                <a:latin typeface="Calibri"/>
                <a:cs typeface="Calibri"/>
              </a:rPr>
              <a:t>  </a:t>
            </a:r>
            <a:r>
              <a:rPr lang="en-US" altLang="zh-CN" sz="1578" b="1" dirty="0" smtClean="0">
                <a:solidFill>
                  <a:srgbClr val="FFFFFF"/>
                </a:solidFill>
                <a:latin typeface="Calibri"/>
                <a:cs typeface="Calibri"/>
              </a:rPr>
              <a:t>from</a:t>
            </a:r>
            <a:r>
              <a:rPr lang="en-US" altLang="zh-CN" sz="1578" dirty="0" smtClean="0">
                <a:latin typeface="Calibri"/>
                <a:cs typeface="Calibri"/>
              </a:rPr>
              <a:t> </a:t>
            </a:r>
            <a:r>
              <a:rPr lang="en-US" altLang="zh-CN" sz="1578" b="1" dirty="0" smtClean="0">
                <a:solidFill>
                  <a:srgbClr val="FFFFFF"/>
                </a:solidFill>
                <a:latin typeface="Calibri"/>
                <a:cs typeface="Calibri"/>
              </a:rPr>
              <a:t>the</a:t>
            </a:r>
          </a:p>
          <a:p>
            <a:pPr>
              <a:lnSpc>
                <a:spcPts val="1700"/>
              </a:lnSpc>
              <a:tabLst>
                <a:tab pos="127000" algn="l"/>
                <a:tab pos="508000" algn="l"/>
                <a:tab pos="622300" algn="l"/>
                <a:tab pos="927100" algn="l"/>
              </a:tabLst>
            </a:pPr>
            <a:r>
              <a:rPr lang="en-US" altLang="zh-CN" sz="1578" b="1" dirty="0" smtClean="0">
                <a:solidFill>
                  <a:srgbClr val="FFFFFF"/>
                </a:solidFill>
                <a:latin typeface="Calibri"/>
                <a:cs typeface="Calibri"/>
              </a:rPr>
              <a:t>perspective</a:t>
            </a:r>
            <a:r>
              <a:rPr lang="en-US" altLang="zh-CN" sz="1578" dirty="0" smtClean="0">
                <a:latin typeface="Calibri"/>
                <a:cs typeface="Calibri"/>
              </a:rPr>
              <a:t> </a:t>
            </a:r>
            <a:r>
              <a:rPr lang="en-US" altLang="zh-CN" sz="1578" b="1" dirty="0" smtClean="0">
                <a:solidFill>
                  <a:srgbClr val="FFFFFF"/>
                </a:solidFill>
                <a:latin typeface="Calibri"/>
                <a:cs typeface="Calibri"/>
              </a:rPr>
              <a:t>of</a:t>
            </a:r>
            <a:r>
              <a:rPr lang="en-US" altLang="zh-CN" sz="1578" dirty="0" smtClean="0">
                <a:latin typeface="Calibri"/>
                <a:cs typeface="Calibri"/>
              </a:rPr>
              <a:t> </a:t>
            </a:r>
            <a:r>
              <a:rPr lang="en-US" altLang="zh-CN" sz="1578" b="1" dirty="0" smtClean="0">
                <a:solidFill>
                  <a:srgbClr val="FFFFFF"/>
                </a:solidFill>
                <a:latin typeface="Calibri"/>
                <a:cs typeface="Calibri"/>
              </a:rPr>
              <a:t>one</a:t>
            </a:r>
            <a:r>
              <a:rPr lang="en-US" altLang="zh-CN" sz="1578" dirty="0" smtClean="0">
                <a:latin typeface="Calibri"/>
                <a:cs typeface="Calibri"/>
              </a:rPr>
              <a:t> </a:t>
            </a:r>
            <a:r>
              <a:rPr lang="en-US" altLang="zh-CN" sz="1578" b="1" dirty="0" smtClean="0">
                <a:solidFill>
                  <a:srgbClr val="FFFFFF"/>
                </a:solidFill>
                <a:latin typeface="Calibri"/>
                <a:cs typeface="Calibri"/>
              </a:rPr>
              <a:t>piece</a:t>
            </a:r>
            <a:r>
              <a:rPr lang="en-US" altLang="zh-CN" sz="1578" dirty="0" smtClean="0">
                <a:latin typeface="Calibri"/>
                <a:cs typeface="Calibri"/>
              </a:rPr>
              <a:t> </a:t>
            </a:r>
            <a:r>
              <a:rPr lang="en-US" altLang="zh-CN" sz="1578" b="1" dirty="0" smtClean="0">
                <a:solidFill>
                  <a:srgbClr val="FFFFFF"/>
                </a:solidFill>
                <a:latin typeface="Calibri"/>
                <a:cs typeface="Calibri"/>
              </a:rPr>
              <a:t>of</a:t>
            </a:r>
            <a:r>
              <a:rPr lang="en-US" altLang="zh-CN" sz="1578" dirty="0" smtClean="0">
                <a:latin typeface="Calibri"/>
                <a:cs typeface="Calibri"/>
              </a:rPr>
              <a:t> </a:t>
            </a:r>
            <a:r>
              <a:rPr lang="en-US" altLang="zh-CN" sz="1578" b="1" dirty="0" smtClean="0">
                <a:solidFill>
                  <a:srgbClr val="FFFFFF"/>
                </a:solidFill>
                <a:latin typeface="Calibri"/>
                <a:cs typeface="Calibri"/>
              </a:rPr>
              <a:t>data</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800"/>
              </a:lnSpc>
              <a:tabLst>
                <a:tab pos="127000" algn="l"/>
                <a:tab pos="508000" algn="l"/>
                <a:tab pos="622300" algn="l"/>
                <a:tab pos="927100" algn="l"/>
              </a:tabLst>
            </a:pPr>
            <a:r>
              <a:rPr lang="en-US" altLang="zh-CN" dirty="0" smtClean="0">
                <a:latin typeface="Calibri"/>
                <a:cs typeface="Calibri"/>
              </a:rPr>
              <a:t>			</a:t>
            </a:r>
            <a:r>
              <a:rPr lang="en-US" altLang="zh-CN" sz="1578" b="1" dirty="0" smtClean="0">
                <a:solidFill>
                  <a:srgbClr val="FFFFFF"/>
                </a:solidFill>
                <a:latin typeface="Calibri"/>
                <a:cs typeface="Calibri"/>
              </a:rPr>
              <a:t>Guts</a:t>
            </a:r>
            <a:r>
              <a:rPr lang="en-US" altLang="zh-CN" sz="1578" dirty="0" smtClean="0">
                <a:latin typeface="Calibri"/>
                <a:cs typeface="Calibri"/>
              </a:rPr>
              <a:t> </a:t>
            </a:r>
            <a:r>
              <a:rPr lang="en-US" altLang="zh-CN" sz="1578" b="1" dirty="0" smtClean="0">
                <a:solidFill>
                  <a:srgbClr val="FFFFFF"/>
                </a:solidFill>
                <a:latin typeface="Calibri"/>
                <a:cs typeface="Calibri"/>
              </a:rPr>
              <a:t>of</a:t>
            </a:r>
            <a:r>
              <a:rPr lang="en-US" altLang="zh-CN" sz="1578" dirty="0" smtClean="0">
                <a:latin typeface="Calibri"/>
                <a:cs typeface="Calibri"/>
              </a:rPr>
              <a:t> </a:t>
            </a:r>
            <a:r>
              <a:rPr lang="en-US" altLang="zh-CN" sz="1578" b="1" dirty="0" smtClean="0">
                <a:solidFill>
                  <a:srgbClr val="FFFFFF"/>
                </a:solidFill>
                <a:latin typeface="Calibri"/>
                <a:cs typeface="Calibri"/>
              </a:rPr>
              <a:t>your</a:t>
            </a:r>
            <a:r>
              <a:rPr lang="en-US" altLang="zh-CN" sz="1578" dirty="0" smtClean="0">
                <a:latin typeface="Calibri"/>
                <a:cs typeface="Calibri"/>
              </a:rPr>
              <a:t> </a:t>
            </a:r>
            <a:r>
              <a:rPr lang="en-US" altLang="zh-CN" sz="1578" b="1" dirty="0" smtClean="0">
                <a:solidFill>
                  <a:srgbClr val="FFFFFF"/>
                </a:solidFill>
                <a:latin typeface="Calibri"/>
                <a:cs typeface="Calibri"/>
              </a:rPr>
              <a:t>loop</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889000" y="1041400"/>
            <a:ext cx="5791200" cy="228600"/>
          </a:xfrm>
          <a:prstGeom prst="rect">
            <a:avLst/>
          </a:prstGeom>
          <a:noFill/>
        </p:spPr>
        <p:txBody>
          <a:bodyPr wrap="none" lIns="0" tIns="0" rIns="0" rtlCol="0">
            <a:spAutoFit/>
          </a:bodyPr>
          <a:lstStyle/>
          <a:p>
            <a:pPr>
              <a:lnSpc>
                <a:spcPts val="1800"/>
              </a:lnSpc>
              <a:tabLst/>
            </a:pPr>
            <a:r>
              <a:rPr lang="en-US" altLang="zh-CN" sz="1578" dirty="0" smtClean="0">
                <a:solidFill>
                  <a:srgbClr val="17B4FC"/>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Converting</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a</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1920x1080</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image</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from</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RGBA</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to</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HSV</a:t>
            </a:r>
          </a:p>
        </p:txBody>
      </p:sp>
      <p:sp>
        <p:nvSpPr>
          <p:cNvPr id="5" name="TextBox 1"/>
          <p:cNvSpPr txBox="1"/>
          <p:nvPr/>
        </p:nvSpPr>
        <p:spPr>
          <a:xfrm>
            <a:off x="889000" y="1701800"/>
            <a:ext cx="6604756" cy="2684923"/>
          </a:xfrm>
          <a:prstGeom prst="rect">
            <a:avLst/>
          </a:prstGeom>
          <a:noFill/>
        </p:spPr>
        <p:txBody>
          <a:bodyPr wrap="none" lIns="0" tIns="0" rIns="0" rtlCol="0">
            <a:spAutoFit/>
          </a:bodyPr>
          <a:lstStyle/>
          <a:p>
            <a:pPr>
              <a:lnSpc>
                <a:spcPts val="1800"/>
              </a:lnSpc>
              <a:tabLst>
                <a:tab pos="241300" algn="l"/>
                <a:tab pos="482600" algn="l"/>
              </a:tabLst>
            </a:pPr>
            <a:r>
              <a:rPr lang="en-US" altLang="zh-CN" sz="1578" dirty="0" smtClean="0">
                <a:solidFill>
                  <a:srgbClr val="17B4FC"/>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rgb</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is</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uint32_t*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1</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uint32_t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per</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RGBA</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8-</a:t>
            </a:r>
            <a:r>
              <a:rPr lang="en-US" altLang="zh-CN" sz="1578" dirty="0">
                <a:solidFill>
                  <a:srgbClr val="17B4FC"/>
                </a:solidFill>
                <a:latin typeface="Menlo" pitchFamily="18" charset="0"/>
                <a:cs typeface="Menlo" pitchFamily="18" charset="0"/>
              </a:rPr>
              <a:t>bit pixel</a:t>
            </a:r>
            <a:endParaRPr lang="en-US" altLang="zh-CN" sz="1578" dirty="0" smtClean="0">
              <a:solidFill>
                <a:srgbClr val="17B4FC"/>
              </a:solidFill>
              <a:latin typeface="Menlo" pitchFamily="18" charset="0"/>
              <a:cs typeface="Menlo" pitchFamily="18" charset="0"/>
            </a:endParaRPr>
          </a:p>
          <a:p>
            <a:pPr>
              <a:lnSpc>
                <a:spcPts val="1700"/>
              </a:lnSpc>
              <a:tabLst>
                <a:tab pos="241300" algn="l"/>
                <a:tab pos="482600" algn="l"/>
              </a:tabLst>
            </a:pPr>
            <a:r>
              <a:rPr lang="en-US" altLang="zh-CN" sz="1578" dirty="0" smtClean="0">
                <a:solidFill>
                  <a:srgbClr val="17B4FC"/>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hsv</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is</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float*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4</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floats</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per</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pixel</a:t>
            </a:r>
          </a:p>
          <a:p>
            <a:pPr>
              <a:lnSpc>
                <a:spcPts val="1700"/>
              </a:lnSpc>
              <a:tabLst>
                <a:tab pos="241300" algn="l"/>
                <a:tab pos="482600" algn="l"/>
              </a:tabLst>
            </a:pPr>
            <a:r>
              <a:rPr lang="en-US" altLang="zh-CN" sz="1578" dirty="0" smtClean="0">
                <a:solidFill>
                  <a:srgbClr val="F6BA1B"/>
                </a:solidFill>
                <a:latin typeface="Menlo" pitchFamily="18" charset="0"/>
                <a:cs typeface="Menlo" pitchFamily="18" charset="0"/>
              </a:rPr>
              <a:t>for</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(y</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0</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y</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&lt;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1080</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y++)</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a:p>
            <a:pPr>
              <a:lnSpc>
                <a:spcPts val="1700"/>
              </a:lnSpc>
              <a:tabLst>
                <a:tab pos="241300" algn="l"/>
                <a:tab pos="482600" algn="l"/>
              </a:tabLst>
            </a:pPr>
            <a:r>
              <a:rPr lang="en-US" altLang="zh-CN" dirty="0" smtClean="0"/>
              <a:t>	</a:t>
            </a:r>
            <a:r>
              <a:rPr lang="en-US" altLang="zh-CN" sz="1578" dirty="0" smtClean="0">
                <a:solidFill>
                  <a:srgbClr val="F6BA1B"/>
                </a:solidFill>
                <a:latin typeface="Menlo" pitchFamily="18" charset="0"/>
                <a:cs typeface="Menlo" pitchFamily="18" charset="0"/>
              </a:rPr>
              <a:t>for</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0</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&lt;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1920</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a:p>
            <a:pPr>
              <a:lnSpc>
                <a:spcPts val="1700"/>
              </a:lnSpc>
              <a:tabLst>
                <a:tab pos="241300" algn="l"/>
                <a:tab pos="482600" algn="l"/>
              </a:tabLst>
            </a:pPr>
            <a:r>
              <a:rPr lang="en-US" altLang="zh-CN" dirty="0" smtClean="0"/>
              <a:t>		</a:t>
            </a:r>
            <a:r>
              <a:rPr lang="en-US" altLang="zh-CN" sz="1578" dirty="0" smtClean="0">
                <a:solidFill>
                  <a:srgbClr val="F6BA1B"/>
                </a:solidFill>
                <a:latin typeface="Menlo" pitchFamily="18" charset="0"/>
                <a:cs typeface="Menlo" pitchFamily="18" charset="0"/>
              </a:rPr>
              <a:t>int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index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y</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1920</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x;</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a:t>
            </a:r>
          </a:p>
          <a:p>
            <a:pPr>
              <a:lnSpc>
                <a:spcPts val="1700"/>
              </a:lnSpc>
              <a:tabLst>
                <a:tab pos="241300" algn="l"/>
                <a:tab pos="482600" algn="l"/>
              </a:tabLst>
            </a:pPr>
            <a:r>
              <a:rPr lang="en-US" altLang="zh-CN" dirty="0" smtClean="0"/>
              <a:t>		</a:t>
            </a:r>
            <a:r>
              <a:rPr lang="en-US" altLang="zh-CN" sz="1578" dirty="0" smtClean="0">
                <a:solidFill>
                  <a:srgbClr val="F6BA1B"/>
                </a:solidFill>
                <a:latin typeface="Menlo" pitchFamily="18" charset="0"/>
                <a:cs typeface="Menlo" pitchFamily="18" charset="0"/>
              </a:rPr>
              <a:t>int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rgb[index]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&amp;</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0x000000FF</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a:t>
            </a:r>
          </a:p>
          <a:p>
            <a:pPr>
              <a:lnSpc>
                <a:spcPts val="1700"/>
              </a:lnSpc>
              <a:tabLst>
                <a:tab pos="241300" algn="l"/>
                <a:tab pos="482600" algn="l"/>
              </a:tabLst>
            </a:pPr>
            <a:r>
              <a:rPr lang="en-US" altLang="zh-CN" dirty="0" smtClean="0"/>
              <a:t>		</a:t>
            </a:r>
            <a:r>
              <a:rPr lang="en-US" altLang="zh-CN" sz="1578" dirty="0" smtClean="0">
                <a:solidFill>
                  <a:srgbClr val="F6BA1B"/>
                </a:solidFill>
                <a:latin typeface="Menlo" pitchFamily="18" charset="0"/>
                <a:cs typeface="Menlo" pitchFamily="18" charset="0"/>
              </a:rPr>
              <a:t>int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rgb[index]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&amp;</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0x0000FF00</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&gt;&gt;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8</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a:t>
            </a:r>
          </a:p>
          <a:p>
            <a:pPr>
              <a:lnSpc>
                <a:spcPts val="1700"/>
              </a:lnSpc>
              <a:tabLst>
                <a:tab pos="241300" algn="l"/>
                <a:tab pos="482600" algn="l"/>
              </a:tabLst>
            </a:pPr>
            <a:r>
              <a:rPr lang="en-US" altLang="zh-CN" dirty="0" smtClean="0"/>
              <a:t>		</a:t>
            </a:r>
            <a:r>
              <a:rPr lang="en-US" altLang="zh-CN" sz="1578" dirty="0" smtClean="0">
                <a:solidFill>
                  <a:srgbClr val="F6BA1B"/>
                </a:solidFill>
                <a:latin typeface="Menlo" pitchFamily="18" charset="0"/>
                <a:cs typeface="Menlo" pitchFamily="18" charset="0"/>
              </a:rPr>
              <a:t>int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b</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rgb[index]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&amp;</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0x00FF0000</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&gt;&gt;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16</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a:t>
            </a:r>
          </a:p>
          <a:p>
            <a:pPr>
              <a:lnSpc>
                <a:spcPts val="1700"/>
              </a:lnSpc>
              <a:tabLst>
                <a:tab pos="241300" algn="l"/>
                <a:tab pos="482600" algn="l"/>
              </a:tabLst>
            </a:pPr>
            <a:r>
              <a:rPr lang="en-US" altLang="zh-CN" dirty="0" smtClean="0"/>
              <a:t>		</a:t>
            </a:r>
            <a:r>
              <a:rPr lang="en-US" altLang="zh-CN" sz="1578" dirty="0" smtClean="0">
                <a:solidFill>
                  <a:srgbClr val="F6BA1B"/>
                </a:solidFill>
                <a:latin typeface="Menlo" pitchFamily="18" charset="0"/>
                <a:cs typeface="Menlo" pitchFamily="18" charset="0"/>
              </a:rPr>
              <a:t>int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rgb[index]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&amp;</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0xFF000000</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&gt;&gt;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24</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a:t>
            </a:r>
          </a:p>
          <a:p>
            <a:pPr>
              <a:lnSpc>
                <a:spcPts val="1700"/>
              </a:lnSpc>
              <a:tabLst>
                <a:tab pos="241300" algn="l"/>
                <a:tab pos="482600" algn="l"/>
              </a:tabLst>
            </a:pPr>
            <a:r>
              <a:rPr lang="en-US" altLang="zh-CN" dirty="0" smtClean="0"/>
              <a:t>		</a:t>
            </a:r>
            <a:r>
              <a:rPr lang="en-US" altLang="zh-CN" sz="1578" dirty="0" smtClean="0">
                <a:solidFill>
                  <a:srgbClr val="F6BA1B"/>
                </a:solidFill>
                <a:latin typeface="Menlo" pitchFamily="18" charset="0"/>
                <a:cs typeface="Menlo" pitchFamily="18" charset="0"/>
              </a:rPr>
              <a:t>float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rf</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solidFill>
                  <a:srgbClr val="F6BA1B"/>
                </a:solidFill>
                <a:latin typeface="Menlo" pitchFamily="18" charset="0"/>
                <a:cs typeface="Menlo" pitchFamily="18" charset="0"/>
              </a:rPr>
              <a:t>float</a:t>
            </a:r>
            <a:r>
              <a:rPr lang="en-US" altLang="zh-CN" sz="1578" dirty="0" smtClean="0">
                <a:solidFill>
                  <a:srgbClr val="FFFFFF"/>
                </a:solidFill>
                <a:latin typeface="Menlo" pitchFamily="18" charset="0"/>
                <a:cs typeface="Menlo" pitchFamily="18" charset="0"/>
              </a:rPr>
              <a:t>)r</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255.0f</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a:t>
            </a:r>
          </a:p>
          <a:p>
            <a:pPr>
              <a:lnSpc>
                <a:spcPts val="1700"/>
              </a:lnSpc>
              <a:tabLst>
                <a:tab pos="241300" algn="l"/>
                <a:tab pos="482600" algn="l"/>
              </a:tabLst>
            </a:pPr>
            <a:r>
              <a:rPr lang="en-US" altLang="zh-CN" dirty="0" smtClean="0"/>
              <a:t>		</a:t>
            </a:r>
            <a:r>
              <a:rPr lang="en-US" altLang="zh-CN" sz="1578" dirty="0" smtClean="0">
                <a:solidFill>
                  <a:srgbClr val="F6BA1B"/>
                </a:solidFill>
                <a:latin typeface="Menlo" pitchFamily="18" charset="0"/>
                <a:cs typeface="Menlo" pitchFamily="18" charset="0"/>
              </a:rPr>
              <a:t>float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gf</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solidFill>
                  <a:srgbClr val="F6BA1B"/>
                </a:solidFill>
                <a:latin typeface="Menlo" pitchFamily="18" charset="0"/>
                <a:cs typeface="Menlo" pitchFamily="18" charset="0"/>
              </a:rPr>
              <a:t>float</a:t>
            </a:r>
            <a:r>
              <a:rPr lang="en-US" altLang="zh-CN" sz="1578" dirty="0" smtClean="0">
                <a:solidFill>
                  <a:srgbClr val="FFFFFF"/>
                </a:solidFill>
                <a:latin typeface="Menlo" pitchFamily="18" charset="0"/>
                <a:cs typeface="Menlo" pitchFamily="18" charset="0"/>
              </a:rPr>
              <a:t>)g</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255.0f</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a:t>
            </a:r>
          </a:p>
          <a:p>
            <a:pPr>
              <a:lnSpc>
                <a:spcPts val="1700"/>
              </a:lnSpc>
              <a:tabLst>
                <a:tab pos="241300" algn="l"/>
                <a:tab pos="482600" algn="l"/>
              </a:tabLst>
            </a:pPr>
            <a:r>
              <a:rPr lang="en-US" altLang="zh-CN" dirty="0" smtClean="0"/>
              <a:t>		</a:t>
            </a:r>
            <a:r>
              <a:rPr lang="en-US" altLang="zh-CN" sz="1578" dirty="0" smtClean="0">
                <a:solidFill>
                  <a:srgbClr val="F6BA1B"/>
                </a:solidFill>
                <a:latin typeface="Menlo" pitchFamily="18" charset="0"/>
                <a:cs typeface="Menlo" pitchFamily="18" charset="0"/>
              </a:rPr>
              <a:t>float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bf</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solidFill>
                  <a:srgbClr val="F6BA1B"/>
                </a:solidFill>
                <a:latin typeface="Menlo" pitchFamily="18" charset="0"/>
                <a:cs typeface="Menlo" pitchFamily="18" charset="0"/>
              </a:rPr>
              <a:t>float</a:t>
            </a:r>
            <a:r>
              <a:rPr lang="en-US" altLang="zh-CN" sz="1578" dirty="0" smtClean="0">
                <a:solidFill>
                  <a:srgbClr val="FFFFFF"/>
                </a:solidFill>
                <a:latin typeface="Menlo" pitchFamily="18" charset="0"/>
                <a:cs typeface="Menlo" pitchFamily="18" charset="0"/>
              </a:rPr>
              <a:t>)b</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255.0f</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a:t>
            </a:r>
          </a:p>
        </p:txBody>
      </p:sp>
      <p:sp>
        <p:nvSpPr>
          <p:cNvPr id="6" name="TextBox 1"/>
          <p:cNvSpPr txBox="1"/>
          <p:nvPr/>
        </p:nvSpPr>
        <p:spPr>
          <a:xfrm>
            <a:off x="7174706" y="1646237"/>
            <a:ext cx="852829" cy="2717701"/>
          </a:xfrm>
          <a:prstGeom prst="rect">
            <a:avLst/>
          </a:prstGeom>
          <a:noFill/>
        </p:spPr>
        <p:txBody>
          <a:bodyPr wrap="none" lIns="0" tIns="0" rIns="0" rtlCol="0">
            <a:spAutoFit/>
          </a:bodyPr>
          <a:lstStyle/>
          <a:p>
            <a:pPr>
              <a:lnSpc>
                <a:spcPts val="1800"/>
              </a:lnSpc>
              <a:tabLst/>
            </a:pPr>
            <a:endParaRPr lang="en-US" altLang="zh-CN" sz="1578" dirty="0" smtClean="0">
              <a:solidFill>
                <a:srgbClr val="17B4FC"/>
              </a:solidFill>
              <a:latin typeface="Menlo" pitchFamily="18" charset="0"/>
              <a:cs typeface="Menlo" pitchFamily="18" charset="0"/>
            </a:endParaRP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100"/>
              </a:lnSpc>
              <a:tabLst/>
            </a:pPr>
            <a:r>
              <a:rPr lang="en-US" altLang="zh-CN" sz="1578" dirty="0" smtClean="0">
                <a:solidFill>
                  <a:srgbClr val="17B4FC"/>
                </a:solidFill>
                <a:latin typeface="Menlo" pitchFamily="18" charset="0"/>
                <a:cs typeface="Menlo" pitchFamily="18" charset="0"/>
              </a:rPr>
              <a:t>locate</a:t>
            </a:r>
          </a:p>
          <a:p>
            <a:pPr>
              <a:lnSpc>
                <a:spcPts val="1700"/>
              </a:lnSpc>
              <a:tabLst/>
            </a:pPr>
            <a:r>
              <a:rPr lang="en-US" altLang="zh-CN" sz="1578" dirty="0" smtClean="0">
                <a:solidFill>
                  <a:srgbClr val="17B4FC"/>
                </a:solidFill>
                <a:latin typeface="Menlo" pitchFamily="18" charset="0"/>
                <a:cs typeface="Menlo" pitchFamily="18" charset="0"/>
              </a:rPr>
              <a:t>extract</a:t>
            </a:r>
          </a:p>
          <a:p>
            <a:pPr>
              <a:lnSpc>
                <a:spcPts val="1700"/>
              </a:lnSpc>
              <a:tabLst/>
            </a:pPr>
            <a:r>
              <a:rPr lang="en-US" altLang="zh-CN" sz="1578" dirty="0" smtClean="0">
                <a:solidFill>
                  <a:srgbClr val="17B4FC"/>
                </a:solidFill>
                <a:latin typeface="Menlo" pitchFamily="18" charset="0"/>
                <a:cs typeface="Menlo" pitchFamily="18" charset="0"/>
              </a:rPr>
              <a:t>extract</a:t>
            </a:r>
          </a:p>
          <a:p>
            <a:pPr>
              <a:lnSpc>
                <a:spcPts val="1700"/>
              </a:lnSpc>
              <a:tabLst/>
            </a:pPr>
            <a:r>
              <a:rPr lang="en-US" altLang="zh-CN" sz="1578" dirty="0" smtClean="0">
                <a:solidFill>
                  <a:srgbClr val="17B4FC"/>
                </a:solidFill>
                <a:latin typeface="Menlo" pitchFamily="18" charset="0"/>
                <a:cs typeface="Menlo" pitchFamily="18" charset="0"/>
              </a:rPr>
              <a:t>extract</a:t>
            </a:r>
          </a:p>
          <a:p>
            <a:pPr>
              <a:lnSpc>
                <a:spcPts val="1700"/>
              </a:lnSpc>
              <a:tabLst/>
            </a:pPr>
            <a:r>
              <a:rPr lang="en-US" altLang="zh-CN" sz="1578" dirty="0" smtClean="0">
                <a:solidFill>
                  <a:srgbClr val="17B4FC"/>
                </a:solidFill>
                <a:latin typeface="Menlo" pitchFamily="18" charset="0"/>
                <a:cs typeface="Menlo" pitchFamily="18" charset="0"/>
              </a:rPr>
              <a:t>extract</a:t>
            </a:r>
          </a:p>
          <a:p>
            <a:pPr>
              <a:lnSpc>
                <a:spcPts val="1700"/>
              </a:lnSpc>
              <a:tabLst/>
            </a:pPr>
            <a:r>
              <a:rPr lang="en-US" altLang="zh-CN" sz="1578" dirty="0" smtClean="0">
                <a:solidFill>
                  <a:srgbClr val="17B4FC"/>
                </a:solidFill>
                <a:latin typeface="Menlo" pitchFamily="18" charset="0"/>
                <a:cs typeface="Menlo" pitchFamily="18" charset="0"/>
              </a:rPr>
              <a:t>convert</a:t>
            </a:r>
          </a:p>
          <a:p>
            <a:pPr>
              <a:lnSpc>
                <a:spcPts val="1700"/>
              </a:lnSpc>
              <a:tabLst/>
            </a:pPr>
            <a:r>
              <a:rPr lang="en-US" altLang="zh-CN" sz="1578" dirty="0" smtClean="0">
                <a:solidFill>
                  <a:srgbClr val="17B4FC"/>
                </a:solidFill>
                <a:latin typeface="Menlo" pitchFamily="18" charset="0"/>
                <a:cs typeface="Menlo" pitchFamily="18" charset="0"/>
              </a:rPr>
              <a:t>convert</a:t>
            </a:r>
          </a:p>
          <a:p>
            <a:pPr>
              <a:lnSpc>
                <a:spcPts val="1700"/>
              </a:lnSpc>
              <a:tabLst/>
            </a:pPr>
            <a:r>
              <a:rPr lang="en-US" altLang="zh-CN" sz="1578" dirty="0" smtClean="0">
                <a:solidFill>
                  <a:srgbClr val="17B4FC"/>
                </a:solidFill>
                <a:latin typeface="Menlo" pitchFamily="18" charset="0"/>
                <a:cs typeface="Menlo" pitchFamily="18" charset="0"/>
              </a:rPr>
              <a:t>convert</a:t>
            </a:r>
          </a:p>
        </p:txBody>
      </p:sp>
      <p:sp>
        <p:nvSpPr>
          <p:cNvPr id="7" name="TextBox 1"/>
          <p:cNvSpPr txBox="1"/>
          <p:nvPr/>
        </p:nvSpPr>
        <p:spPr>
          <a:xfrm>
            <a:off x="8165306" y="2789237"/>
            <a:ext cx="177006" cy="1600200"/>
          </a:xfrm>
          <a:prstGeom prst="rect">
            <a:avLst/>
          </a:prstGeom>
          <a:noFill/>
        </p:spPr>
        <p:txBody>
          <a:bodyPr wrap="square" lIns="0" tIns="0" rIns="0" rtlCol="0">
            <a:spAutoFit/>
          </a:bodyPr>
          <a:lstStyle/>
          <a:p>
            <a:pPr>
              <a:lnSpc>
                <a:spcPts val="1800"/>
              </a:lnSpc>
              <a:tabLst/>
            </a:pPr>
            <a:r>
              <a:rPr lang="en-US" altLang="zh-CN" sz="1578" dirty="0" smtClean="0">
                <a:solidFill>
                  <a:srgbClr val="17B4FC"/>
                </a:solidFill>
                <a:latin typeface="Menlo" pitchFamily="18" charset="0"/>
                <a:cs typeface="Menlo" pitchFamily="18" charset="0"/>
              </a:rPr>
              <a:t>R</a:t>
            </a:r>
          </a:p>
          <a:p>
            <a:pPr>
              <a:lnSpc>
                <a:spcPts val="1700"/>
              </a:lnSpc>
              <a:tabLst/>
            </a:pPr>
            <a:r>
              <a:rPr lang="en-US" altLang="zh-CN" sz="1578" dirty="0" smtClean="0">
                <a:solidFill>
                  <a:srgbClr val="17B4FC"/>
                </a:solidFill>
                <a:latin typeface="Menlo" pitchFamily="18" charset="0"/>
                <a:cs typeface="Menlo" pitchFamily="18" charset="0"/>
              </a:rPr>
              <a:t>G</a:t>
            </a:r>
          </a:p>
          <a:p>
            <a:pPr>
              <a:lnSpc>
                <a:spcPts val="1700"/>
              </a:lnSpc>
              <a:tabLst/>
            </a:pPr>
            <a:r>
              <a:rPr lang="en-US" altLang="zh-CN" sz="1578" dirty="0" smtClean="0">
                <a:solidFill>
                  <a:srgbClr val="17B4FC"/>
                </a:solidFill>
                <a:latin typeface="Menlo" pitchFamily="18" charset="0"/>
                <a:cs typeface="Menlo" pitchFamily="18" charset="0"/>
              </a:rPr>
              <a:t>B</a:t>
            </a:r>
          </a:p>
          <a:p>
            <a:pPr>
              <a:lnSpc>
                <a:spcPts val="1700"/>
              </a:lnSpc>
              <a:tabLst/>
            </a:pPr>
            <a:r>
              <a:rPr lang="en-US" altLang="zh-CN" sz="1578" dirty="0" smtClean="0">
                <a:solidFill>
                  <a:srgbClr val="17B4FC"/>
                </a:solidFill>
                <a:latin typeface="Menlo" pitchFamily="18" charset="0"/>
                <a:cs typeface="Menlo" pitchFamily="18" charset="0"/>
              </a:rPr>
              <a:t>A</a:t>
            </a:r>
          </a:p>
          <a:p>
            <a:pPr>
              <a:lnSpc>
                <a:spcPts val="1700"/>
              </a:lnSpc>
              <a:tabLst/>
            </a:pPr>
            <a:r>
              <a:rPr lang="en-US" altLang="zh-CN" sz="1578" dirty="0" smtClean="0">
                <a:solidFill>
                  <a:srgbClr val="17B4FC"/>
                </a:solidFill>
                <a:latin typeface="Menlo" pitchFamily="18" charset="0"/>
                <a:cs typeface="Menlo" pitchFamily="18" charset="0"/>
              </a:rPr>
              <a:t>R</a:t>
            </a:r>
          </a:p>
          <a:p>
            <a:pPr>
              <a:lnSpc>
                <a:spcPts val="1700"/>
              </a:lnSpc>
              <a:tabLst/>
            </a:pPr>
            <a:r>
              <a:rPr lang="en-US" altLang="zh-CN" sz="1578" dirty="0" smtClean="0">
                <a:solidFill>
                  <a:srgbClr val="17B4FC"/>
                </a:solidFill>
                <a:latin typeface="Menlo" pitchFamily="18" charset="0"/>
                <a:cs typeface="Menlo" pitchFamily="18" charset="0"/>
              </a:rPr>
              <a:t>G</a:t>
            </a:r>
          </a:p>
          <a:p>
            <a:pPr>
              <a:lnSpc>
                <a:spcPts val="1700"/>
              </a:lnSpc>
              <a:tabLst/>
            </a:pPr>
            <a:r>
              <a:rPr lang="en-US" altLang="zh-CN" sz="1578" dirty="0" smtClean="0">
                <a:solidFill>
                  <a:srgbClr val="17B4FC"/>
                </a:solidFill>
                <a:latin typeface="Menlo" pitchFamily="18" charset="0"/>
                <a:cs typeface="Menlo" pitchFamily="18" charset="0"/>
              </a:rPr>
              <a:t>B</a:t>
            </a:r>
          </a:p>
        </p:txBody>
      </p:sp>
      <p:sp>
        <p:nvSpPr>
          <p:cNvPr id="8" name="TextBox 1"/>
          <p:cNvSpPr txBox="1"/>
          <p:nvPr/>
        </p:nvSpPr>
        <p:spPr>
          <a:xfrm>
            <a:off x="1371600" y="4597400"/>
            <a:ext cx="3860800" cy="457200"/>
          </a:xfrm>
          <a:prstGeom prst="rect">
            <a:avLst/>
          </a:prstGeom>
          <a:noFill/>
        </p:spPr>
        <p:txBody>
          <a:bodyPr wrap="none" lIns="0" tIns="0" rIns="0" rtlCol="0">
            <a:spAutoFit/>
          </a:bodyPr>
          <a:lstStyle/>
          <a:p>
            <a:pPr>
              <a:lnSpc>
                <a:spcPts val="1800"/>
              </a:lnSpc>
              <a:tabLst/>
            </a:pPr>
            <a:r>
              <a:rPr lang="en-US" altLang="zh-CN" sz="1578" dirty="0" smtClean="0">
                <a:solidFill>
                  <a:srgbClr val="F6BA1B"/>
                </a:solidFill>
                <a:latin typeface="Menlo" pitchFamily="18" charset="0"/>
                <a:cs typeface="Menlo" pitchFamily="18" charset="0"/>
              </a:rPr>
              <a:t>float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h,</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s,</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v;</a:t>
            </a:r>
          </a:p>
          <a:p>
            <a:pPr>
              <a:lnSpc>
                <a:spcPts val="1700"/>
              </a:lnSpc>
              <a:tabLst/>
            </a:pPr>
            <a:r>
              <a:rPr lang="en-US" altLang="zh-CN" sz="1578" dirty="0" smtClean="0">
                <a:solidFill>
                  <a:srgbClr val="FFFFFF"/>
                </a:solidFill>
                <a:latin typeface="Menlo" pitchFamily="18" charset="0"/>
                <a:cs typeface="Menlo" pitchFamily="18" charset="0"/>
              </a:rPr>
              <a:t>rgb2hsv(rf,</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gf,</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bg,</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&amp;h,</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&amp;s,</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&amp;v);</a:t>
            </a:r>
          </a:p>
        </p:txBody>
      </p:sp>
      <p:sp>
        <p:nvSpPr>
          <p:cNvPr id="9" name="TextBox 1"/>
          <p:cNvSpPr txBox="1"/>
          <p:nvPr/>
        </p:nvSpPr>
        <p:spPr>
          <a:xfrm>
            <a:off x="6197600" y="4813300"/>
            <a:ext cx="1562100" cy="228600"/>
          </a:xfrm>
          <a:prstGeom prst="rect">
            <a:avLst/>
          </a:prstGeom>
          <a:noFill/>
        </p:spPr>
        <p:txBody>
          <a:bodyPr wrap="none" lIns="0" tIns="0" rIns="0" rtlCol="0">
            <a:spAutoFit/>
          </a:bodyPr>
          <a:lstStyle/>
          <a:p>
            <a:pPr>
              <a:lnSpc>
                <a:spcPts val="1800"/>
              </a:lnSpc>
              <a:tabLst/>
            </a:pPr>
            <a:r>
              <a:rPr lang="en-US" altLang="zh-CN" sz="1578" dirty="0" smtClean="0">
                <a:solidFill>
                  <a:srgbClr val="17B4FC"/>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RGB</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to</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HSV</a:t>
            </a:r>
          </a:p>
        </p:txBody>
      </p:sp>
      <p:sp>
        <p:nvSpPr>
          <p:cNvPr id="10" name="TextBox 1"/>
          <p:cNvSpPr txBox="1"/>
          <p:nvPr/>
        </p:nvSpPr>
        <p:spPr>
          <a:xfrm>
            <a:off x="6197600" y="5283200"/>
            <a:ext cx="1206500" cy="457200"/>
          </a:xfrm>
          <a:prstGeom prst="rect">
            <a:avLst/>
          </a:prstGeom>
          <a:noFill/>
        </p:spPr>
        <p:txBody>
          <a:bodyPr wrap="none" lIns="0" tIns="0" rIns="0" rtlCol="0">
            <a:spAutoFit/>
          </a:bodyPr>
          <a:lstStyle/>
          <a:p>
            <a:pPr>
              <a:lnSpc>
                <a:spcPts val="1800"/>
              </a:lnSpc>
              <a:tabLst/>
            </a:pPr>
            <a:r>
              <a:rPr lang="en-US" altLang="zh-CN" sz="1578" dirty="0" smtClean="0">
                <a:solidFill>
                  <a:srgbClr val="17B4FC"/>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write</a:t>
            </a:r>
          </a:p>
          <a:p>
            <a:pPr>
              <a:lnSpc>
                <a:spcPts val="1700"/>
              </a:lnSpc>
              <a:tabLst/>
            </a:pPr>
            <a:r>
              <a:rPr lang="en-US" altLang="zh-CN" sz="1578" dirty="0" smtClean="0">
                <a:solidFill>
                  <a:srgbClr val="17B4FC"/>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results</a:t>
            </a:r>
          </a:p>
        </p:txBody>
      </p:sp>
      <p:sp>
        <p:nvSpPr>
          <p:cNvPr id="11" name="TextBox 1"/>
          <p:cNvSpPr txBox="1"/>
          <p:nvPr/>
        </p:nvSpPr>
        <p:spPr>
          <a:xfrm>
            <a:off x="1371600" y="5295900"/>
            <a:ext cx="1689100" cy="9144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hsv[index*</a:t>
            </a:r>
            <a:r>
              <a:rPr lang="en-US" altLang="zh-CN" sz="1578" dirty="0" smtClean="0">
                <a:solidFill>
                  <a:srgbClr val="EC842E"/>
                </a:solidFill>
                <a:latin typeface="Menlo" pitchFamily="18" charset="0"/>
                <a:cs typeface="Menlo" pitchFamily="18" charset="0"/>
              </a:rPr>
              <a:t>4</a:t>
            </a:r>
            <a:r>
              <a:rPr lang="en-US" altLang="zh-CN" sz="1578" dirty="0" smtClean="0">
                <a:solidFill>
                  <a:srgbClr val="FFFFFF"/>
                </a:solidFill>
                <a:latin typeface="Menlo" pitchFamily="18" charset="0"/>
                <a:cs typeface="Menlo" pitchFamily="18" charset="0"/>
              </a:rPr>
              <a:t>+</a:t>
            </a:r>
            <a:r>
              <a:rPr lang="en-US" altLang="zh-CN" sz="1578" dirty="0" smtClean="0">
                <a:solidFill>
                  <a:srgbClr val="EC842E"/>
                </a:solidFill>
                <a:latin typeface="Menlo" pitchFamily="18" charset="0"/>
                <a:cs typeface="Menlo" pitchFamily="18" charset="0"/>
              </a:rPr>
              <a:t>0</a:t>
            </a:r>
            <a:r>
              <a:rPr lang="en-US" altLang="zh-CN" sz="1578" dirty="0" smtClean="0">
                <a:solidFill>
                  <a:srgbClr val="FFFFFF"/>
                </a:solidFill>
                <a:latin typeface="Menlo" pitchFamily="18" charset="0"/>
                <a:cs typeface="Menlo" pitchFamily="18" charset="0"/>
              </a:rPr>
              <a:t>]</a:t>
            </a:r>
          </a:p>
          <a:p>
            <a:pPr>
              <a:lnSpc>
                <a:spcPts val="1700"/>
              </a:lnSpc>
              <a:tabLst/>
            </a:pPr>
            <a:r>
              <a:rPr lang="en-US" altLang="zh-CN" sz="1578" dirty="0" smtClean="0">
                <a:solidFill>
                  <a:srgbClr val="FFFFFF"/>
                </a:solidFill>
                <a:latin typeface="Menlo" pitchFamily="18" charset="0"/>
                <a:cs typeface="Menlo" pitchFamily="18" charset="0"/>
              </a:rPr>
              <a:t>hsv[index*</a:t>
            </a:r>
            <a:r>
              <a:rPr lang="en-US" altLang="zh-CN" sz="1578" dirty="0" smtClean="0">
                <a:solidFill>
                  <a:srgbClr val="EC842E"/>
                </a:solidFill>
                <a:latin typeface="Menlo" pitchFamily="18" charset="0"/>
                <a:cs typeface="Menlo" pitchFamily="18" charset="0"/>
              </a:rPr>
              <a:t>4</a:t>
            </a:r>
            <a:r>
              <a:rPr lang="en-US" altLang="zh-CN" sz="1578" dirty="0" smtClean="0">
                <a:solidFill>
                  <a:srgbClr val="FFFFFF"/>
                </a:solidFill>
                <a:latin typeface="Menlo" pitchFamily="18" charset="0"/>
                <a:cs typeface="Menlo" pitchFamily="18" charset="0"/>
              </a:rPr>
              <a:t>+</a:t>
            </a:r>
            <a:r>
              <a:rPr lang="en-US" altLang="zh-CN" sz="1578" dirty="0" smtClean="0">
                <a:solidFill>
                  <a:srgbClr val="EC842E"/>
                </a:solidFill>
                <a:latin typeface="Menlo" pitchFamily="18" charset="0"/>
                <a:cs typeface="Menlo" pitchFamily="18" charset="0"/>
              </a:rPr>
              <a:t>1</a:t>
            </a:r>
            <a:r>
              <a:rPr lang="en-US" altLang="zh-CN" sz="1578" dirty="0" smtClean="0">
                <a:solidFill>
                  <a:srgbClr val="FFFFFF"/>
                </a:solidFill>
                <a:latin typeface="Menlo" pitchFamily="18" charset="0"/>
                <a:cs typeface="Menlo" pitchFamily="18" charset="0"/>
              </a:rPr>
              <a:t>]</a:t>
            </a:r>
          </a:p>
          <a:p>
            <a:pPr>
              <a:lnSpc>
                <a:spcPts val="1700"/>
              </a:lnSpc>
              <a:tabLst/>
            </a:pPr>
            <a:r>
              <a:rPr lang="en-US" altLang="zh-CN" sz="1578" dirty="0" smtClean="0">
                <a:solidFill>
                  <a:srgbClr val="FFFFFF"/>
                </a:solidFill>
                <a:latin typeface="Menlo" pitchFamily="18" charset="0"/>
                <a:cs typeface="Menlo" pitchFamily="18" charset="0"/>
              </a:rPr>
              <a:t>hsv[index*</a:t>
            </a:r>
            <a:r>
              <a:rPr lang="en-US" altLang="zh-CN" sz="1578" dirty="0" smtClean="0">
                <a:solidFill>
                  <a:srgbClr val="EC842E"/>
                </a:solidFill>
                <a:latin typeface="Menlo" pitchFamily="18" charset="0"/>
                <a:cs typeface="Menlo" pitchFamily="18" charset="0"/>
              </a:rPr>
              <a:t>4</a:t>
            </a:r>
            <a:r>
              <a:rPr lang="en-US" altLang="zh-CN" sz="1578" dirty="0" smtClean="0">
                <a:solidFill>
                  <a:srgbClr val="FFFFFF"/>
                </a:solidFill>
                <a:latin typeface="Menlo" pitchFamily="18" charset="0"/>
                <a:cs typeface="Menlo" pitchFamily="18" charset="0"/>
              </a:rPr>
              <a:t>+</a:t>
            </a:r>
            <a:r>
              <a:rPr lang="en-US" altLang="zh-CN" sz="1578" dirty="0" smtClean="0">
                <a:solidFill>
                  <a:srgbClr val="EC842E"/>
                </a:solidFill>
                <a:latin typeface="Menlo" pitchFamily="18" charset="0"/>
                <a:cs typeface="Menlo" pitchFamily="18" charset="0"/>
              </a:rPr>
              <a:t>2</a:t>
            </a:r>
            <a:r>
              <a:rPr lang="en-US" altLang="zh-CN" sz="1578" dirty="0" smtClean="0">
                <a:solidFill>
                  <a:srgbClr val="FFFFFF"/>
                </a:solidFill>
                <a:latin typeface="Menlo" pitchFamily="18" charset="0"/>
                <a:cs typeface="Menlo" pitchFamily="18" charset="0"/>
              </a:rPr>
              <a:t>]</a:t>
            </a:r>
          </a:p>
          <a:p>
            <a:pPr>
              <a:lnSpc>
                <a:spcPts val="1700"/>
              </a:lnSpc>
              <a:tabLst/>
            </a:pPr>
            <a:r>
              <a:rPr lang="en-US" altLang="zh-CN" sz="1578" dirty="0" smtClean="0">
                <a:solidFill>
                  <a:srgbClr val="FFFFFF"/>
                </a:solidFill>
                <a:latin typeface="Menlo" pitchFamily="18" charset="0"/>
                <a:cs typeface="Menlo" pitchFamily="18" charset="0"/>
              </a:rPr>
              <a:t>hsv[index*</a:t>
            </a:r>
            <a:r>
              <a:rPr lang="en-US" altLang="zh-CN" sz="1578" dirty="0" smtClean="0">
                <a:solidFill>
                  <a:srgbClr val="EC842E"/>
                </a:solidFill>
                <a:latin typeface="Menlo" pitchFamily="18" charset="0"/>
                <a:cs typeface="Menlo" pitchFamily="18" charset="0"/>
              </a:rPr>
              <a:t>4</a:t>
            </a:r>
            <a:r>
              <a:rPr lang="en-US" altLang="zh-CN" sz="1578" dirty="0" smtClean="0">
                <a:solidFill>
                  <a:srgbClr val="FFFFFF"/>
                </a:solidFill>
                <a:latin typeface="Menlo" pitchFamily="18" charset="0"/>
                <a:cs typeface="Menlo" pitchFamily="18" charset="0"/>
              </a:rPr>
              <a:t>+</a:t>
            </a:r>
            <a:r>
              <a:rPr lang="en-US" altLang="zh-CN" sz="1578" dirty="0" smtClean="0">
                <a:solidFill>
                  <a:srgbClr val="EC842E"/>
                </a:solidFill>
                <a:latin typeface="Menlo" pitchFamily="18" charset="0"/>
                <a:cs typeface="Menlo" pitchFamily="18" charset="0"/>
              </a:rPr>
              <a:t>3</a:t>
            </a:r>
            <a:r>
              <a:rPr lang="en-US" altLang="zh-CN" sz="1578" dirty="0" smtClean="0">
                <a:solidFill>
                  <a:srgbClr val="FFFFFF"/>
                </a:solidFill>
                <a:latin typeface="Menlo" pitchFamily="18" charset="0"/>
                <a:cs typeface="Menlo" pitchFamily="18" charset="0"/>
              </a:rPr>
              <a:t>]</a:t>
            </a:r>
          </a:p>
        </p:txBody>
      </p:sp>
      <p:sp>
        <p:nvSpPr>
          <p:cNvPr id="12" name="TextBox 1"/>
          <p:cNvSpPr txBox="1"/>
          <p:nvPr/>
        </p:nvSpPr>
        <p:spPr>
          <a:xfrm>
            <a:off x="3187700" y="5295900"/>
            <a:ext cx="114300" cy="9144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a:t>
            </a:r>
          </a:p>
          <a:p>
            <a:pPr>
              <a:lnSpc>
                <a:spcPts val="1700"/>
              </a:lnSpc>
              <a:tabLst/>
            </a:pPr>
            <a:r>
              <a:rPr lang="en-US" altLang="zh-CN" sz="1578" dirty="0" smtClean="0">
                <a:solidFill>
                  <a:srgbClr val="FFFFFF"/>
                </a:solidFill>
                <a:latin typeface="Menlo" pitchFamily="18" charset="0"/>
                <a:cs typeface="Menlo" pitchFamily="18" charset="0"/>
              </a:rPr>
              <a:t>=</a:t>
            </a:r>
          </a:p>
          <a:p>
            <a:pPr>
              <a:lnSpc>
                <a:spcPts val="1700"/>
              </a:lnSpc>
              <a:tabLst/>
            </a:pPr>
            <a:r>
              <a:rPr lang="en-US" altLang="zh-CN" sz="1578" dirty="0" smtClean="0">
                <a:solidFill>
                  <a:srgbClr val="FFFFFF"/>
                </a:solidFill>
                <a:latin typeface="Menlo" pitchFamily="18" charset="0"/>
                <a:cs typeface="Menlo" pitchFamily="18" charset="0"/>
              </a:rPr>
              <a:t>=</a:t>
            </a:r>
          </a:p>
          <a:p>
            <a:pPr>
              <a:lnSpc>
                <a:spcPts val="1700"/>
              </a:lnSpc>
              <a:tabLst/>
            </a:pPr>
            <a:r>
              <a:rPr lang="en-US" altLang="zh-CN" sz="1578" dirty="0" smtClean="0">
                <a:solidFill>
                  <a:srgbClr val="FFFFFF"/>
                </a:solidFill>
                <a:latin typeface="Menlo" pitchFamily="18" charset="0"/>
                <a:cs typeface="Menlo" pitchFamily="18" charset="0"/>
              </a:rPr>
              <a:t>=</a:t>
            </a:r>
          </a:p>
        </p:txBody>
      </p:sp>
      <p:sp>
        <p:nvSpPr>
          <p:cNvPr id="13" name="TextBox 1"/>
          <p:cNvSpPr txBox="1"/>
          <p:nvPr/>
        </p:nvSpPr>
        <p:spPr>
          <a:xfrm>
            <a:off x="3429000" y="5295900"/>
            <a:ext cx="1320800" cy="9144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h;</a:t>
            </a:r>
          </a:p>
          <a:p>
            <a:pPr>
              <a:lnSpc>
                <a:spcPts val="1700"/>
              </a:lnSpc>
              <a:tabLst/>
            </a:pPr>
            <a:r>
              <a:rPr lang="en-US" altLang="zh-CN" sz="1578" dirty="0" smtClean="0">
                <a:solidFill>
                  <a:srgbClr val="FFFFFF"/>
                </a:solidFill>
                <a:latin typeface="Menlo" pitchFamily="18" charset="0"/>
                <a:cs typeface="Menlo" pitchFamily="18" charset="0"/>
              </a:rPr>
              <a:t>s;</a:t>
            </a:r>
          </a:p>
          <a:p>
            <a:pPr>
              <a:lnSpc>
                <a:spcPts val="1700"/>
              </a:lnSpc>
              <a:tabLst/>
            </a:pPr>
            <a:r>
              <a:rPr lang="en-US" altLang="zh-CN" sz="1578" dirty="0" smtClean="0">
                <a:solidFill>
                  <a:srgbClr val="FFFFFF"/>
                </a:solidFill>
                <a:latin typeface="Menlo" pitchFamily="18" charset="0"/>
                <a:cs typeface="Menlo" pitchFamily="18" charset="0"/>
              </a:rPr>
              <a:t>v;</a:t>
            </a:r>
          </a:p>
          <a:p>
            <a:pPr>
              <a:lnSpc>
                <a:spcPts val="1700"/>
              </a:lnSpc>
              <a:tabLst/>
            </a:pPr>
            <a:r>
              <a:rPr lang="en-US" altLang="zh-CN" sz="1578" dirty="0" smtClean="0">
                <a:solidFill>
                  <a:srgbClr val="FFFFFF"/>
                </a:solidFill>
                <a:latin typeface="Menlo" pitchFamily="18" charset="0"/>
                <a:cs typeface="Menlo" pitchFamily="18" charset="0"/>
              </a:rPr>
              <a:t>a</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255.0f</a:t>
            </a:r>
            <a:r>
              <a:rPr lang="en-US" altLang="zh-CN" sz="1578" dirty="0" smtClean="0">
                <a:solidFill>
                  <a:srgbClr val="FFFFFF"/>
                </a:solidFill>
                <a:latin typeface="Menlo" pitchFamily="18" charset="0"/>
                <a:cs typeface="Menlo" pitchFamily="18" charset="0"/>
              </a:rPr>
              <a:t>;</a:t>
            </a:r>
          </a:p>
        </p:txBody>
      </p:sp>
      <p:sp>
        <p:nvSpPr>
          <p:cNvPr id="14" name="TextBox 1"/>
          <p:cNvSpPr txBox="1"/>
          <p:nvPr/>
        </p:nvSpPr>
        <p:spPr>
          <a:xfrm>
            <a:off x="1130300" y="6184900"/>
            <a:ext cx="1143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a:t>
            </a:r>
          </a:p>
        </p:txBody>
      </p:sp>
      <p:sp>
        <p:nvSpPr>
          <p:cNvPr id="15" name="TextBox 1"/>
          <p:cNvSpPr txBox="1"/>
          <p:nvPr/>
        </p:nvSpPr>
        <p:spPr>
          <a:xfrm>
            <a:off x="889000" y="6413500"/>
            <a:ext cx="1143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85800" y="1117600"/>
            <a:ext cx="8559800" cy="2286000"/>
          </a:xfrm>
          <a:prstGeom prst="rect">
            <a:avLst/>
          </a:prstGeom>
          <a:noFill/>
        </p:spPr>
        <p:txBody>
          <a:bodyPr wrap="none" lIns="0" tIns="0" rIns="0" rtlCol="0">
            <a:spAutoFit/>
          </a:bodyPr>
          <a:lstStyle/>
          <a:p>
            <a:pPr>
              <a:lnSpc>
                <a:spcPts val="1800"/>
              </a:lnSpc>
              <a:tabLst>
                <a:tab pos="241300" algn="l"/>
                <a:tab pos="482600" algn="l"/>
              </a:tabLst>
            </a:pPr>
            <a:r>
              <a:rPr lang="en-US" altLang="zh-CN" sz="1578" dirty="0" smtClean="0">
                <a:solidFill>
                  <a:srgbClr val="F6BA1B"/>
                </a:solidFill>
                <a:latin typeface="Menlo" pitchFamily="18" charset="0"/>
                <a:cs typeface="Menlo" pitchFamily="18" charset="0"/>
              </a:rPr>
              <a:t>void</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rgb2hsv(</a:t>
            </a:r>
            <a:r>
              <a:rPr lang="en-US" altLang="zh-CN" sz="1578" dirty="0" smtClean="0">
                <a:solidFill>
                  <a:srgbClr val="F6BA1B"/>
                </a:solidFill>
                <a:latin typeface="Menlo" pitchFamily="18" charset="0"/>
                <a:cs typeface="Menlo" pitchFamily="18" charset="0"/>
              </a:rPr>
              <a:t>float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float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float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b,</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float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*h,</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float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*s,</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float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*v)</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a:p>
            <a:pPr>
              <a:lnSpc>
                <a:spcPts val="1700"/>
              </a:lnSpc>
              <a:tabLst>
                <a:tab pos="241300" algn="l"/>
                <a:tab pos="482600" algn="l"/>
              </a:tabLst>
            </a:pPr>
            <a:r>
              <a:rPr lang="en-US" altLang="zh-CN" dirty="0" smtClean="0"/>
              <a:t>	</a:t>
            </a:r>
            <a:r>
              <a:rPr lang="en-US" altLang="zh-CN" sz="1578" dirty="0" smtClean="0">
                <a:solidFill>
                  <a:srgbClr val="F6BA1B"/>
                </a:solidFill>
                <a:latin typeface="Menlo" pitchFamily="18" charset="0"/>
                <a:cs typeface="Menlo" pitchFamily="18" charset="0"/>
              </a:rPr>
              <a:t>float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cmax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cmax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cmax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b</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cmax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b;</a:t>
            </a:r>
          </a:p>
          <a:p>
            <a:pPr>
              <a:lnSpc>
                <a:spcPts val="1700"/>
              </a:lnSpc>
              <a:tabLst>
                <a:tab pos="241300" algn="l"/>
                <a:tab pos="482600" algn="l"/>
              </a:tabLst>
            </a:pPr>
            <a:r>
              <a:rPr lang="en-US" altLang="zh-CN" dirty="0" smtClean="0"/>
              <a:t>	</a:t>
            </a:r>
            <a:r>
              <a:rPr lang="en-US" altLang="zh-CN" sz="1578" dirty="0" smtClean="0">
                <a:solidFill>
                  <a:srgbClr val="F6BA1B"/>
                </a:solidFill>
                <a:latin typeface="Menlo" pitchFamily="18" charset="0"/>
                <a:cs typeface="Menlo" pitchFamily="18" charset="0"/>
              </a:rPr>
              <a:t>float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cmin</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&lt;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cmin</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cmin</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&lt;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b</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cmin</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b;</a:t>
            </a:r>
          </a:p>
          <a:p>
            <a:pPr>
              <a:lnSpc>
                <a:spcPts val="1700"/>
              </a:lnSpc>
              <a:tabLst>
                <a:tab pos="241300" algn="l"/>
                <a:tab pos="482600" algn="l"/>
              </a:tabLst>
            </a:pPr>
            <a:r>
              <a:rPr lang="en-US" altLang="zh-CN" dirty="0" smtClean="0"/>
              <a:t>	</a:t>
            </a:r>
            <a:r>
              <a:rPr lang="en-US" altLang="zh-CN" sz="1578" dirty="0" smtClean="0">
                <a:solidFill>
                  <a:srgbClr val="F6BA1B"/>
                </a:solidFill>
                <a:latin typeface="Menlo" pitchFamily="18" charset="0"/>
                <a:cs typeface="Menlo" pitchFamily="18" charset="0"/>
              </a:rPr>
              <a:t>float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delta</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max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min;</a:t>
            </a:r>
          </a:p>
          <a:p>
            <a:pPr>
              <a:lnSpc>
                <a:spcPts val="1000"/>
              </a:lnSpc>
            </a:pPr>
            <a:endParaRPr lang="en-US" altLang="zh-CN" dirty="0" smtClean="0"/>
          </a:p>
          <a:p>
            <a:pPr>
              <a:lnSpc>
                <a:spcPts val="2500"/>
              </a:lnSpc>
              <a:tabLst>
                <a:tab pos="241300" algn="l"/>
                <a:tab pos="482600" algn="l"/>
              </a:tabLst>
            </a:pPr>
            <a:r>
              <a:rPr lang="en-US" altLang="zh-CN" dirty="0" smtClean="0"/>
              <a:t>	</a:t>
            </a:r>
            <a:r>
              <a:rPr lang="en-US" altLang="zh-CN" sz="1578" dirty="0" smtClean="0">
                <a:solidFill>
                  <a:srgbClr val="FFFFFF"/>
                </a:solidFill>
                <a:latin typeface="Menlo" pitchFamily="18" charset="0"/>
                <a:cs typeface="Menlo" pitchFamily="18" charset="0"/>
              </a:rPr>
              <a:t>*v</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cmax;</a:t>
            </a:r>
          </a:p>
          <a:p>
            <a:pPr>
              <a:lnSpc>
                <a:spcPts val="1700"/>
              </a:lnSpc>
              <a:tabLst>
                <a:tab pos="241300" algn="l"/>
                <a:tab pos="482600" algn="l"/>
              </a:tabLst>
            </a:pPr>
            <a:r>
              <a:rPr lang="en-US" altLang="zh-CN" dirty="0" smtClean="0"/>
              <a:t>	</a:t>
            </a:r>
            <a:r>
              <a:rPr lang="en-US" altLang="zh-CN" sz="1578" dirty="0" smtClean="0">
                <a:solidFill>
                  <a:srgbClr val="F6BA1B"/>
                </a:solidFill>
                <a:latin typeface="Menlo" pitchFamily="18" charset="0"/>
                <a:cs typeface="Menlo" pitchFamily="18" charset="0"/>
              </a:rPr>
              <a:t>if</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cmax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0.0f</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delta</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0.0f</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a:p>
            <a:pPr>
              <a:lnSpc>
                <a:spcPts val="1700"/>
              </a:lnSpc>
              <a:tabLst>
                <a:tab pos="241300" algn="l"/>
                <a:tab pos="482600" algn="l"/>
              </a:tabLst>
            </a:pPr>
            <a:r>
              <a:rPr lang="en-US" altLang="zh-CN" dirty="0" smtClean="0"/>
              <a:t>		</a:t>
            </a:r>
            <a:r>
              <a:rPr lang="en-US" altLang="zh-CN" sz="1578" dirty="0" smtClean="0">
                <a:solidFill>
                  <a:srgbClr val="FFFFFF"/>
                </a:solidFill>
                <a:latin typeface="Menlo" pitchFamily="18" charset="0"/>
                <a:cs typeface="Menlo" pitchFamily="18" charset="0"/>
              </a:rPr>
              <a:t>*h</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*s</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0.0f</a:t>
            </a:r>
            <a:r>
              <a:rPr lang="en-US" altLang="zh-CN" sz="1578" dirty="0" smtClean="0">
                <a:solidFill>
                  <a:srgbClr val="FFFFFF"/>
                </a:solidFill>
                <a:latin typeface="Menlo" pitchFamily="18" charset="0"/>
                <a:cs typeface="Menlo" pitchFamily="18" charset="0"/>
              </a:rPr>
              <a:t>;</a:t>
            </a:r>
          </a:p>
          <a:p>
            <a:pPr>
              <a:lnSpc>
                <a:spcPts val="1700"/>
              </a:lnSpc>
              <a:tabLst>
                <a:tab pos="241300" algn="l"/>
                <a:tab pos="482600" algn="l"/>
              </a:tabLst>
            </a:pPr>
            <a:r>
              <a:rPr lang="en-US" altLang="zh-CN" dirty="0" smtClean="0"/>
              <a:t>		</a:t>
            </a:r>
            <a:r>
              <a:rPr lang="en-US" altLang="zh-CN" sz="1578" dirty="0" smtClean="0">
                <a:solidFill>
                  <a:srgbClr val="F6BA1B"/>
                </a:solidFill>
                <a:latin typeface="Menlo" pitchFamily="18" charset="0"/>
                <a:cs typeface="Menlo" pitchFamily="18" charset="0"/>
              </a:rPr>
              <a:t>return</a:t>
            </a:r>
            <a:r>
              <a:rPr lang="en-US" altLang="zh-CN" sz="1578" dirty="0" smtClean="0">
                <a:solidFill>
                  <a:srgbClr val="FFFFFF"/>
                </a:solidFill>
                <a:latin typeface="Menlo" pitchFamily="18" charset="0"/>
                <a:cs typeface="Menlo" pitchFamily="18" charset="0"/>
              </a:rPr>
              <a:t>;</a:t>
            </a:r>
          </a:p>
          <a:p>
            <a:pPr>
              <a:lnSpc>
                <a:spcPts val="1700"/>
              </a:lnSpc>
              <a:tabLst>
                <a:tab pos="241300" algn="l"/>
                <a:tab pos="482600" algn="l"/>
              </a:tabLst>
            </a:pPr>
            <a:r>
              <a:rPr lang="en-US" altLang="zh-CN" dirty="0" smtClean="0"/>
              <a:t>	</a:t>
            </a:r>
            <a:r>
              <a:rPr lang="en-US" altLang="zh-CN" sz="1578" dirty="0" smtClean="0">
                <a:solidFill>
                  <a:srgbClr val="FFFFFF"/>
                </a:solidFill>
                <a:latin typeface="Menlo" pitchFamily="18" charset="0"/>
                <a:cs typeface="Menlo" pitchFamily="18" charset="0"/>
              </a:rPr>
              <a:t>}</a:t>
            </a:r>
          </a:p>
        </p:txBody>
      </p:sp>
      <p:sp>
        <p:nvSpPr>
          <p:cNvPr id="5" name="TextBox 1"/>
          <p:cNvSpPr txBox="1"/>
          <p:nvPr/>
        </p:nvSpPr>
        <p:spPr>
          <a:xfrm>
            <a:off x="927100" y="3594100"/>
            <a:ext cx="482600" cy="1371600"/>
          </a:xfrm>
          <a:prstGeom prst="rect">
            <a:avLst/>
          </a:prstGeom>
          <a:noFill/>
        </p:spPr>
        <p:txBody>
          <a:bodyPr wrap="none" lIns="0" tIns="0" rIns="0" rtlCol="0">
            <a:spAutoFit/>
          </a:bodyPr>
          <a:lstStyle/>
          <a:p>
            <a:pPr>
              <a:lnSpc>
                <a:spcPts val="1800"/>
              </a:lnSpc>
              <a:tabLst>
                <a:tab pos="241300" algn="l"/>
              </a:tabLst>
            </a:pPr>
            <a:r>
              <a:rPr lang="en-US" altLang="zh-CN" sz="1578" dirty="0" smtClean="0">
                <a:solidFill>
                  <a:srgbClr val="F6BA1B"/>
                </a:solidFill>
                <a:latin typeface="Menlo" pitchFamily="18" charset="0"/>
                <a:cs typeface="Menlo" pitchFamily="18" charset="0"/>
              </a:rPr>
              <a:t>if</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a:p>
            <a:pPr>
              <a:lnSpc>
                <a:spcPts val="1700"/>
              </a:lnSpc>
              <a:tabLst>
                <a:tab pos="241300" algn="l"/>
              </a:tabLst>
            </a:pPr>
            <a:r>
              <a:rPr lang="en-US" altLang="zh-CN" dirty="0" smtClean="0"/>
              <a:t>	</a:t>
            </a:r>
            <a:r>
              <a:rPr lang="en-US" altLang="zh-CN" sz="1578" dirty="0" smtClean="0">
                <a:solidFill>
                  <a:srgbClr val="FFFFFF"/>
                </a:solidFill>
                <a:latin typeface="Menlo" pitchFamily="18" charset="0"/>
                <a:cs typeface="Menlo" pitchFamily="18" charset="0"/>
              </a:rPr>
              <a:t>*h</a:t>
            </a:r>
          </a:p>
          <a:p>
            <a:pPr>
              <a:lnSpc>
                <a:spcPts val="1700"/>
              </a:lnSpc>
              <a:tabLst>
                <a:tab pos="241300" algn="l"/>
              </a:tabLst>
            </a:pPr>
            <a:r>
              <a:rPr lang="en-US" altLang="zh-CN" sz="1578" dirty="0" smtClean="0">
                <a:solidFill>
                  <a:srgbClr val="F6BA1B"/>
                </a:solidFill>
                <a:latin typeface="Menlo" pitchFamily="18" charset="0"/>
                <a:cs typeface="Menlo" pitchFamily="18" charset="0"/>
              </a:rPr>
              <a:t>else</a:t>
            </a:r>
          </a:p>
          <a:p>
            <a:pPr>
              <a:lnSpc>
                <a:spcPts val="1700"/>
              </a:lnSpc>
              <a:tabLst>
                <a:tab pos="241300" algn="l"/>
              </a:tabLst>
            </a:pPr>
            <a:r>
              <a:rPr lang="en-US" altLang="zh-CN" dirty="0" smtClean="0"/>
              <a:t>	</a:t>
            </a:r>
            <a:r>
              <a:rPr lang="en-US" altLang="zh-CN" sz="1578" dirty="0" smtClean="0">
                <a:solidFill>
                  <a:srgbClr val="FFFFFF"/>
                </a:solidFill>
                <a:latin typeface="Menlo" pitchFamily="18" charset="0"/>
                <a:cs typeface="Menlo" pitchFamily="18" charset="0"/>
              </a:rPr>
              <a:t>*h</a:t>
            </a:r>
          </a:p>
          <a:p>
            <a:pPr>
              <a:lnSpc>
                <a:spcPts val="1700"/>
              </a:lnSpc>
              <a:tabLst>
                <a:tab pos="241300" algn="l"/>
              </a:tabLst>
            </a:pPr>
            <a:r>
              <a:rPr lang="en-US" altLang="zh-CN" sz="1578" dirty="0" smtClean="0">
                <a:solidFill>
                  <a:srgbClr val="F6BA1B"/>
                </a:solidFill>
                <a:latin typeface="Menlo" pitchFamily="18" charset="0"/>
                <a:cs typeface="Menlo" pitchFamily="18" charset="0"/>
              </a:rPr>
              <a:t>else</a:t>
            </a:r>
          </a:p>
          <a:p>
            <a:pPr>
              <a:lnSpc>
                <a:spcPts val="1700"/>
              </a:lnSpc>
              <a:tabLst>
                <a:tab pos="241300" algn="l"/>
              </a:tabLst>
            </a:pPr>
            <a:r>
              <a:rPr lang="en-US" altLang="zh-CN" dirty="0" smtClean="0"/>
              <a:t>	</a:t>
            </a:r>
            <a:r>
              <a:rPr lang="en-US" altLang="zh-CN" sz="1578" dirty="0" smtClean="0">
                <a:solidFill>
                  <a:srgbClr val="FFFFFF"/>
                </a:solidFill>
                <a:latin typeface="Menlo" pitchFamily="18" charset="0"/>
                <a:cs typeface="Menlo" pitchFamily="18" charset="0"/>
              </a:rPr>
              <a:t>*h</a:t>
            </a:r>
          </a:p>
        </p:txBody>
      </p:sp>
      <p:sp>
        <p:nvSpPr>
          <p:cNvPr id="6" name="TextBox 1"/>
          <p:cNvSpPr txBox="1"/>
          <p:nvPr/>
        </p:nvSpPr>
        <p:spPr>
          <a:xfrm>
            <a:off x="1524000" y="3594100"/>
            <a:ext cx="2654300" cy="1371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r</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cmax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a:p>
            <a:pPr>
              <a:lnSpc>
                <a:spcPts val="1700"/>
              </a:lnSpc>
              <a:tabLst/>
            </a:pP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b)</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delta;</a:t>
            </a:r>
          </a:p>
          <a:p>
            <a:pPr>
              <a:lnSpc>
                <a:spcPts val="1700"/>
              </a:lnSpc>
              <a:tabLst/>
            </a:pPr>
            <a:r>
              <a:rPr lang="en-US" altLang="zh-CN" sz="1578" dirty="0" smtClean="0">
                <a:solidFill>
                  <a:srgbClr val="F6BA1B"/>
                </a:solidFill>
                <a:latin typeface="Menlo" pitchFamily="18" charset="0"/>
                <a:cs typeface="Menlo" pitchFamily="18" charset="0"/>
              </a:rPr>
              <a:t>if</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cmax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a:p>
            <a:pPr>
              <a:lnSpc>
                <a:spcPts val="1700"/>
              </a:lnSpc>
              <a:tabLst/>
            </a:pP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2</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(b</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delta;</a:t>
            </a:r>
          </a:p>
          <a:p>
            <a:pPr>
              <a:lnSpc>
                <a:spcPts val="1000"/>
              </a:lnSpc>
            </a:pPr>
            <a:endParaRPr lang="en-US" altLang="zh-CN" dirty="0" smtClean="0"/>
          </a:p>
          <a:p>
            <a:pPr>
              <a:lnSpc>
                <a:spcPts val="2500"/>
              </a:lnSpc>
              <a:tabLst/>
            </a:pP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4</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delta;</a:t>
            </a:r>
          </a:p>
        </p:txBody>
      </p:sp>
      <p:sp>
        <p:nvSpPr>
          <p:cNvPr id="7" name="TextBox 1"/>
          <p:cNvSpPr txBox="1"/>
          <p:nvPr/>
        </p:nvSpPr>
        <p:spPr>
          <a:xfrm>
            <a:off x="927100" y="5168900"/>
            <a:ext cx="3619500" cy="9144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*h</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60</a:t>
            </a:r>
            <a:r>
              <a:rPr lang="en-US" altLang="zh-CN" sz="1578" dirty="0" smtClean="0">
                <a:solidFill>
                  <a:srgbClr val="FFFFFF"/>
                </a:solidFill>
                <a:latin typeface="Menlo" pitchFamily="18" charset="0"/>
                <a:cs typeface="Menlo" pitchFamily="18" charset="0"/>
              </a:rPr>
              <a:t>;</a:t>
            </a:r>
          </a:p>
          <a:p>
            <a:pPr>
              <a:lnSpc>
                <a:spcPts val="1700"/>
              </a:lnSpc>
              <a:tabLst/>
            </a:pPr>
            <a:r>
              <a:rPr lang="en-US" altLang="zh-CN" sz="1578" dirty="0" smtClean="0">
                <a:solidFill>
                  <a:srgbClr val="F6BA1B"/>
                </a:solidFill>
                <a:latin typeface="Menlo" pitchFamily="18" charset="0"/>
                <a:cs typeface="Menlo" pitchFamily="18" charset="0"/>
              </a:rPr>
              <a:t>if</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*h</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&lt;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0.0f</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*h</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EC842E"/>
                </a:solidFill>
                <a:latin typeface="Menlo" pitchFamily="18" charset="0"/>
                <a:cs typeface="Menlo" pitchFamily="18" charset="0"/>
              </a:rPr>
              <a:t>360.0f</a:t>
            </a:r>
            <a:r>
              <a:rPr lang="en-US" altLang="zh-CN" sz="1578" dirty="0" smtClean="0">
                <a:solidFill>
                  <a:srgbClr val="FFFFFF"/>
                </a:solidFill>
                <a:latin typeface="Menlo" pitchFamily="18" charset="0"/>
                <a:cs typeface="Menlo" pitchFamily="18" charset="0"/>
              </a:rPr>
              <a:t>;</a:t>
            </a:r>
          </a:p>
          <a:p>
            <a:pPr>
              <a:lnSpc>
                <a:spcPts val="1000"/>
              </a:lnSpc>
            </a:pPr>
            <a:endParaRPr lang="en-US" altLang="zh-CN" dirty="0" smtClean="0"/>
          </a:p>
          <a:p>
            <a:pPr>
              <a:lnSpc>
                <a:spcPts val="2500"/>
              </a:lnSpc>
              <a:tabLst/>
            </a:pPr>
            <a:r>
              <a:rPr lang="en-US" altLang="zh-CN" sz="1578" dirty="0" smtClean="0">
                <a:solidFill>
                  <a:srgbClr val="FFFFFF"/>
                </a:solidFill>
                <a:latin typeface="Menlo" pitchFamily="18" charset="0"/>
                <a:cs typeface="Menlo" pitchFamily="18" charset="0"/>
              </a:rPr>
              <a:t>*s</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delta</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cmax;</a:t>
            </a:r>
          </a:p>
        </p:txBody>
      </p:sp>
      <p:sp>
        <p:nvSpPr>
          <p:cNvPr id="8" name="TextBox 1"/>
          <p:cNvSpPr txBox="1"/>
          <p:nvPr/>
        </p:nvSpPr>
        <p:spPr>
          <a:xfrm>
            <a:off x="685800" y="6057900"/>
            <a:ext cx="1143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85800" y="1066800"/>
            <a:ext cx="9283700" cy="914400"/>
          </a:xfrm>
          <a:prstGeom prst="rect">
            <a:avLst/>
          </a:prstGeom>
          <a:noFill/>
        </p:spPr>
        <p:txBody>
          <a:bodyPr wrap="none" lIns="0" tIns="0" rIns="0" rtlCol="0">
            <a:spAutoFit/>
          </a:bodyPr>
          <a:lstStyle/>
          <a:p>
            <a:pPr>
              <a:lnSpc>
                <a:spcPts val="1800"/>
              </a:lnSpc>
              <a:tabLst>
                <a:tab pos="241300" algn="l"/>
              </a:tabLst>
            </a:pPr>
            <a:r>
              <a:rPr lang="en-US" altLang="zh-CN" sz="1578" dirty="0" smtClean="0">
                <a:solidFill>
                  <a:srgbClr val="F6BA1B"/>
                </a:solidFill>
                <a:latin typeface="Menlo" pitchFamily="18" charset="0"/>
                <a:cs typeface="Menlo" pitchFamily="18" charset="0"/>
              </a:rPr>
              <a:t>kernel</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void</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convert_rgb2hsv(</a:t>
            </a:r>
            <a:r>
              <a:rPr lang="en-US" altLang="zh-CN" sz="1578" dirty="0" smtClean="0">
                <a:solidFill>
                  <a:srgbClr val="F6BA1B"/>
                </a:solidFill>
                <a:latin typeface="Menlo" pitchFamily="18" charset="0"/>
                <a:cs typeface="Menlo" pitchFamily="18" charset="0"/>
              </a:rPr>
              <a:t>read_only</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image2d_t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in,</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write_only</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image2d_t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out)</a:t>
            </a:r>
          </a:p>
          <a:p>
            <a:pPr>
              <a:lnSpc>
                <a:spcPts val="1700"/>
              </a:lnSpc>
              <a:tabLst>
                <a:tab pos="241300" algn="l"/>
              </a:tabLst>
            </a:pPr>
            <a:r>
              <a:rPr lang="en-US" altLang="zh-CN" sz="1578" dirty="0" smtClean="0">
                <a:solidFill>
                  <a:srgbClr val="FFFFFF"/>
                </a:solidFill>
                <a:latin typeface="Menlo" pitchFamily="18" charset="0"/>
                <a:cs typeface="Menlo" pitchFamily="18" charset="0"/>
              </a:rPr>
              <a:t>{</a:t>
            </a:r>
          </a:p>
          <a:p>
            <a:pPr>
              <a:lnSpc>
                <a:spcPts val="1700"/>
              </a:lnSpc>
              <a:tabLst>
                <a:tab pos="241300" algn="l"/>
              </a:tabLst>
            </a:pPr>
            <a:r>
              <a:rPr lang="en-US" altLang="zh-CN" dirty="0" smtClean="0"/>
              <a:t>	</a:t>
            </a:r>
            <a:r>
              <a:rPr lang="en-US" altLang="zh-CN" sz="1578" dirty="0" smtClean="0">
                <a:solidFill>
                  <a:srgbClr val="F6BA1B"/>
                </a:solidFill>
                <a:latin typeface="Menlo" pitchFamily="18" charset="0"/>
                <a:cs typeface="Menlo" pitchFamily="18" charset="0"/>
              </a:rPr>
              <a:t>size_t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get_global_id</a:t>
            </a:r>
            <a:r>
              <a:rPr lang="en-US" altLang="zh-CN" sz="1578" dirty="0" smtClean="0">
                <a:solidFill>
                  <a:srgbClr val="FFFFFF"/>
                </a:solidFill>
                <a:latin typeface="Menlo" pitchFamily="18" charset="0"/>
                <a:cs typeface="Menlo" pitchFamily="18" charset="0"/>
              </a:rPr>
              <a:t>(</a:t>
            </a:r>
            <a:r>
              <a:rPr lang="en-US" altLang="zh-CN" sz="1578" dirty="0" smtClean="0">
                <a:solidFill>
                  <a:srgbClr val="EC842E"/>
                </a:solidFill>
                <a:latin typeface="Menlo" pitchFamily="18" charset="0"/>
                <a:cs typeface="Menlo" pitchFamily="18" charset="0"/>
              </a:rPr>
              <a:t>0</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locate</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my</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pixel</a:t>
            </a:r>
          </a:p>
          <a:p>
            <a:pPr>
              <a:lnSpc>
                <a:spcPts val="1700"/>
              </a:lnSpc>
              <a:tabLst>
                <a:tab pos="241300" algn="l"/>
              </a:tabLst>
            </a:pPr>
            <a:r>
              <a:rPr lang="en-US" altLang="zh-CN" dirty="0" smtClean="0"/>
              <a:t>	</a:t>
            </a:r>
            <a:r>
              <a:rPr lang="en-US" altLang="zh-CN" sz="1578" dirty="0" smtClean="0">
                <a:solidFill>
                  <a:srgbClr val="F6BA1B"/>
                </a:solidFill>
                <a:latin typeface="Menlo" pitchFamily="18" charset="0"/>
                <a:cs typeface="Menlo" pitchFamily="18" charset="0"/>
              </a:rPr>
              <a:t>size_t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y</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get_global_id</a:t>
            </a:r>
            <a:r>
              <a:rPr lang="en-US" altLang="zh-CN" sz="1578" dirty="0" smtClean="0">
                <a:solidFill>
                  <a:srgbClr val="FFFFFF"/>
                </a:solidFill>
                <a:latin typeface="Menlo" pitchFamily="18" charset="0"/>
                <a:cs typeface="Menlo" pitchFamily="18" charset="0"/>
              </a:rPr>
              <a:t>(</a:t>
            </a:r>
            <a:r>
              <a:rPr lang="en-US" altLang="zh-CN" sz="1578" dirty="0" smtClean="0">
                <a:solidFill>
                  <a:srgbClr val="EC842E"/>
                </a:solidFill>
                <a:latin typeface="Menlo" pitchFamily="18" charset="0"/>
                <a:cs typeface="Menlo" pitchFamily="18" charset="0"/>
              </a:rPr>
              <a:t>1</a:t>
            </a:r>
            <a:r>
              <a:rPr lang="en-US" altLang="zh-CN" sz="1578" dirty="0" smtClean="0">
                <a:solidFill>
                  <a:srgbClr val="FFFFFF"/>
                </a:solidFill>
                <a:latin typeface="Menlo" pitchFamily="18" charset="0"/>
                <a:cs typeface="Menlo" pitchFamily="18" charset="0"/>
              </a:rPr>
              <a:t>);</a:t>
            </a:r>
          </a:p>
        </p:txBody>
      </p:sp>
      <p:sp>
        <p:nvSpPr>
          <p:cNvPr id="5" name="TextBox 1"/>
          <p:cNvSpPr txBox="1"/>
          <p:nvPr/>
        </p:nvSpPr>
        <p:spPr>
          <a:xfrm>
            <a:off x="927100" y="2209800"/>
            <a:ext cx="5308600" cy="914400"/>
          </a:xfrm>
          <a:prstGeom prst="rect">
            <a:avLst/>
          </a:prstGeom>
          <a:noFill/>
        </p:spPr>
        <p:txBody>
          <a:bodyPr wrap="none" lIns="0" tIns="0" rIns="0" rtlCol="0">
            <a:spAutoFit/>
          </a:bodyPr>
          <a:lstStyle/>
          <a:p>
            <a:pPr>
              <a:lnSpc>
                <a:spcPts val="1800"/>
              </a:lnSpc>
              <a:tabLst/>
            </a:pPr>
            <a:r>
              <a:rPr lang="en-US" altLang="zh-CN" sz="1578" dirty="0" smtClean="0">
                <a:solidFill>
                  <a:srgbClr val="F6BA1B"/>
                </a:solidFill>
                <a:latin typeface="Menlo" pitchFamily="18" charset="0"/>
                <a:cs typeface="Menlo" pitchFamily="18" charset="0"/>
              </a:rPr>
              <a:t>float4</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pixel</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read_imagef</a:t>
            </a:r>
            <a:r>
              <a:rPr lang="en-US" altLang="zh-CN" sz="1578" dirty="0" smtClean="0">
                <a:solidFill>
                  <a:srgbClr val="FFFFFF"/>
                </a:solidFill>
                <a:latin typeface="Menlo" pitchFamily="18" charset="0"/>
                <a:cs typeface="Menlo" pitchFamily="18" charset="0"/>
              </a:rPr>
              <a:t>(in,</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solidFill>
                  <a:srgbClr val="F6BA1B"/>
                </a:solidFill>
                <a:latin typeface="Menlo" pitchFamily="18" charset="0"/>
                <a:cs typeface="Menlo" pitchFamily="18" charset="0"/>
              </a:rPr>
              <a:t>int2</a:t>
            </a:r>
            <a:r>
              <a:rPr lang="en-US" altLang="zh-CN" sz="1578" dirty="0" smtClean="0">
                <a:solidFill>
                  <a:srgbClr val="FFFFFF"/>
                </a:solidFill>
                <a:latin typeface="Menlo" pitchFamily="18" charset="0"/>
                <a:cs typeface="Menlo" pitchFamily="18" charset="0"/>
              </a:rPr>
              <a:t>)(x,y));</a:t>
            </a:r>
          </a:p>
          <a:p>
            <a:pPr>
              <a:lnSpc>
                <a:spcPts val="1700"/>
              </a:lnSpc>
              <a:tabLst/>
            </a:pPr>
            <a:r>
              <a:rPr lang="en-US" altLang="zh-CN" sz="1578" dirty="0" smtClean="0">
                <a:solidFill>
                  <a:srgbClr val="F6BA1B"/>
                </a:solidFill>
                <a:latin typeface="Menlo" pitchFamily="18" charset="0"/>
                <a:cs typeface="Menlo" pitchFamily="18" charset="0"/>
              </a:rPr>
              <a:t>float4</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result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rgb2hsv(pixel);</a:t>
            </a:r>
          </a:p>
          <a:p>
            <a:pPr>
              <a:lnSpc>
                <a:spcPts val="1000"/>
              </a:lnSpc>
            </a:pPr>
            <a:endParaRPr lang="en-US" altLang="zh-CN" dirty="0" smtClean="0"/>
          </a:p>
          <a:p>
            <a:pPr>
              <a:lnSpc>
                <a:spcPts val="2500"/>
              </a:lnSpc>
              <a:tabLst/>
            </a:pPr>
            <a:r>
              <a:rPr lang="en-US" altLang="zh-CN" sz="1578" dirty="0" smtClean="0">
                <a:solidFill>
                  <a:srgbClr val="F6BA1B"/>
                </a:solidFill>
                <a:latin typeface="Menlo" pitchFamily="18" charset="0"/>
                <a:cs typeface="Menlo" pitchFamily="18" charset="0"/>
              </a:rPr>
              <a:t>write_imagef</a:t>
            </a:r>
            <a:r>
              <a:rPr lang="en-US" altLang="zh-CN" sz="1578" dirty="0" smtClean="0">
                <a:solidFill>
                  <a:srgbClr val="FFFFFF"/>
                </a:solidFill>
                <a:latin typeface="Menlo" pitchFamily="18" charset="0"/>
                <a:cs typeface="Menlo" pitchFamily="18" charset="0"/>
              </a:rPr>
              <a:t>(out,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solidFill>
                  <a:srgbClr val="F6BA1B"/>
                </a:solidFill>
                <a:latin typeface="Menlo" pitchFamily="18" charset="0"/>
                <a:cs typeface="Menlo" pitchFamily="18" charset="0"/>
              </a:rPr>
              <a:t>int2</a:t>
            </a:r>
            <a:r>
              <a:rPr lang="en-US" altLang="zh-CN" sz="1578" dirty="0" smtClean="0">
                <a:solidFill>
                  <a:srgbClr val="FFFFFF"/>
                </a:solidFill>
                <a:latin typeface="Menlo" pitchFamily="18" charset="0"/>
                <a:cs typeface="Menlo" pitchFamily="18" charset="0"/>
              </a:rPr>
              <a:t>)(x,y),</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result);</a:t>
            </a:r>
          </a:p>
        </p:txBody>
      </p:sp>
      <p:sp>
        <p:nvSpPr>
          <p:cNvPr id="6" name="TextBox 1"/>
          <p:cNvSpPr txBox="1"/>
          <p:nvPr/>
        </p:nvSpPr>
        <p:spPr>
          <a:xfrm>
            <a:off x="6477000" y="2209800"/>
            <a:ext cx="1562100" cy="914400"/>
          </a:xfrm>
          <a:prstGeom prst="rect">
            <a:avLst/>
          </a:prstGeom>
          <a:noFill/>
        </p:spPr>
        <p:txBody>
          <a:bodyPr wrap="none" lIns="0" tIns="0" rIns="0" rtlCol="0">
            <a:spAutoFit/>
          </a:bodyPr>
          <a:lstStyle/>
          <a:p>
            <a:pPr>
              <a:lnSpc>
                <a:spcPts val="1800"/>
              </a:lnSpc>
              <a:tabLst/>
            </a:pPr>
            <a:r>
              <a:rPr lang="en-US" altLang="zh-CN" sz="1578" dirty="0" smtClean="0">
                <a:solidFill>
                  <a:srgbClr val="17B4FC"/>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read</a:t>
            </a:r>
          </a:p>
          <a:p>
            <a:pPr>
              <a:lnSpc>
                <a:spcPts val="1700"/>
              </a:lnSpc>
              <a:tabLst/>
            </a:pPr>
            <a:r>
              <a:rPr lang="en-US" altLang="zh-CN" sz="1578" dirty="0" smtClean="0">
                <a:solidFill>
                  <a:srgbClr val="17B4FC"/>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RGB</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to</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HSV</a:t>
            </a:r>
          </a:p>
          <a:p>
            <a:pPr>
              <a:lnSpc>
                <a:spcPts val="1000"/>
              </a:lnSpc>
            </a:pPr>
            <a:endParaRPr lang="en-US" altLang="zh-CN" dirty="0" smtClean="0"/>
          </a:p>
          <a:p>
            <a:pPr>
              <a:lnSpc>
                <a:spcPts val="2500"/>
              </a:lnSpc>
              <a:tabLst/>
            </a:pPr>
            <a:r>
              <a:rPr lang="en-US" altLang="zh-CN" sz="1578" dirty="0" smtClean="0">
                <a:solidFill>
                  <a:srgbClr val="17B4FC"/>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17B4FC"/>
                </a:solidFill>
                <a:latin typeface="Menlo" pitchFamily="18" charset="0"/>
                <a:cs typeface="Menlo" pitchFamily="18" charset="0"/>
              </a:rPr>
              <a:t>write</a:t>
            </a:r>
          </a:p>
        </p:txBody>
      </p:sp>
      <p:sp>
        <p:nvSpPr>
          <p:cNvPr id="7" name="TextBox 1"/>
          <p:cNvSpPr txBox="1"/>
          <p:nvPr/>
        </p:nvSpPr>
        <p:spPr>
          <a:xfrm>
            <a:off x="685800" y="3098800"/>
            <a:ext cx="1143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a:cs typeface="Calibri"/>
            </a:endParaRPr>
          </a:p>
        </p:txBody>
      </p:sp>
      <p:sp>
        <p:nvSpPr>
          <p:cNvPr id="2" name="TextBox 1"/>
          <p:cNvSpPr txBox="1"/>
          <p:nvPr/>
        </p:nvSpPr>
        <p:spPr>
          <a:xfrm>
            <a:off x="660400" y="774700"/>
            <a:ext cx="4296228"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Operational Model:</a:t>
            </a:r>
          </a:p>
        </p:txBody>
      </p:sp>
      <p:sp>
        <p:nvSpPr>
          <p:cNvPr id="5" name="TextBox 1"/>
          <p:cNvSpPr txBox="1"/>
          <p:nvPr/>
        </p:nvSpPr>
        <p:spPr>
          <a:xfrm>
            <a:off x="240506" y="2408237"/>
            <a:ext cx="10210800" cy="3493264"/>
          </a:xfrm>
          <a:prstGeom prst="rect">
            <a:avLst/>
          </a:prstGeom>
          <a:noFill/>
        </p:spPr>
        <p:txBody>
          <a:bodyPr wrap="square" lIns="0" tIns="0" rIns="0" rtlCol="0">
            <a:spAutoFit/>
          </a:bodyPr>
          <a:lstStyle/>
          <a:p>
            <a:pPr lvl="1">
              <a:defRPr/>
            </a:pPr>
            <a:r>
              <a:rPr lang="en-US" sz="3200" dirty="0">
                <a:solidFill>
                  <a:srgbClr val="FFFFFF"/>
                </a:solidFill>
              </a:rPr>
              <a:t>Platform model</a:t>
            </a:r>
          </a:p>
          <a:p>
            <a:pPr lvl="1">
              <a:defRPr/>
            </a:pPr>
            <a:endParaRPr lang="en-US" sz="3200" dirty="0" smtClean="0">
              <a:solidFill>
                <a:srgbClr val="FFFFFF"/>
              </a:solidFill>
            </a:endParaRPr>
          </a:p>
          <a:p>
            <a:pPr lvl="1">
              <a:defRPr/>
            </a:pPr>
            <a:r>
              <a:rPr lang="en-US" sz="3200" dirty="0" smtClean="0">
                <a:solidFill>
                  <a:srgbClr val="FFFFFF"/>
                </a:solidFill>
              </a:rPr>
              <a:t>Execution </a:t>
            </a:r>
            <a:r>
              <a:rPr lang="en-US" sz="3200" dirty="0">
                <a:solidFill>
                  <a:srgbClr val="FFFFFF"/>
                </a:solidFill>
              </a:rPr>
              <a:t>model</a:t>
            </a:r>
          </a:p>
          <a:p>
            <a:pPr lvl="1">
              <a:defRPr/>
            </a:pPr>
            <a:endParaRPr lang="en-US" sz="3200" dirty="0" smtClean="0">
              <a:solidFill>
                <a:srgbClr val="FFFFFF"/>
              </a:solidFill>
            </a:endParaRPr>
          </a:p>
          <a:p>
            <a:pPr lvl="1">
              <a:defRPr/>
            </a:pPr>
            <a:r>
              <a:rPr lang="en-US" sz="3200" dirty="0" smtClean="0">
                <a:solidFill>
                  <a:srgbClr val="FFFFFF"/>
                </a:solidFill>
              </a:rPr>
              <a:t>Memory </a:t>
            </a:r>
            <a:r>
              <a:rPr lang="en-US" sz="3200" dirty="0">
                <a:solidFill>
                  <a:srgbClr val="FFFFFF"/>
                </a:solidFill>
              </a:rPr>
              <a:t>model</a:t>
            </a:r>
          </a:p>
          <a:p>
            <a:pPr lvl="1">
              <a:defRPr/>
            </a:pPr>
            <a:endParaRPr lang="en-US" sz="3200" dirty="0" smtClean="0">
              <a:solidFill>
                <a:srgbClr val="FFFFFF"/>
              </a:solidFill>
            </a:endParaRPr>
          </a:p>
          <a:p>
            <a:pPr lvl="1">
              <a:defRPr/>
            </a:pPr>
            <a:r>
              <a:rPr lang="en-US" sz="3200" dirty="0" smtClean="0">
                <a:solidFill>
                  <a:srgbClr val="FFFFFF"/>
                </a:solidFill>
              </a:rPr>
              <a:t>Programming </a:t>
            </a:r>
            <a:r>
              <a:rPr lang="en-US" sz="3200" dirty="0">
                <a:solidFill>
                  <a:srgbClr val="FFFFFF"/>
                </a:solidFill>
              </a:rPr>
              <a:t>model</a:t>
            </a:r>
          </a:p>
        </p:txBody>
      </p:sp>
    </p:spTree>
    <p:extLst>
      <p:ext uri="{BB962C8B-B14F-4D97-AF65-F5344CB8AC3E}">
        <p14:creationId xmlns:p14="http://schemas.microsoft.com/office/powerpoint/2010/main" val="24172726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6014047" y="2393359"/>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B3B3B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6002909" y="2382222"/>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5 h 723913"/>
              <a:gd name="connsiteX3" fmla="*/ 11137 w 2544833"/>
              <a:gd name="connsiteY3" fmla="*/ 712775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5"/>
                </a:lnTo>
                <a:lnTo>
                  <a:pt x="11137" y="712775"/>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2149465" y="2393359"/>
            <a:ext cx="2522559" cy="701638"/>
          </a:xfrm>
          <a:custGeom>
            <a:avLst/>
            <a:gdLst>
              <a:gd name="connsiteX0" fmla="*/ 0 w 2522559"/>
              <a:gd name="connsiteY0" fmla="*/ 0 h 701638"/>
              <a:gd name="connsiteX1" fmla="*/ 2522558 w 2522559"/>
              <a:gd name="connsiteY1" fmla="*/ 0 h 701638"/>
              <a:gd name="connsiteX2" fmla="*/ 2522558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8" y="0"/>
                </a:lnTo>
                <a:lnTo>
                  <a:pt x="2522558" y="701638"/>
                </a:lnTo>
                <a:lnTo>
                  <a:pt x="0" y="701638"/>
                </a:lnTo>
                <a:lnTo>
                  <a:pt x="0" y="0"/>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2138327" y="2382222"/>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5 h 723913"/>
              <a:gd name="connsiteX3" fmla="*/ 11137 w 2544833"/>
              <a:gd name="connsiteY3" fmla="*/ 712775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5"/>
                </a:lnTo>
                <a:lnTo>
                  <a:pt x="11137" y="712775"/>
                </a:lnTo>
                <a:lnTo>
                  <a:pt x="11137" y="11137"/>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85800" y="901700"/>
            <a:ext cx="6784701" cy="583271"/>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OpenCL</a:t>
            </a:r>
            <a:r>
              <a:rPr lang="en-US" altLang="zh-CN" sz="3858" dirty="0" smtClean="0">
                <a:latin typeface="Calibri"/>
                <a:cs typeface="Calibri"/>
              </a:rPr>
              <a:t> </a:t>
            </a:r>
            <a:r>
              <a:rPr lang="en-US" altLang="zh-CN" sz="3858" b="1" dirty="0" smtClean="0">
                <a:solidFill>
                  <a:srgbClr val="FFFFFF"/>
                </a:solidFill>
                <a:latin typeface="Calibri"/>
                <a:cs typeface="Calibri"/>
              </a:rPr>
              <a:t>Programming</a:t>
            </a:r>
            <a:r>
              <a:rPr lang="en-US" altLang="zh-CN" sz="3858" dirty="0" smtClean="0">
                <a:latin typeface="Calibri"/>
                <a:cs typeface="Calibri"/>
              </a:rPr>
              <a:t> </a:t>
            </a:r>
            <a:r>
              <a:rPr lang="en-US" altLang="zh-CN" sz="3858" b="1" dirty="0" smtClean="0">
                <a:solidFill>
                  <a:srgbClr val="FFFFFF"/>
                </a:solidFill>
                <a:latin typeface="Calibri"/>
                <a:cs typeface="Calibri"/>
              </a:rPr>
              <a:t>Model</a:t>
            </a:r>
          </a:p>
        </p:txBody>
      </p:sp>
      <p:sp>
        <p:nvSpPr>
          <p:cNvPr id="9" name="TextBox 1"/>
          <p:cNvSpPr txBox="1"/>
          <p:nvPr/>
        </p:nvSpPr>
        <p:spPr>
          <a:xfrm>
            <a:off x="6743700" y="2641600"/>
            <a:ext cx="1046102"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Runtime</a:t>
            </a:r>
            <a:r>
              <a:rPr lang="en-US" altLang="zh-CN" sz="1578" dirty="0" smtClean="0">
                <a:latin typeface="Calibri"/>
                <a:cs typeface="Calibri"/>
              </a:rPr>
              <a:t> </a:t>
            </a:r>
            <a:r>
              <a:rPr lang="en-US" altLang="zh-CN" sz="1578" b="1" dirty="0" smtClean="0">
                <a:solidFill>
                  <a:srgbClr val="FFFFFF"/>
                </a:solidFill>
                <a:latin typeface="Calibri"/>
                <a:cs typeface="Calibri"/>
              </a:rPr>
              <a:t>API</a:t>
            </a:r>
          </a:p>
        </p:txBody>
      </p:sp>
      <p:sp>
        <p:nvSpPr>
          <p:cNvPr id="10" name="TextBox 1"/>
          <p:cNvSpPr txBox="1"/>
          <p:nvPr/>
        </p:nvSpPr>
        <p:spPr>
          <a:xfrm>
            <a:off x="2057400" y="2590800"/>
            <a:ext cx="2685063" cy="1977465"/>
          </a:xfrm>
          <a:prstGeom prst="rect">
            <a:avLst/>
          </a:prstGeom>
          <a:noFill/>
        </p:spPr>
        <p:txBody>
          <a:bodyPr wrap="none" lIns="0" tIns="0" rIns="0" rtlCol="0">
            <a:spAutoFit/>
          </a:bodyPr>
          <a:lstStyle/>
          <a:p>
            <a:pPr>
              <a:lnSpc>
                <a:spcPts val="1700"/>
              </a:lnSpc>
              <a:tabLst>
                <a:tab pos="127000" algn="l"/>
                <a:tab pos="508000" algn="l"/>
                <a:tab pos="622300" algn="l"/>
                <a:tab pos="927100" algn="l"/>
              </a:tabLst>
            </a:pPr>
            <a:r>
              <a:rPr lang="en-US" altLang="zh-CN" dirty="0" smtClean="0">
                <a:latin typeface="Calibri"/>
                <a:cs typeface="Calibri"/>
              </a:rPr>
              <a:t>		</a:t>
            </a:r>
            <a:r>
              <a:rPr lang="en-US" altLang="zh-CN" sz="1578" b="1" dirty="0" smtClean="0">
                <a:solidFill>
                  <a:srgbClr val="FFFFFF"/>
                </a:solidFill>
                <a:latin typeface="Calibri"/>
                <a:cs typeface="Calibri"/>
              </a:rPr>
              <a:t>C-like</a:t>
            </a:r>
            <a:r>
              <a:rPr lang="en-US" altLang="zh-CN" sz="1578" dirty="0" smtClean="0">
                <a:latin typeface="Calibri"/>
                <a:cs typeface="Calibri"/>
              </a:rPr>
              <a:t> </a:t>
            </a:r>
            <a:r>
              <a:rPr lang="en-US" altLang="zh-CN" sz="1578" b="1" dirty="0" smtClean="0">
                <a:solidFill>
                  <a:srgbClr val="FFFFFF"/>
                </a:solidFill>
                <a:latin typeface="Calibri"/>
                <a:cs typeface="Calibri"/>
              </a:rPr>
              <a:t>Programming</a:t>
            </a:r>
          </a:p>
          <a:p>
            <a:pPr>
              <a:lnSpc>
                <a:spcPts val="1700"/>
              </a:lnSpc>
              <a:tabLst>
                <a:tab pos="127000" algn="l"/>
                <a:tab pos="508000" algn="l"/>
                <a:tab pos="622300" algn="l"/>
                <a:tab pos="927100" algn="l"/>
              </a:tabLst>
            </a:pPr>
            <a:r>
              <a:rPr lang="en-US" altLang="zh-CN" dirty="0" smtClean="0">
                <a:latin typeface="Calibri"/>
                <a:cs typeface="Calibri"/>
              </a:rPr>
              <a:t>				</a:t>
            </a:r>
            <a:r>
              <a:rPr lang="en-US" altLang="zh-CN" sz="1578" b="1" dirty="0" smtClean="0">
                <a:solidFill>
                  <a:srgbClr val="FFFFFF"/>
                </a:solidFill>
                <a:latin typeface="Calibri"/>
                <a:cs typeface="Calibri"/>
              </a:rPr>
              <a:t>Language</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100"/>
              </a:lnSpc>
              <a:tabLst>
                <a:tab pos="127000" algn="l"/>
                <a:tab pos="508000" algn="l"/>
                <a:tab pos="622300" algn="l"/>
                <a:tab pos="927100" algn="l"/>
              </a:tabLst>
            </a:pPr>
            <a:r>
              <a:rPr lang="en-US" altLang="zh-CN" dirty="0" smtClean="0">
                <a:latin typeface="Calibri"/>
                <a:cs typeface="Calibri"/>
              </a:rPr>
              <a:t>	</a:t>
            </a:r>
            <a:r>
              <a:rPr lang="en-US" altLang="zh-CN" sz="1578" b="1" dirty="0" smtClean="0">
                <a:solidFill>
                  <a:srgbClr val="FFFFFF"/>
                </a:solidFill>
                <a:latin typeface="Calibri"/>
                <a:cs typeface="Calibri"/>
              </a:rPr>
              <a:t>Describe</a:t>
            </a:r>
            <a:r>
              <a:rPr lang="en-US" altLang="zh-CN" sz="1578" dirty="0" smtClean="0">
                <a:latin typeface="Calibri"/>
                <a:cs typeface="Calibri"/>
              </a:rPr>
              <a:t> </a:t>
            </a:r>
            <a:r>
              <a:rPr lang="en-US" altLang="zh-CN" sz="1578" b="1" dirty="0" smtClean="0">
                <a:solidFill>
                  <a:srgbClr val="FFFFFF"/>
                </a:solidFill>
                <a:latin typeface="Calibri"/>
                <a:cs typeface="Calibri"/>
              </a:rPr>
              <a:t>your</a:t>
            </a:r>
            <a:r>
              <a:rPr lang="en-US" altLang="zh-CN" sz="1578" dirty="0" smtClean="0">
                <a:latin typeface="Calibri"/>
                <a:cs typeface="Calibri"/>
              </a:rPr>
              <a:t> </a:t>
            </a:r>
            <a:r>
              <a:rPr lang="en-US" altLang="zh-CN" sz="1578" b="1" dirty="0" smtClean="0">
                <a:solidFill>
                  <a:srgbClr val="FFFFFF"/>
                </a:solidFill>
                <a:latin typeface="Calibri"/>
                <a:cs typeface="Calibri"/>
              </a:rPr>
              <a:t>work</a:t>
            </a:r>
            <a:r>
              <a:rPr lang="en-US" altLang="zh-CN" sz="1578" dirty="0" smtClean="0">
                <a:latin typeface="Calibri"/>
                <a:cs typeface="Calibri"/>
              </a:rPr>
              <a:t>  </a:t>
            </a:r>
            <a:r>
              <a:rPr lang="en-US" altLang="zh-CN" sz="1578" b="1" dirty="0" smtClean="0">
                <a:solidFill>
                  <a:srgbClr val="FFFFFF"/>
                </a:solidFill>
                <a:latin typeface="Calibri"/>
                <a:cs typeface="Calibri"/>
              </a:rPr>
              <a:t>from</a:t>
            </a:r>
            <a:r>
              <a:rPr lang="en-US" altLang="zh-CN" sz="1578" dirty="0" smtClean="0">
                <a:latin typeface="Calibri"/>
                <a:cs typeface="Calibri"/>
              </a:rPr>
              <a:t> </a:t>
            </a:r>
            <a:r>
              <a:rPr lang="en-US" altLang="zh-CN" sz="1578" b="1" dirty="0" smtClean="0">
                <a:solidFill>
                  <a:srgbClr val="FFFFFF"/>
                </a:solidFill>
                <a:latin typeface="Calibri"/>
                <a:cs typeface="Calibri"/>
              </a:rPr>
              <a:t>the</a:t>
            </a:r>
          </a:p>
          <a:p>
            <a:pPr>
              <a:lnSpc>
                <a:spcPts val="1700"/>
              </a:lnSpc>
              <a:tabLst>
                <a:tab pos="127000" algn="l"/>
                <a:tab pos="508000" algn="l"/>
                <a:tab pos="622300" algn="l"/>
                <a:tab pos="927100" algn="l"/>
              </a:tabLst>
            </a:pPr>
            <a:r>
              <a:rPr lang="en-US" altLang="zh-CN" sz="1578" b="1" dirty="0" smtClean="0">
                <a:solidFill>
                  <a:srgbClr val="FFFFFF"/>
                </a:solidFill>
                <a:latin typeface="Calibri"/>
                <a:cs typeface="Calibri"/>
              </a:rPr>
              <a:t>perspective</a:t>
            </a:r>
            <a:r>
              <a:rPr lang="en-US" altLang="zh-CN" sz="1578" dirty="0" smtClean="0">
                <a:latin typeface="Calibri"/>
                <a:cs typeface="Calibri"/>
              </a:rPr>
              <a:t> </a:t>
            </a:r>
            <a:r>
              <a:rPr lang="en-US" altLang="zh-CN" sz="1578" b="1" dirty="0" smtClean="0">
                <a:solidFill>
                  <a:srgbClr val="FFFFFF"/>
                </a:solidFill>
                <a:latin typeface="Calibri"/>
                <a:cs typeface="Calibri"/>
              </a:rPr>
              <a:t>of</a:t>
            </a:r>
            <a:r>
              <a:rPr lang="en-US" altLang="zh-CN" sz="1578" dirty="0" smtClean="0">
                <a:latin typeface="Calibri"/>
                <a:cs typeface="Calibri"/>
              </a:rPr>
              <a:t> </a:t>
            </a:r>
            <a:r>
              <a:rPr lang="en-US" altLang="zh-CN" sz="1578" b="1" dirty="0" smtClean="0">
                <a:solidFill>
                  <a:srgbClr val="FFFFFF"/>
                </a:solidFill>
                <a:latin typeface="Calibri"/>
                <a:cs typeface="Calibri"/>
              </a:rPr>
              <a:t>one</a:t>
            </a:r>
            <a:r>
              <a:rPr lang="en-US" altLang="zh-CN" sz="1578" dirty="0" smtClean="0">
                <a:latin typeface="Calibri"/>
                <a:cs typeface="Calibri"/>
              </a:rPr>
              <a:t> </a:t>
            </a:r>
            <a:r>
              <a:rPr lang="en-US" altLang="zh-CN" sz="1578" b="1" dirty="0" smtClean="0">
                <a:solidFill>
                  <a:srgbClr val="FFFFFF"/>
                </a:solidFill>
                <a:latin typeface="Calibri"/>
                <a:cs typeface="Calibri"/>
              </a:rPr>
              <a:t>piece</a:t>
            </a:r>
            <a:r>
              <a:rPr lang="en-US" altLang="zh-CN" sz="1578" dirty="0" smtClean="0">
                <a:latin typeface="Calibri"/>
                <a:cs typeface="Calibri"/>
              </a:rPr>
              <a:t> </a:t>
            </a:r>
            <a:r>
              <a:rPr lang="en-US" altLang="zh-CN" sz="1578" b="1" dirty="0" smtClean="0">
                <a:solidFill>
                  <a:srgbClr val="FFFFFF"/>
                </a:solidFill>
                <a:latin typeface="Calibri"/>
                <a:cs typeface="Calibri"/>
              </a:rPr>
              <a:t>of</a:t>
            </a:r>
            <a:r>
              <a:rPr lang="en-US" altLang="zh-CN" sz="1578" dirty="0" smtClean="0">
                <a:latin typeface="Calibri"/>
                <a:cs typeface="Calibri"/>
              </a:rPr>
              <a:t> </a:t>
            </a:r>
            <a:r>
              <a:rPr lang="en-US" altLang="zh-CN" sz="1578" b="1" dirty="0" smtClean="0">
                <a:solidFill>
                  <a:srgbClr val="FFFFFF"/>
                </a:solidFill>
                <a:latin typeface="Calibri"/>
                <a:cs typeface="Calibri"/>
              </a:rPr>
              <a:t>data</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800"/>
              </a:lnSpc>
              <a:tabLst>
                <a:tab pos="127000" algn="l"/>
                <a:tab pos="508000" algn="l"/>
                <a:tab pos="622300" algn="l"/>
                <a:tab pos="927100" algn="l"/>
              </a:tabLst>
            </a:pPr>
            <a:r>
              <a:rPr lang="en-US" altLang="zh-CN" dirty="0" smtClean="0">
                <a:latin typeface="Calibri"/>
                <a:cs typeface="Calibri"/>
              </a:rPr>
              <a:t>			</a:t>
            </a:r>
            <a:r>
              <a:rPr lang="en-US" altLang="zh-CN" sz="1578" b="1" dirty="0" smtClean="0">
                <a:solidFill>
                  <a:srgbClr val="FFFFFF"/>
                </a:solidFill>
                <a:latin typeface="Calibri"/>
                <a:cs typeface="Calibri"/>
              </a:rPr>
              <a:t>Guts</a:t>
            </a:r>
            <a:r>
              <a:rPr lang="en-US" altLang="zh-CN" sz="1578" dirty="0" smtClean="0">
                <a:latin typeface="Calibri"/>
                <a:cs typeface="Calibri"/>
              </a:rPr>
              <a:t> </a:t>
            </a:r>
            <a:r>
              <a:rPr lang="en-US" altLang="zh-CN" sz="1578" b="1" dirty="0" smtClean="0">
                <a:solidFill>
                  <a:srgbClr val="FFFFFF"/>
                </a:solidFill>
                <a:latin typeface="Calibri"/>
                <a:cs typeface="Calibri"/>
              </a:rPr>
              <a:t>of</a:t>
            </a:r>
            <a:r>
              <a:rPr lang="en-US" altLang="zh-CN" sz="1578" dirty="0" smtClean="0">
                <a:latin typeface="Calibri"/>
                <a:cs typeface="Calibri"/>
              </a:rPr>
              <a:t> </a:t>
            </a:r>
            <a:r>
              <a:rPr lang="en-US" altLang="zh-CN" sz="1578" b="1" dirty="0" smtClean="0">
                <a:solidFill>
                  <a:srgbClr val="FFFFFF"/>
                </a:solidFill>
                <a:latin typeface="Calibri"/>
                <a:cs typeface="Calibri"/>
              </a:rPr>
              <a:t>your</a:t>
            </a:r>
            <a:r>
              <a:rPr lang="en-US" altLang="zh-CN" sz="1578" dirty="0" smtClean="0">
                <a:latin typeface="Calibri"/>
                <a:cs typeface="Calibri"/>
              </a:rPr>
              <a:t> </a:t>
            </a:r>
            <a:r>
              <a:rPr lang="en-US" altLang="zh-CN" sz="1578" b="1" dirty="0" smtClean="0">
                <a:solidFill>
                  <a:srgbClr val="FFFFFF"/>
                </a:solidFill>
                <a:latin typeface="Calibri"/>
                <a:cs typeface="Calibri"/>
              </a:rPr>
              <a:t>loop</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6014047" y="2393359"/>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6A8E1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6002909" y="2382222"/>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5 h 723913"/>
              <a:gd name="connsiteX3" fmla="*/ 11137 w 2544833"/>
              <a:gd name="connsiteY3" fmla="*/ 712775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5"/>
                </a:lnTo>
                <a:lnTo>
                  <a:pt x="11137" y="712775"/>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2149465" y="2393359"/>
            <a:ext cx="2522559" cy="701638"/>
          </a:xfrm>
          <a:custGeom>
            <a:avLst/>
            <a:gdLst>
              <a:gd name="connsiteX0" fmla="*/ 0 w 2522559"/>
              <a:gd name="connsiteY0" fmla="*/ 0 h 701638"/>
              <a:gd name="connsiteX1" fmla="*/ 2522558 w 2522559"/>
              <a:gd name="connsiteY1" fmla="*/ 0 h 701638"/>
              <a:gd name="connsiteX2" fmla="*/ 2522558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8" y="0"/>
                </a:lnTo>
                <a:lnTo>
                  <a:pt x="2522558" y="701638"/>
                </a:lnTo>
                <a:lnTo>
                  <a:pt x="0" y="701638"/>
                </a:lnTo>
                <a:lnTo>
                  <a:pt x="0" y="0"/>
                </a:lnTo>
              </a:path>
            </a:pathLst>
          </a:custGeom>
          <a:solidFill>
            <a:srgbClr val="B3B3B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2138327" y="2382222"/>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5 h 723913"/>
              <a:gd name="connsiteX3" fmla="*/ 11137 w 2544833"/>
              <a:gd name="connsiteY3" fmla="*/ 712775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5"/>
                </a:lnTo>
                <a:lnTo>
                  <a:pt x="11137" y="712775"/>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85800" y="901700"/>
            <a:ext cx="6784701" cy="583271"/>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OpenCL</a:t>
            </a:r>
            <a:r>
              <a:rPr lang="en-US" altLang="zh-CN" sz="3858" dirty="0" smtClean="0">
                <a:latin typeface="Calibri"/>
                <a:cs typeface="Calibri"/>
              </a:rPr>
              <a:t> </a:t>
            </a:r>
            <a:r>
              <a:rPr lang="en-US" altLang="zh-CN" sz="3858" b="1" dirty="0" smtClean="0">
                <a:solidFill>
                  <a:srgbClr val="FFFFFF"/>
                </a:solidFill>
                <a:latin typeface="Calibri"/>
                <a:cs typeface="Calibri"/>
              </a:rPr>
              <a:t>Programming</a:t>
            </a:r>
            <a:r>
              <a:rPr lang="en-US" altLang="zh-CN" sz="3858" dirty="0" smtClean="0">
                <a:latin typeface="Calibri"/>
                <a:cs typeface="Calibri"/>
              </a:rPr>
              <a:t> </a:t>
            </a:r>
            <a:r>
              <a:rPr lang="en-US" altLang="zh-CN" sz="3858" b="1" dirty="0" smtClean="0">
                <a:solidFill>
                  <a:srgbClr val="FFFFFF"/>
                </a:solidFill>
                <a:latin typeface="Calibri"/>
                <a:cs typeface="Calibri"/>
              </a:rPr>
              <a:t>Model</a:t>
            </a:r>
          </a:p>
        </p:txBody>
      </p:sp>
      <p:sp>
        <p:nvSpPr>
          <p:cNvPr id="9" name="TextBox 1"/>
          <p:cNvSpPr txBox="1"/>
          <p:nvPr/>
        </p:nvSpPr>
        <p:spPr>
          <a:xfrm>
            <a:off x="6743700" y="2641600"/>
            <a:ext cx="1046102"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Runtime</a:t>
            </a:r>
            <a:r>
              <a:rPr lang="en-US" altLang="zh-CN" sz="1578" dirty="0" smtClean="0">
                <a:latin typeface="Calibri"/>
                <a:cs typeface="Calibri"/>
              </a:rPr>
              <a:t> </a:t>
            </a:r>
            <a:r>
              <a:rPr lang="en-US" altLang="zh-CN" sz="1578" b="1" dirty="0" smtClean="0">
                <a:solidFill>
                  <a:srgbClr val="FFFFFF"/>
                </a:solidFill>
                <a:latin typeface="Calibri"/>
                <a:cs typeface="Calibri"/>
              </a:rPr>
              <a:t>API</a:t>
            </a:r>
          </a:p>
        </p:txBody>
      </p:sp>
      <p:sp>
        <p:nvSpPr>
          <p:cNvPr id="10" name="TextBox 1"/>
          <p:cNvSpPr txBox="1"/>
          <p:nvPr/>
        </p:nvSpPr>
        <p:spPr>
          <a:xfrm>
            <a:off x="2565400" y="2540000"/>
            <a:ext cx="1641475" cy="492015"/>
          </a:xfrm>
          <a:prstGeom prst="rect">
            <a:avLst/>
          </a:prstGeom>
          <a:noFill/>
        </p:spPr>
        <p:txBody>
          <a:bodyPr wrap="none" lIns="0" tIns="0" rIns="0" rtlCol="0">
            <a:spAutoFit/>
          </a:bodyPr>
          <a:lstStyle/>
          <a:p>
            <a:pPr>
              <a:lnSpc>
                <a:spcPts val="1700"/>
              </a:lnSpc>
              <a:tabLst>
                <a:tab pos="419100" algn="l"/>
              </a:tabLst>
            </a:pPr>
            <a:r>
              <a:rPr lang="en-US" altLang="zh-CN" sz="1578" b="1" dirty="0" smtClean="0">
                <a:solidFill>
                  <a:srgbClr val="FFFFFF"/>
                </a:solidFill>
                <a:latin typeface="Calibri"/>
                <a:cs typeface="Calibri"/>
              </a:rPr>
              <a:t>C-like</a:t>
            </a:r>
            <a:r>
              <a:rPr lang="en-US" altLang="zh-CN" sz="1578" dirty="0" smtClean="0">
                <a:latin typeface="Calibri"/>
                <a:cs typeface="Calibri"/>
              </a:rPr>
              <a:t> </a:t>
            </a:r>
            <a:r>
              <a:rPr lang="en-US" altLang="zh-CN" sz="1578" b="1" dirty="0" smtClean="0">
                <a:solidFill>
                  <a:srgbClr val="FFFFFF"/>
                </a:solidFill>
                <a:latin typeface="Calibri"/>
                <a:cs typeface="Calibri"/>
              </a:rPr>
              <a:t>Programming</a:t>
            </a:r>
          </a:p>
          <a:p>
            <a:pPr>
              <a:lnSpc>
                <a:spcPts val="1700"/>
              </a:lnSpc>
              <a:tabLst>
                <a:tab pos="419100" algn="l"/>
              </a:tabLst>
            </a:pPr>
            <a:r>
              <a:rPr lang="en-US" altLang="zh-CN" dirty="0" smtClean="0">
                <a:latin typeface="Calibri"/>
                <a:cs typeface="Calibri"/>
              </a:rPr>
              <a:t>	</a:t>
            </a:r>
            <a:r>
              <a:rPr lang="en-US" altLang="zh-CN" sz="1578" b="1" dirty="0" smtClean="0">
                <a:solidFill>
                  <a:srgbClr val="FFFFFF"/>
                </a:solidFill>
                <a:latin typeface="Calibri"/>
                <a:cs typeface="Calibri"/>
              </a:rPr>
              <a:t>Language</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149465" y="2393359"/>
            <a:ext cx="2522559" cy="701638"/>
          </a:xfrm>
          <a:custGeom>
            <a:avLst/>
            <a:gdLst>
              <a:gd name="connsiteX0" fmla="*/ 0 w 2522559"/>
              <a:gd name="connsiteY0" fmla="*/ 0 h 701638"/>
              <a:gd name="connsiteX1" fmla="*/ 2522558 w 2522559"/>
              <a:gd name="connsiteY1" fmla="*/ 0 h 701638"/>
              <a:gd name="connsiteX2" fmla="*/ 2522558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8" y="0"/>
                </a:lnTo>
                <a:lnTo>
                  <a:pt x="2522558" y="701638"/>
                </a:lnTo>
                <a:lnTo>
                  <a:pt x="0" y="701638"/>
                </a:lnTo>
                <a:lnTo>
                  <a:pt x="0" y="0"/>
                </a:lnTo>
              </a:path>
            </a:pathLst>
          </a:custGeom>
          <a:solidFill>
            <a:srgbClr val="B3B3B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2138327" y="2382222"/>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5 h 723913"/>
              <a:gd name="connsiteX3" fmla="*/ 11137 w 2544833"/>
              <a:gd name="connsiteY3" fmla="*/ 712775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5"/>
                </a:lnTo>
                <a:lnTo>
                  <a:pt x="11137" y="712775"/>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6014047" y="2393359"/>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6A8E1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6002909" y="2382222"/>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5 h 723913"/>
              <a:gd name="connsiteX3" fmla="*/ 11137 w 2544833"/>
              <a:gd name="connsiteY3" fmla="*/ 712775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5"/>
                </a:lnTo>
                <a:lnTo>
                  <a:pt x="11137" y="712775"/>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014047" y="3434680"/>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6A8E1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6002909" y="3423543"/>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6014047" y="4476002"/>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6A8E1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2" name="Freeform 3"/>
          <p:cNvSpPr/>
          <p:nvPr/>
        </p:nvSpPr>
        <p:spPr>
          <a:xfrm>
            <a:off x="6002909" y="4464864"/>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6014047" y="5517323"/>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6A8E1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4" name="Freeform 3"/>
          <p:cNvSpPr/>
          <p:nvPr/>
        </p:nvSpPr>
        <p:spPr>
          <a:xfrm>
            <a:off x="6002909" y="5506186"/>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85800" y="901700"/>
            <a:ext cx="6784701" cy="583271"/>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OpenCL</a:t>
            </a:r>
            <a:r>
              <a:rPr lang="en-US" altLang="zh-CN" sz="3858" dirty="0" smtClean="0">
                <a:latin typeface="Calibri"/>
                <a:cs typeface="Calibri"/>
              </a:rPr>
              <a:t> </a:t>
            </a:r>
            <a:r>
              <a:rPr lang="en-US" altLang="zh-CN" sz="3858" b="1" dirty="0" smtClean="0">
                <a:solidFill>
                  <a:srgbClr val="FFFFFF"/>
                </a:solidFill>
                <a:latin typeface="Calibri"/>
                <a:cs typeface="Calibri"/>
              </a:rPr>
              <a:t>Programming</a:t>
            </a:r>
            <a:r>
              <a:rPr lang="en-US" altLang="zh-CN" sz="3858" dirty="0" smtClean="0">
                <a:latin typeface="Calibri"/>
                <a:cs typeface="Calibri"/>
              </a:rPr>
              <a:t> </a:t>
            </a:r>
            <a:r>
              <a:rPr lang="en-US" altLang="zh-CN" sz="3858" b="1" dirty="0" smtClean="0">
                <a:solidFill>
                  <a:srgbClr val="FFFFFF"/>
                </a:solidFill>
                <a:latin typeface="Calibri"/>
                <a:cs typeface="Calibri"/>
              </a:rPr>
              <a:t>Model</a:t>
            </a:r>
          </a:p>
        </p:txBody>
      </p:sp>
      <p:sp>
        <p:nvSpPr>
          <p:cNvPr id="15" name="TextBox 1"/>
          <p:cNvSpPr txBox="1"/>
          <p:nvPr/>
        </p:nvSpPr>
        <p:spPr>
          <a:xfrm>
            <a:off x="2565400" y="2540000"/>
            <a:ext cx="1641475" cy="492015"/>
          </a:xfrm>
          <a:prstGeom prst="rect">
            <a:avLst/>
          </a:prstGeom>
          <a:noFill/>
        </p:spPr>
        <p:txBody>
          <a:bodyPr wrap="none" lIns="0" tIns="0" rIns="0" rtlCol="0">
            <a:spAutoFit/>
          </a:bodyPr>
          <a:lstStyle/>
          <a:p>
            <a:pPr>
              <a:lnSpc>
                <a:spcPts val="1700"/>
              </a:lnSpc>
              <a:tabLst>
                <a:tab pos="419100" algn="l"/>
              </a:tabLst>
            </a:pPr>
            <a:r>
              <a:rPr lang="en-US" altLang="zh-CN" sz="1578" b="1" dirty="0" smtClean="0">
                <a:solidFill>
                  <a:srgbClr val="FFFFFF"/>
                </a:solidFill>
                <a:latin typeface="Calibri"/>
                <a:cs typeface="Calibri"/>
              </a:rPr>
              <a:t>C-like</a:t>
            </a:r>
            <a:r>
              <a:rPr lang="en-US" altLang="zh-CN" sz="1578" dirty="0" smtClean="0">
                <a:latin typeface="Calibri"/>
                <a:cs typeface="Calibri"/>
              </a:rPr>
              <a:t> </a:t>
            </a:r>
            <a:r>
              <a:rPr lang="en-US" altLang="zh-CN" sz="1578" b="1" dirty="0" smtClean="0">
                <a:solidFill>
                  <a:srgbClr val="FFFFFF"/>
                </a:solidFill>
                <a:latin typeface="Calibri"/>
                <a:cs typeface="Calibri"/>
              </a:rPr>
              <a:t>Programming</a:t>
            </a:r>
          </a:p>
          <a:p>
            <a:pPr>
              <a:lnSpc>
                <a:spcPts val="1700"/>
              </a:lnSpc>
              <a:tabLst>
                <a:tab pos="419100" algn="l"/>
              </a:tabLst>
            </a:pPr>
            <a:r>
              <a:rPr lang="en-US" altLang="zh-CN" dirty="0" smtClean="0">
                <a:latin typeface="Calibri"/>
                <a:cs typeface="Calibri"/>
              </a:rPr>
              <a:t>	</a:t>
            </a:r>
            <a:r>
              <a:rPr lang="en-US" altLang="zh-CN" sz="1578" b="1" dirty="0" smtClean="0">
                <a:solidFill>
                  <a:srgbClr val="FFFFFF"/>
                </a:solidFill>
                <a:latin typeface="Calibri"/>
                <a:cs typeface="Calibri"/>
              </a:rPr>
              <a:t>Language</a:t>
            </a:r>
          </a:p>
        </p:txBody>
      </p:sp>
      <p:sp>
        <p:nvSpPr>
          <p:cNvPr id="16" name="TextBox 1"/>
          <p:cNvSpPr txBox="1"/>
          <p:nvPr/>
        </p:nvSpPr>
        <p:spPr>
          <a:xfrm>
            <a:off x="6743700" y="2679700"/>
            <a:ext cx="1046102" cy="1304203"/>
          </a:xfrm>
          <a:prstGeom prst="rect">
            <a:avLst/>
          </a:prstGeom>
          <a:noFill/>
        </p:spPr>
        <p:txBody>
          <a:bodyPr wrap="none" lIns="0" tIns="0" rIns="0" rtlCol="0">
            <a:spAutoFit/>
          </a:bodyPr>
          <a:lstStyle/>
          <a:p>
            <a:pPr>
              <a:lnSpc>
                <a:spcPts val="1700"/>
              </a:lnSpc>
              <a:tabLst>
                <a:tab pos="114300" algn="l"/>
              </a:tabLst>
            </a:pPr>
            <a:r>
              <a:rPr lang="en-US" altLang="zh-CN" sz="1578" b="1" dirty="0" smtClean="0">
                <a:solidFill>
                  <a:srgbClr val="FFFFFF"/>
                </a:solidFill>
                <a:latin typeface="Calibri"/>
                <a:cs typeface="Calibri"/>
              </a:rPr>
              <a:t>Runtime</a:t>
            </a:r>
            <a:r>
              <a:rPr lang="en-US" altLang="zh-CN" sz="1578" dirty="0" smtClean="0">
                <a:latin typeface="Calibri"/>
                <a:cs typeface="Calibri"/>
              </a:rPr>
              <a:t> </a:t>
            </a:r>
            <a:r>
              <a:rPr lang="en-US" altLang="zh-CN" sz="1578" b="1" dirty="0" smtClean="0">
                <a:solidFill>
                  <a:srgbClr val="FFFFFF"/>
                </a:solidFill>
                <a:latin typeface="Calibri"/>
                <a:cs typeface="Calibri"/>
              </a:rPr>
              <a:t>API</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100"/>
              </a:lnSpc>
              <a:tabLst>
                <a:tab pos="114300" algn="l"/>
              </a:tabLst>
            </a:pPr>
            <a:r>
              <a:rPr lang="en-US" altLang="zh-CN" dirty="0" smtClean="0">
                <a:latin typeface="Calibri"/>
                <a:cs typeface="Calibri"/>
              </a:rPr>
              <a:t>	</a:t>
            </a:r>
            <a:r>
              <a:rPr lang="en-US" altLang="zh-CN" sz="1578" b="1" dirty="0" smtClean="0">
                <a:solidFill>
                  <a:srgbClr val="FFFFFF"/>
                </a:solidFill>
                <a:latin typeface="Calibri"/>
                <a:cs typeface="Calibri"/>
              </a:rPr>
              <a:t>Discovery</a:t>
            </a:r>
          </a:p>
        </p:txBody>
      </p:sp>
      <p:sp>
        <p:nvSpPr>
          <p:cNvPr id="17" name="TextBox 1"/>
          <p:cNvSpPr txBox="1"/>
          <p:nvPr/>
        </p:nvSpPr>
        <p:spPr>
          <a:xfrm>
            <a:off x="7023100" y="4724400"/>
            <a:ext cx="483478"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Setup</a:t>
            </a:r>
          </a:p>
        </p:txBody>
      </p:sp>
      <p:sp>
        <p:nvSpPr>
          <p:cNvPr id="18" name="TextBox 1"/>
          <p:cNvSpPr txBox="1"/>
          <p:nvPr/>
        </p:nvSpPr>
        <p:spPr>
          <a:xfrm>
            <a:off x="6858000" y="5765800"/>
            <a:ext cx="817851"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Execution</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149465" y="2393359"/>
            <a:ext cx="2522559" cy="701638"/>
          </a:xfrm>
          <a:custGeom>
            <a:avLst/>
            <a:gdLst>
              <a:gd name="connsiteX0" fmla="*/ 0 w 2522559"/>
              <a:gd name="connsiteY0" fmla="*/ 0 h 701638"/>
              <a:gd name="connsiteX1" fmla="*/ 2522558 w 2522559"/>
              <a:gd name="connsiteY1" fmla="*/ 0 h 701638"/>
              <a:gd name="connsiteX2" fmla="*/ 2522558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8" y="0"/>
                </a:lnTo>
                <a:lnTo>
                  <a:pt x="2522558" y="701638"/>
                </a:lnTo>
                <a:lnTo>
                  <a:pt x="0" y="701638"/>
                </a:lnTo>
                <a:lnTo>
                  <a:pt x="0" y="0"/>
                </a:lnTo>
              </a:path>
            </a:pathLst>
          </a:custGeom>
          <a:solidFill>
            <a:srgbClr val="B3B3B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2138327" y="2382222"/>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5 h 723913"/>
              <a:gd name="connsiteX3" fmla="*/ 11137 w 2544833"/>
              <a:gd name="connsiteY3" fmla="*/ 712775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5"/>
                </a:lnTo>
                <a:lnTo>
                  <a:pt x="11137" y="712775"/>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6014047" y="2393359"/>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6A8E1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6002909" y="2382222"/>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5 h 723913"/>
              <a:gd name="connsiteX3" fmla="*/ 11137 w 2544833"/>
              <a:gd name="connsiteY3" fmla="*/ 712775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5"/>
                </a:lnTo>
                <a:lnTo>
                  <a:pt x="11137" y="712775"/>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014047" y="3434680"/>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6A8E1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6002909" y="3423543"/>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6014047" y="4476002"/>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CCC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2" name="Freeform 3"/>
          <p:cNvSpPr/>
          <p:nvPr/>
        </p:nvSpPr>
        <p:spPr>
          <a:xfrm>
            <a:off x="6002909" y="4464864"/>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6014047" y="5517323"/>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CCC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4" name="Freeform 3"/>
          <p:cNvSpPr/>
          <p:nvPr/>
        </p:nvSpPr>
        <p:spPr>
          <a:xfrm>
            <a:off x="6002909" y="5506186"/>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85800" y="901700"/>
            <a:ext cx="6784701" cy="583271"/>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OpenCL</a:t>
            </a:r>
            <a:r>
              <a:rPr lang="en-US" altLang="zh-CN" sz="3858" dirty="0" smtClean="0">
                <a:latin typeface="Calibri"/>
                <a:cs typeface="Calibri"/>
              </a:rPr>
              <a:t> </a:t>
            </a:r>
            <a:r>
              <a:rPr lang="en-US" altLang="zh-CN" sz="3858" b="1" dirty="0" smtClean="0">
                <a:solidFill>
                  <a:srgbClr val="FFFFFF"/>
                </a:solidFill>
                <a:latin typeface="Calibri"/>
                <a:cs typeface="Calibri"/>
              </a:rPr>
              <a:t>Programming</a:t>
            </a:r>
            <a:r>
              <a:rPr lang="en-US" altLang="zh-CN" sz="3858" dirty="0" smtClean="0">
                <a:latin typeface="Calibri"/>
                <a:cs typeface="Calibri"/>
              </a:rPr>
              <a:t> </a:t>
            </a:r>
            <a:r>
              <a:rPr lang="en-US" altLang="zh-CN" sz="3858" b="1" dirty="0" smtClean="0">
                <a:solidFill>
                  <a:srgbClr val="FFFFFF"/>
                </a:solidFill>
                <a:latin typeface="Calibri"/>
                <a:cs typeface="Calibri"/>
              </a:rPr>
              <a:t>Model</a:t>
            </a:r>
          </a:p>
        </p:txBody>
      </p:sp>
      <p:sp>
        <p:nvSpPr>
          <p:cNvPr id="15" name="TextBox 1"/>
          <p:cNvSpPr txBox="1"/>
          <p:nvPr/>
        </p:nvSpPr>
        <p:spPr>
          <a:xfrm>
            <a:off x="1930400" y="2578100"/>
            <a:ext cx="3193884" cy="1723121"/>
          </a:xfrm>
          <a:prstGeom prst="rect">
            <a:avLst/>
          </a:prstGeom>
          <a:noFill/>
        </p:spPr>
        <p:txBody>
          <a:bodyPr wrap="none" lIns="0" tIns="0" rIns="0" rtlCol="0">
            <a:spAutoFit/>
          </a:bodyPr>
          <a:lstStyle/>
          <a:p>
            <a:pPr>
              <a:lnSpc>
                <a:spcPts val="1700"/>
              </a:lnSpc>
              <a:tabLst>
                <a:tab pos="266700" algn="l"/>
                <a:tab pos="558800" algn="l"/>
                <a:tab pos="635000" algn="l"/>
                <a:tab pos="1054100" algn="l"/>
              </a:tabLst>
            </a:pPr>
            <a:r>
              <a:rPr lang="en-US" altLang="zh-CN" dirty="0" smtClean="0">
                <a:latin typeface="Calibri"/>
                <a:cs typeface="Calibri"/>
              </a:rPr>
              <a:t>			</a:t>
            </a:r>
            <a:r>
              <a:rPr lang="en-US" altLang="zh-CN" sz="1578" b="1" dirty="0" smtClean="0">
                <a:solidFill>
                  <a:srgbClr val="FFFFFF"/>
                </a:solidFill>
                <a:latin typeface="Calibri"/>
                <a:cs typeface="Calibri"/>
              </a:rPr>
              <a:t>C-like</a:t>
            </a:r>
            <a:r>
              <a:rPr lang="en-US" altLang="zh-CN" sz="1578" dirty="0" smtClean="0">
                <a:latin typeface="Calibri"/>
                <a:cs typeface="Calibri"/>
              </a:rPr>
              <a:t> </a:t>
            </a:r>
            <a:r>
              <a:rPr lang="en-US" altLang="zh-CN" sz="1578" b="1" dirty="0" smtClean="0">
                <a:solidFill>
                  <a:srgbClr val="FFFFFF"/>
                </a:solidFill>
                <a:latin typeface="Calibri"/>
                <a:cs typeface="Calibri"/>
              </a:rPr>
              <a:t>Programming</a:t>
            </a:r>
          </a:p>
          <a:p>
            <a:pPr>
              <a:lnSpc>
                <a:spcPts val="1700"/>
              </a:lnSpc>
              <a:tabLst>
                <a:tab pos="266700" algn="l"/>
                <a:tab pos="558800" algn="l"/>
                <a:tab pos="635000" algn="l"/>
                <a:tab pos="1054100" algn="l"/>
              </a:tabLst>
            </a:pPr>
            <a:r>
              <a:rPr lang="en-US" altLang="zh-CN" dirty="0" smtClean="0">
                <a:latin typeface="Calibri"/>
                <a:cs typeface="Calibri"/>
              </a:rPr>
              <a:t>				</a:t>
            </a:r>
            <a:r>
              <a:rPr lang="en-US" altLang="zh-CN" sz="1578" b="1" dirty="0" smtClean="0">
                <a:solidFill>
                  <a:srgbClr val="FFFFFF"/>
                </a:solidFill>
                <a:latin typeface="Calibri"/>
                <a:cs typeface="Calibri"/>
              </a:rPr>
              <a:t>Language</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500"/>
              </a:lnSpc>
              <a:tabLst>
                <a:tab pos="266700" algn="l"/>
                <a:tab pos="558800" algn="l"/>
                <a:tab pos="635000" algn="l"/>
                <a:tab pos="1054100" algn="l"/>
              </a:tabLst>
            </a:pPr>
            <a:r>
              <a:rPr lang="en-US" altLang="zh-CN" dirty="0" smtClean="0">
                <a:latin typeface="Calibri"/>
                <a:cs typeface="Calibri"/>
              </a:rPr>
              <a:t>	</a:t>
            </a:r>
            <a:r>
              <a:rPr lang="en-US" altLang="zh-CN" sz="1578" b="1" dirty="0" smtClean="0">
                <a:solidFill>
                  <a:srgbClr val="FFFFFF"/>
                </a:solidFill>
                <a:latin typeface="Calibri"/>
                <a:cs typeface="Calibri"/>
              </a:rPr>
              <a:t>What</a:t>
            </a:r>
            <a:r>
              <a:rPr lang="en-US" altLang="zh-CN" sz="1578" dirty="0" smtClean="0">
                <a:latin typeface="Calibri"/>
                <a:cs typeface="Calibri"/>
              </a:rPr>
              <a:t> </a:t>
            </a:r>
            <a:r>
              <a:rPr lang="en-US" altLang="zh-CN" sz="1578" b="1" dirty="0" smtClean="0">
                <a:solidFill>
                  <a:srgbClr val="FFFFFF"/>
                </a:solidFill>
                <a:latin typeface="Calibri"/>
                <a:cs typeface="Calibri"/>
              </a:rPr>
              <a:t>devices</a:t>
            </a:r>
            <a:r>
              <a:rPr lang="en-US" altLang="zh-CN" sz="1578" dirty="0" smtClean="0">
                <a:latin typeface="Calibri"/>
                <a:cs typeface="Calibri"/>
              </a:rPr>
              <a:t> </a:t>
            </a:r>
            <a:r>
              <a:rPr lang="en-US" altLang="zh-CN" sz="1578" b="1" dirty="0" smtClean="0">
                <a:solidFill>
                  <a:srgbClr val="FFFFFF"/>
                </a:solidFill>
                <a:latin typeface="Calibri"/>
                <a:cs typeface="Calibri"/>
              </a:rPr>
              <a:t>are</a:t>
            </a:r>
            <a:r>
              <a:rPr lang="en-US" altLang="zh-CN" sz="1578" dirty="0" smtClean="0">
                <a:latin typeface="Calibri"/>
                <a:cs typeface="Calibri"/>
              </a:rPr>
              <a:t> </a:t>
            </a:r>
            <a:r>
              <a:rPr lang="en-US" altLang="zh-CN" sz="1578" b="1" dirty="0" smtClean="0">
                <a:solidFill>
                  <a:srgbClr val="FFFFFF"/>
                </a:solidFill>
                <a:latin typeface="Calibri"/>
                <a:cs typeface="Calibri"/>
              </a:rPr>
              <a:t>in</a:t>
            </a:r>
            <a:r>
              <a:rPr lang="en-US" altLang="zh-CN" sz="1578" dirty="0" smtClean="0">
                <a:latin typeface="Calibri"/>
                <a:cs typeface="Calibri"/>
              </a:rPr>
              <a:t> </a:t>
            </a:r>
            <a:r>
              <a:rPr lang="en-US" altLang="zh-CN" sz="1578" b="1" dirty="0" smtClean="0">
                <a:solidFill>
                  <a:srgbClr val="FFFFFF"/>
                </a:solidFill>
                <a:latin typeface="Calibri"/>
                <a:cs typeface="Calibri"/>
              </a:rPr>
              <a:t>my</a:t>
            </a:r>
            <a:r>
              <a:rPr lang="en-US" altLang="zh-CN" sz="1578" dirty="0" smtClean="0">
                <a:latin typeface="Calibri"/>
                <a:cs typeface="Calibri"/>
              </a:rPr>
              <a:t> </a:t>
            </a:r>
            <a:r>
              <a:rPr lang="en-US" altLang="zh-CN" sz="1578" b="1" dirty="0" smtClean="0">
                <a:solidFill>
                  <a:srgbClr val="FFFFFF"/>
                </a:solidFill>
                <a:latin typeface="Calibri"/>
                <a:cs typeface="Calibri"/>
              </a:rPr>
              <a:t>Machine?</a:t>
            </a:r>
          </a:p>
          <a:p>
            <a:pPr>
              <a:lnSpc>
                <a:spcPts val="2400"/>
              </a:lnSpc>
              <a:tabLst>
                <a:tab pos="266700" algn="l"/>
                <a:tab pos="558800" algn="l"/>
                <a:tab pos="635000" algn="l"/>
                <a:tab pos="1054100" algn="l"/>
              </a:tabLst>
            </a:pPr>
            <a:r>
              <a:rPr lang="en-US" altLang="zh-CN" sz="1578" b="1" dirty="0" smtClean="0">
                <a:solidFill>
                  <a:srgbClr val="FFFFFF"/>
                </a:solidFill>
                <a:latin typeface="Calibri"/>
                <a:cs typeface="Calibri"/>
              </a:rPr>
              <a:t>Given</a:t>
            </a:r>
            <a:r>
              <a:rPr lang="en-US" altLang="zh-CN" sz="1578" dirty="0" smtClean="0">
                <a:latin typeface="Calibri"/>
                <a:cs typeface="Calibri"/>
              </a:rPr>
              <a:t> </a:t>
            </a:r>
            <a:r>
              <a:rPr lang="en-US" altLang="zh-CN" sz="1578" b="1" dirty="0" smtClean="0">
                <a:solidFill>
                  <a:srgbClr val="FFFFFF"/>
                </a:solidFill>
                <a:latin typeface="Calibri"/>
                <a:cs typeface="Calibri"/>
              </a:rPr>
              <a:t>a</a:t>
            </a:r>
            <a:r>
              <a:rPr lang="en-US" altLang="zh-CN" sz="1578" dirty="0" smtClean="0">
                <a:latin typeface="Calibri"/>
                <a:cs typeface="Calibri"/>
              </a:rPr>
              <a:t> </a:t>
            </a:r>
            <a:r>
              <a:rPr lang="en-US" altLang="zh-CN" sz="1578" b="1" dirty="0" smtClean="0">
                <a:solidFill>
                  <a:srgbClr val="FFFFFF"/>
                </a:solidFill>
                <a:latin typeface="Calibri"/>
                <a:cs typeface="Calibri"/>
              </a:rPr>
              <a:t>device,</a:t>
            </a:r>
            <a:r>
              <a:rPr lang="en-US" altLang="zh-CN" sz="1578" dirty="0" smtClean="0">
                <a:latin typeface="Calibri"/>
                <a:cs typeface="Calibri"/>
              </a:rPr>
              <a:t> </a:t>
            </a:r>
            <a:r>
              <a:rPr lang="en-US" altLang="zh-CN" sz="1578" b="1" dirty="0" smtClean="0">
                <a:solidFill>
                  <a:srgbClr val="FFFFFF"/>
                </a:solidFill>
                <a:latin typeface="Calibri"/>
                <a:cs typeface="Calibri"/>
              </a:rPr>
              <a:t>what’s</a:t>
            </a:r>
            <a:r>
              <a:rPr lang="en-US" altLang="zh-CN" sz="1578" dirty="0" smtClean="0">
                <a:latin typeface="Calibri"/>
                <a:cs typeface="Calibri"/>
              </a:rPr>
              <a:t> </a:t>
            </a:r>
            <a:r>
              <a:rPr lang="en-US" altLang="zh-CN" sz="1578" b="1" dirty="0" smtClean="0">
                <a:solidFill>
                  <a:srgbClr val="FFFFFF"/>
                </a:solidFill>
                <a:latin typeface="Calibri"/>
                <a:cs typeface="Calibri"/>
              </a:rPr>
              <a:t>the</a:t>
            </a:r>
            <a:r>
              <a:rPr lang="en-US" altLang="zh-CN" sz="1578" dirty="0" smtClean="0">
                <a:latin typeface="Calibri"/>
                <a:cs typeface="Calibri"/>
              </a:rPr>
              <a:t> </a:t>
            </a:r>
            <a:r>
              <a:rPr lang="en-US" altLang="zh-CN" sz="1578" b="1" dirty="0" smtClean="0">
                <a:solidFill>
                  <a:srgbClr val="FFFFFF"/>
                </a:solidFill>
                <a:latin typeface="Calibri"/>
                <a:cs typeface="Calibri"/>
              </a:rPr>
              <a:t>best</a:t>
            </a:r>
            <a:r>
              <a:rPr lang="en-US" altLang="zh-CN" sz="1578" dirty="0" smtClean="0">
                <a:latin typeface="Calibri"/>
                <a:cs typeface="Calibri"/>
              </a:rPr>
              <a:t> </a:t>
            </a:r>
            <a:r>
              <a:rPr lang="en-US" altLang="zh-CN" sz="1578" b="1" dirty="0" smtClean="0">
                <a:solidFill>
                  <a:srgbClr val="FFFFFF"/>
                </a:solidFill>
                <a:latin typeface="Calibri"/>
                <a:cs typeface="Calibri"/>
              </a:rPr>
              <a:t>way</a:t>
            </a:r>
          </a:p>
          <a:p>
            <a:pPr>
              <a:lnSpc>
                <a:spcPts val="1700"/>
              </a:lnSpc>
              <a:tabLst>
                <a:tab pos="266700" algn="l"/>
                <a:tab pos="558800" algn="l"/>
                <a:tab pos="635000" algn="l"/>
                <a:tab pos="1054100" algn="l"/>
              </a:tabLst>
            </a:pPr>
            <a:r>
              <a:rPr lang="en-US" altLang="zh-CN" dirty="0" smtClean="0">
                <a:latin typeface="Calibri"/>
                <a:cs typeface="Calibri"/>
              </a:rPr>
              <a:t>		</a:t>
            </a:r>
            <a:r>
              <a:rPr lang="en-US" altLang="zh-CN" sz="1578" b="1" dirty="0" smtClean="0">
                <a:solidFill>
                  <a:srgbClr val="FFFFFF"/>
                </a:solidFill>
                <a:latin typeface="Calibri"/>
                <a:cs typeface="Calibri"/>
              </a:rPr>
              <a:t>to</a:t>
            </a:r>
            <a:r>
              <a:rPr lang="en-US" altLang="zh-CN" sz="1578" dirty="0" smtClean="0">
                <a:latin typeface="Calibri"/>
                <a:cs typeface="Calibri"/>
              </a:rPr>
              <a:t> </a:t>
            </a:r>
            <a:r>
              <a:rPr lang="en-US" altLang="zh-CN" sz="1578" b="1" dirty="0" smtClean="0">
                <a:solidFill>
                  <a:srgbClr val="FFFFFF"/>
                </a:solidFill>
                <a:latin typeface="Calibri"/>
                <a:cs typeface="Calibri"/>
              </a:rPr>
              <a:t>break</a:t>
            </a:r>
            <a:r>
              <a:rPr lang="en-US" altLang="zh-CN" sz="1578" dirty="0" smtClean="0">
                <a:latin typeface="Calibri"/>
                <a:cs typeface="Calibri"/>
              </a:rPr>
              <a:t> </a:t>
            </a:r>
            <a:r>
              <a:rPr lang="en-US" altLang="zh-CN" sz="1578" b="1" dirty="0" smtClean="0">
                <a:solidFill>
                  <a:srgbClr val="FFFFFF"/>
                </a:solidFill>
                <a:latin typeface="Calibri"/>
                <a:cs typeface="Calibri"/>
              </a:rPr>
              <a:t>up</a:t>
            </a:r>
            <a:r>
              <a:rPr lang="en-US" altLang="zh-CN" sz="1578" dirty="0" smtClean="0">
                <a:latin typeface="Calibri"/>
                <a:cs typeface="Calibri"/>
              </a:rPr>
              <a:t> </a:t>
            </a:r>
            <a:r>
              <a:rPr lang="en-US" altLang="zh-CN" sz="1578" b="1" dirty="0" smtClean="0">
                <a:solidFill>
                  <a:srgbClr val="FFFFFF"/>
                </a:solidFill>
                <a:latin typeface="Calibri"/>
                <a:cs typeface="Calibri"/>
              </a:rPr>
              <a:t>my</a:t>
            </a:r>
            <a:r>
              <a:rPr lang="en-US" altLang="zh-CN" sz="1578" dirty="0" smtClean="0">
                <a:latin typeface="Calibri"/>
                <a:cs typeface="Calibri"/>
              </a:rPr>
              <a:t> </a:t>
            </a:r>
            <a:r>
              <a:rPr lang="en-US" altLang="zh-CN" sz="1578" b="1" dirty="0" smtClean="0">
                <a:solidFill>
                  <a:srgbClr val="FFFFFF"/>
                </a:solidFill>
                <a:latin typeface="Calibri"/>
                <a:cs typeface="Calibri"/>
              </a:rPr>
              <a:t>work?</a:t>
            </a:r>
          </a:p>
        </p:txBody>
      </p:sp>
      <p:sp>
        <p:nvSpPr>
          <p:cNvPr id="16" name="TextBox 1"/>
          <p:cNvSpPr txBox="1"/>
          <p:nvPr/>
        </p:nvSpPr>
        <p:spPr>
          <a:xfrm>
            <a:off x="6743700" y="2717800"/>
            <a:ext cx="1046102" cy="2342949"/>
          </a:xfrm>
          <a:prstGeom prst="rect">
            <a:avLst/>
          </a:prstGeom>
          <a:noFill/>
        </p:spPr>
        <p:txBody>
          <a:bodyPr wrap="none" lIns="0" tIns="0" rIns="0" rtlCol="0">
            <a:spAutoFit/>
          </a:bodyPr>
          <a:lstStyle/>
          <a:p>
            <a:pPr>
              <a:lnSpc>
                <a:spcPts val="1700"/>
              </a:lnSpc>
              <a:tabLst>
                <a:tab pos="114300" algn="l"/>
                <a:tab pos="279400" algn="l"/>
              </a:tabLst>
            </a:pPr>
            <a:r>
              <a:rPr lang="en-US" altLang="zh-CN" sz="1578" b="1" dirty="0" smtClean="0">
                <a:solidFill>
                  <a:srgbClr val="FFFFFF"/>
                </a:solidFill>
                <a:latin typeface="Calibri"/>
                <a:cs typeface="Calibri"/>
              </a:rPr>
              <a:t>Runtime</a:t>
            </a:r>
            <a:r>
              <a:rPr lang="en-US" altLang="zh-CN" sz="1578" dirty="0" smtClean="0">
                <a:latin typeface="Calibri"/>
                <a:cs typeface="Calibri"/>
              </a:rPr>
              <a:t> </a:t>
            </a:r>
            <a:r>
              <a:rPr lang="en-US" altLang="zh-CN" sz="1578" b="1" dirty="0" smtClean="0">
                <a:solidFill>
                  <a:srgbClr val="FFFFFF"/>
                </a:solidFill>
                <a:latin typeface="Calibri"/>
                <a:cs typeface="Calibri"/>
              </a:rPr>
              <a:t>API</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100"/>
              </a:lnSpc>
              <a:tabLst>
                <a:tab pos="114300" algn="l"/>
                <a:tab pos="279400" algn="l"/>
              </a:tabLst>
            </a:pPr>
            <a:r>
              <a:rPr lang="en-US" altLang="zh-CN" dirty="0" smtClean="0">
                <a:latin typeface="Calibri"/>
                <a:cs typeface="Calibri"/>
              </a:rPr>
              <a:t>	</a:t>
            </a:r>
            <a:r>
              <a:rPr lang="en-US" altLang="zh-CN" sz="1578" b="1" dirty="0" smtClean="0">
                <a:solidFill>
                  <a:srgbClr val="FFFFFF"/>
                </a:solidFill>
                <a:latin typeface="Calibri"/>
                <a:cs typeface="Calibri"/>
              </a:rPr>
              <a:t>Discovery</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100"/>
              </a:lnSpc>
              <a:tabLst>
                <a:tab pos="114300" algn="l"/>
                <a:tab pos="279400" algn="l"/>
              </a:tabLst>
            </a:pPr>
            <a:r>
              <a:rPr lang="en-US" altLang="zh-CN" dirty="0" smtClean="0">
                <a:latin typeface="Calibri"/>
                <a:cs typeface="Calibri"/>
              </a:rPr>
              <a:t>		</a:t>
            </a:r>
            <a:r>
              <a:rPr lang="en-US" altLang="zh-CN" sz="1578" b="1" dirty="0" smtClean="0">
                <a:solidFill>
                  <a:srgbClr val="FFFFFF"/>
                </a:solidFill>
                <a:latin typeface="Calibri"/>
                <a:cs typeface="Calibri"/>
              </a:rPr>
              <a:t>Setup</a:t>
            </a:r>
          </a:p>
        </p:txBody>
      </p:sp>
      <p:sp>
        <p:nvSpPr>
          <p:cNvPr id="17" name="TextBox 1"/>
          <p:cNvSpPr txBox="1"/>
          <p:nvPr/>
        </p:nvSpPr>
        <p:spPr>
          <a:xfrm>
            <a:off x="6858000" y="5765800"/>
            <a:ext cx="817851"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Execution</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149465" y="2393359"/>
            <a:ext cx="2522559" cy="701638"/>
          </a:xfrm>
          <a:custGeom>
            <a:avLst/>
            <a:gdLst>
              <a:gd name="connsiteX0" fmla="*/ 0 w 2522559"/>
              <a:gd name="connsiteY0" fmla="*/ 0 h 701638"/>
              <a:gd name="connsiteX1" fmla="*/ 2522558 w 2522559"/>
              <a:gd name="connsiteY1" fmla="*/ 0 h 701638"/>
              <a:gd name="connsiteX2" fmla="*/ 2522558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8" y="0"/>
                </a:lnTo>
                <a:lnTo>
                  <a:pt x="2522558" y="701638"/>
                </a:lnTo>
                <a:lnTo>
                  <a:pt x="0" y="701638"/>
                </a:lnTo>
                <a:lnTo>
                  <a:pt x="0" y="0"/>
                </a:lnTo>
              </a:path>
            </a:pathLst>
          </a:custGeom>
          <a:solidFill>
            <a:srgbClr val="B3B3B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2138327" y="2382222"/>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5 h 723913"/>
              <a:gd name="connsiteX3" fmla="*/ 11137 w 2544833"/>
              <a:gd name="connsiteY3" fmla="*/ 712775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5"/>
                </a:lnTo>
                <a:lnTo>
                  <a:pt x="11137" y="712775"/>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6014047" y="2393359"/>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6A8E1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6002909" y="2382222"/>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5 h 723913"/>
              <a:gd name="connsiteX3" fmla="*/ 11137 w 2544833"/>
              <a:gd name="connsiteY3" fmla="*/ 712775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5"/>
                </a:lnTo>
                <a:lnTo>
                  <a:pt x="11137" y="712775"/>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014047" y="3434680"/>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CCC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6002909" y="3423543"/>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6014047" y="4476002"/>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6A8E1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2" name="Freeform 3"/>
          <p:cNvSpPr/>
          <p:nvPr/>
        </p:nvSpPr>
        <p:spPr>
          <a:xfrm>
            <a:off x="6002909" y="4464864"/>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6014047" y="5517323"/>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CCC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4" name="Freeform 3"/>
          <p:cNvSpPr/>
          <p:nvPr/>
        </p:nvSpPr>
        <p:spPr>
          <a:xfrm>
            <a:off x="6002909" y="5506186"/>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85800" y="901700"/>
            <a:ext cx="6784701" cy="583271"/>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OpenCL</a:t>
            </a:r>
            <a:r>
              <a:rPr lang="en-US" altLang="zh-CN" sz="3858" dirty="0" smtClean="0">
                <a:latin typeface="Calibri"/>
                <a:cs typeface="Calibri"/>
              </a:rPr>
              <a:t> </a:t>
            </a:r>
            <a:r>
              <a:rPr lang="en-US" altLang="zh-CN" sz="3858" b="1" dirty="0" smtClean="0">
                <a:solidFill>
                  <a:srgbClr val="FFFFFF"/>
                </a:solidFill>
                <a:latin typeface="Calibri"/>
                <a:cs typeface="Calibri"/>
              </a:rPr>
              <a:t>Programming</a:t>
            </a:r>
            <a:r>
              <a:rPr lang="en-US" altLang="zh-CN" sz="3858" dirty="0" smtClean="0">
                <a:latin typeface="Calibri"/>
                <a:cs typeface="Calibri"/>
              </a:rPr>
              <a:t> </a:t>
            </a:r>
            <a:r>
              <a:rPr lang="en-US" altLang="zh-CN" sz="3858" b="1" dirty="0" smtClean="0">
                <a:solidFill>
                  <a:srgbClr val="FFFFFF"/>
                </a:solidFill>
                <a:latin typeface="Calibri"/>
                <a:cs typeface="Calibri"/>
              </a:rPr>
              <a:t>Model</a:t>
            </a:r>
          </a:p>
        </p:txBody>
      </p:sp>
      <p:sp>
        <p:nvSpPr>
          <p:cNvPr id="15" name="TextBox 1"/>
          <p:cNvSpPr txBox="1"/>
          <p:nvPr/>
        </p:nvSpPr>
        <p:spPr>
          <a:xfrm>
            <a:off x="2565400" y="2603500"/>
            <a:ext cx="1641475" cy="2618666"/>
          </a:xfrm>
          <a:prstGeom prst="rect">
            <a:avLst/>
          </a:prstGeom>
          <a:noFill/>
        </p:spPr>
        <p:txBody>
          <a:bodyPr wrap="none" lIns="0" tIns="0" rIns="0" rtlCol="0">
            <a:spAutoFit/>
          </a:bodyPr>
          <a:lstStyle/>
          <a:p>
            <a:pPr>
              <a:lnSpc>
                <a:spcPts val="1700"/>
              </a:lnSpc>
              <a:tabLst>
                <a:tab pos="88900" algn="l"/>
                <a:tab pos="165100" algn="l"/>
                <a:tab pos="419100" algn="l"/>
              </a:tabLst>
            </a:pPr>
            <a:r>
              <a:rPr lang="en-US" altLang="zh-CN" sz="1578" b="1" dirty="0" smtClean="0">
                <a:solidFill>
                  <a:srgbClr val="FFFFFF"/>
                </a:solidFill>
                <a:latin typeface="Calibri"/>
                <a:cs typeface="Calibri"/>
              </a:rPr>
              <a:t>C-like</a:t>
            </a:r>
            <a:r>
              <a:rPr lang="en-US" altLang="zh-CN" sz="1578" dirty="0" smtClean="0">
                <a:latin typeface="Calibri"/>
                <a:cs typeface="Calibri"/>
              </a:rPr>
              <a:t> </a:t>
            </a:r>
            <a:r>
              <a:rPr lang="en-US" altLang="zh-CN" sz="1578" b="1" dirty="0" smtClean="0">
                <a:solidFill>
                  <a:srgbClr val="FFFFFF"/>
                </a:solidFill>
                <a:latin typeface="Calibri"/>
                <a:cs typeface="Calibri"/>
              </a:rPr>
              <a:t>Programming</a:t>
            </a:r>
          </a:p>
          <a:p>
            <a:pPr>
              <a:lnSpc>
                <a:spcPts val="1700"/>
              </a:lnSpc>
              <a:tabLst>
                <a:tab pos="88900" algn="l"/>
                <a:tab pos="165100" algn="l"/>
                <a:tab pos="419100" algn="l"/>
              </a:tabLst>
            </a:pPr>
            <a:r>
              <a:rPr lang="en-US" altLang="zh-CN" dirty="0" smtClean="0">
                <a:latin typeface="Calibri"/>
                <a:cs typeface="Calibri"/>
              </a:rPr>
              <a:t>			</a:t>
            </a:r>
            <a:r>
              <a:rPr lang="en-US" altLang="zh-CN" sz="1578" b="1" dirty="0" smtClean="0">
                <a:solidFill>
                  <a:srgbClr val="FFFFFF"/>
                </a:solidFill>
                <a:latin typeface="Calibri"/>
                <a:cs typeface="Calibri"/>
              </a:rPr>
              <a:t>Language</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300"/>
              </a:lnSpc>
              <a:tabLst>
                <a:tab pos="88900" algn="l"/>
                <a:tab pos="165100" algn="l"/>
                <a:tab pos="419100" algn="l"/>
              </a:tabLst>
            </a:pPr>
            <a:r>
              <a:rPr lang="en-US" altLang="zh-CN" dirty="0" smtClean="0">
                <a:latin typeface="Calibri"/>
                <a:cs typeface="Calibri"/>
              </a:rPr>
              <a:t>		</a:t>
            </a:r>
            <a:r>
              <a:rPr lang="en-US" altLang="zh-CN" sz="1578" b="1" dirty="0" smtClean="0">
                <a:solidFill>
                  <a:srgbClr val="FFFFFF"/>
                </a:solidFill>
                <a:latin typeface="Calibri"/>
                <a:cs typeface="Calibri"/>
              </a:rPr>
              <a:t>Compile</a:t>
            </a:r>
            <a:r>
              <a:rPr lang="en-US" altLang="zh-CN" sz="1578" dirty="0" smtClean="0">
                <a:latin typeface="Calibri"/>
                <a:cs typeface="Calibri"/>
              </a:rPr>
              <a:t> </a:t>
            </a:r>
            <a:r>
              <a:rPr lang="en-US" altLang="zh-CN" sz="1578" b="1" dirty="0" smtClean="0">
                <a:solidFill>
                  <a:srgbClr val="FFFFFF"/>
                </a:solidFill>
                <a:latin typeface="Calibri"/>
                <a:cs typeface="Calibri"/>
              </a:rPr>
              <a:t>kernels</a:t>
            </a:r>
          </a:p>
          <a:p>
            <a:pPr>
              <a:lnSpc>
                <a:spcPts val="2400"/>
              </a:lnSpc>
              <a:tabLst>
                <a:tab pos="88900" algn="l"/>
                <a:tab pos="165100" algn="l"/>
                <a:tab pos="419100" algn="l"/>
              </a:tabLst>
            </a:pPr>
            <a:r>
              <a:rPr lang="en-US" altLang="zh-CN" dirty="0" smtClean="0">
                <a:latin typeface="Calibri"/>
                <a:cs typeface="Calibri"/>
              </a:rPr>
              <a:t>	</a:t>
            </a:r>
            <a:r>
              <a:rPr lang="en-US" altLang="zh-CN" sz="1578" b="1" dirty="0" smtClean="0">
                <a:solidFill>
                  <a:srgbClr val="FFFFFF"/>
                </a:solidFill>
                <a:latin typeface="Calibri"/>
                <a:cs typeface="Calibri"/>
              </a:rPr>
              <a:t>Set</a:t>
            </a:r>
            <a:r>
              <a:rPr lang="en-US" altLang="zh-CN" sz="1578" dirty="0" smtClean="0">
                <a:latin typeface="Calibri"/>
                <a:cs typeface="Calibri"/>
              </a:rPr>
              <a:t> </a:t>
            </a:r>
            <a:r>
              <a:rPr lang="en-US" altLang="zh-CN" sz="1578" b="1" dirty="0" smtClean="0">
                <a:solidFill>
                  <a:srgbClr val="FFFFFF"/>
                </a:solidFill>
                <a:latin typeface="Calibri"/>
                <a:cs typeface="Calibri"/>
              </a:rPr>
              <a:t>aside</a:t>
            </a:r>
            <a:r>
              <a:rPr lang="en-US" altLang="zh-CN" sz="1578" dirty="0" smtClean="0">
                <a:latin typeface="Calibri"/>
                <a:cs typeface="Calibri"/>
              </a:rPr>
              <a:t> </a:t>
            </a:r>
            <a:r>
              <a:rPr lang="en-US" altLang="zh-CN" sz="1578" b="1" dirty="0" smtClean="0">
                <a:solidFill>
                  <a:srgbClr val="FFFFFF"/>
                </a:solidFill>
                <a:latin typeface="Calibri"/>
                <a:cs typeface="Calibri"/>
              </a:rPr>
              <a:t>memory</a:t>
            </a:r>
          </a:p>
        </p:txBody>
      </p:sp>
      <p:sp>
        <p:nvSpPr>
          <p:cNvPr id="16" name="TextBox 1"/>
          <p:cNvSpPr txBox="1"/>
          <p:nvPr/>
        </p:nvSpPr>
        <p:spPr>
          <a:xfrm>
            <a:off x="6743700" y="2743200"/>
            <a:ext cx="1046102" cy="3381695"/>
          </a:xfrm>
          <a:prstGeom prst="rect">
            <a:avLst/>
          </a:prstGeom>
          <a:noFill/>
        </p:spPr>
        <p:txBody>
          <a:bodyPr wrap="none" lIns="0" tIns="0" rIns="0" rtlCol="0">
            <a:spAutoFit/>
          </a:bodyPr>
          <a:lstStyle/>
          <a:p>
            <a:pPr>
              <a:lnSpc>
                <a:spcPts val="1700"/>
              </a:lnSpc>
              <a:tabLst>
                <a:tab pos="114300" algn="l"/>
                <a:tab pos="279400" algn="l"/>
              </a:tabLst>
            </a:pPr>
            <a:r>
              <a:rPr lang="en-US" altLang="zh-CN" sz="1578" b="1" dirty="0" smtClean="0">
                <a:solidFill>
                  <a:srgbClr val="FFFFFF"/>
                </a:solidFill>
                <a:latin typeface="Calibri"/>
                <a:cs typeface="Calibri"/>
              </a:rPr>
              <a:t>Runtime</a:t>
            </a:r>
            <a:r>
              <a:rPr lang="en-US" altLang="zh-CN" sz="1578" dirty="0" smtClean="0">
                <a:latin typeface="Calibri"/>
                <a:cs typeface="Calibri"/>
              </a:rPr>
              <a:t> </a:t>
            </a:r>
            <a:r>
              <a:rPr lang="en-US" altLang="zh-CN" sz="1578" b="1" dirty="0" smtClean="0">
                <a:solidFill>
                  <a:srgbClr val="FFFFFF"/>
                </a:solidFill>
                <a:latin typeface="Calibri"/>
                <a:cs typeface="Calibri"/>
              </a:rPr>
              <a:t>API</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100"/>
              </a:lnSpc>
              <a:tabLst>
                <a:tab pos="114300" algn="l"/>
                <a:tab pos="279400" algn="l"/>
              </a:tabLst>
            </a:pPr>
            <a:r>
              <a:rPr lang="en-US" altLang="zh-CN" dirty="0" smtClean="0">
                <a:latin typeface="Calibri"/>
                <a:cs typeface="Calibri"/>
              </a:rPr>
              <a:t>	</a:t>
            </a:r>
            <a:r>
              <a:rPr lang="en-US" altLang="zh-CN" sz="1578" b="1" dirty="0" smtClean="0">
                <a:solidFill>
                  <a:srgbClr val="FFFFFF"/>
                </a:solidFill>
                <a:latin typeface="Calibri"/>
                <a:cs typeface="Calibri"/>
              </a:rPr>
              <a:t>Discovery</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100"/>
              </a:lnSpc>
              <a:tabLst>
                <a:tab pos="114300" algn="l"/>
                <a:tab pos="279400" algn="l"/>
              </a:tabLst>
            </a:pPr>
            <a:r>
              <a:rPr lang="en-US" altLang="zh-CN" dirty="0" smtClean="0">
                <a:latin typeface="Calibri"/>
                <a:cs typeface="Calibri"/>
              </a:rPr>
              <a:t>		</a:t>
            </a:r>
            <a:r>
              <a:rPr lang="en-US" altLang="zh-CN" sz="1578" b="1" dirty="0" smtClean="0">
                <a:solidFill>
                  <a:srgbClr val="FFFFFF"/>
                </a:solidFill>
                <a:latin typeface="Calibri"/>
                <a:cs typeface="Calibri"/>
              </a:rPr>
              <a:t>Setup</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100"/>
              </a:lnSpc>
              <a:tabLst>
                <a:tab pos="114300" algn="l"/>
                <a:tab pos="279400" algn="l"/>
              </a:tabLst>
            </a:pPr>
            <a:r>
              <a:rPr lang="en-US" altLang="zh-CN" dirty="0" smtClean="0">
                <a:latin typeface="Calibri"/>
                <a:cs typeface="Calibri"/>
              </a:rPr>
              <a:t>	</a:t>
            </a:r>
            <a:r>
              <a:rPr lang="en-US" altLang="zh-CN" sz="1578" b="1" dirty="0" smtClean="0">
                <a:solidFill>
                  <a:srgbClr val="FFFFFF"/>
                </a:solidFill>
                <a:latin typeface="Calibri"/>
                <a:cs typeface="Calibri"/>
              </a:rPr>
              <a:t>Execution</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149465" y="2393359"/>
            <a:ext cx="2522559" cy="701638"/>
          </a:xfrm>
          <a:custGeom>
            <a:avLst/>
            <a:gdLst>
              <a:gd name="connsiteX0" fmla="*/ 0 w 2522559"/>
              <a:gd name="connsiteY0" fmla="*/ 0 h 701638"/>
              <a:gd name="connsiteX1" fmla="*/ 2522558 w 2522559"/>
              <a:gd name="connsiteY1" fmla="*/ 0 h 701638"/>
              <a:gd name="connsiteX2" fmla="*/ 2522558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8" y="0"/>
                </a:lnTo>
                <a:lnTo>
                  <a:pt x="2522558" y="701638"/>
                </a:lnTo>
                <a:lnTo>
                  <a:pt x="0" y="701638"/>
                </a:lnTo>
                <a:lnTo>
                  <a:pt x="0" y="0"/>
                </a:lnTo>
              </a:path>
            </a:pathLst>
          </a:custGeom>
          <a:solidFill>
            <a:srgbClr val="B3B3B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2138327" y="2382222"/>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5 h 723913"/>
              <a:gd name="connsiteX3" fmla="*/ 11137 w 2544833"/>
              <a:gd name="connsiteY3" fmla="*/ 712775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5"/>
                </a:lnTo>
                <a:lnTo>
                  <a:pt x="11137" y="712775"/>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6014047" y="2393359"/>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6A8E1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6002909" y="2382222"/>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5 h 723913"/>
              <a:gd name="connsiteX3" fmla="*/ 11137 w 2544833"/>
              <a:gd name="connsiteY3" fmla="*/ 712775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5"/>
                </a:lnTo>
                <a:lnTo>
                  <a:pt x="11137" y="712775"/>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014047" y="3434680"/>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CCC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6002909" y="3423543"/>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6014047" y="4476002"/>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CCC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2" name="Freeform 3"/>
          <p:cNvSpPr/>
          <p:nvPr/>
        </p:nvSpPr>
        <p:spPr>
          <a:xfrm>
            <a:off x="6002909" y="4464864"/>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6014047" y="5517323"/>
            <a:ext cx="2522559" cy="701638"/>
          </a:xfrm>
          <a:custGeom>
            <a:avLst/>
            <a:gdLst>
              <a:gd name="connsiteX0" fmla="*/ 0 w 2522559"/>
              <a:gd name="connsiteY0" fmla="*/ 0 h 701638"/>
              <a:gd name="connsiteX1" fmla="*/ 2522559 w 2522559"/>
              <a:gd name="connsiteY1" fmla="*/ 0 h 701638"/>
              <a:gd name="connsiteX2" fmla="*/ 2522559 w 2522559"/>
              <a:gd name="connsiteY2" fmla="*/ 701638 h 701638"/>
              <a:gd name="connsiteX3" fmla="*/ 0 w 2522559"/>
              <a:gd name="connsiteY3" fmla="*/ 701638 h 701638"/>
              <a:gd name="connsiteX4" fmla="*/ 0 w 2522559"/>
              <a:gd name="connsiteY4" fmla="*/ 0 h 7016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2559" h="701638">
                <a:moveTo>
                  <a:pt x="0" y="0"/>
                </a:moveTo>
                <a:lnTo>
                  <a:pt x="2522559" y="0"/>
                </a:lnTo>
                <a:lnTo>
                  <a:pt x="2522559" y="701638"/>
                </a:lnTo>
                <a:lnTo>
                  <a:pt x="0" y="701638"/>
                </a:lnTo>
                <a:lnTo>
                  <a:pt x="0" y="0"/>
                </a:lnTo>
              </a:path>
            </a:pathLst>
          </a:custGeom>
          <a:solidFill>
            <a:srgbClr val="6A8E1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4" name="Freeform 3"/>
          <p:cNvSpPr/>
          <p:nvPr/>
        </p:nvSpPr>
        <p:spPr>
          <a:xfrm>
            <a:off x="6002909" y="5506186"/>
            <a:ext cx="2544833" cy="723913"/>
          </a:xfrm>
          <a:custGeom>
            <a:avLst/>
            <a:gdLst>
              <a:gd name="connsiteX0" fmla="*/ 11137 w 2544833"/>
              <a:gd name="connsiteY0" fmla="*/ 11137 h 723913"/>
              <a:gd name="connsiteX1" fmla="*/ 2533696 w 2544833"/>
              <a:gd name="connsiteY1" fmla="*/ 11137 h 723913"/>
              <a:gd name="connsiteX2" fmla="*/ 2533696 w 2544833"/>
              <a:gd name="connsiteY2" fmla="*/ 712776 h 723913"/>
              <a:gd name="connsiteX3" fmla="*/ 11137 w 2544833"/>
              <a:gd name="connsiteY3" fmla="*/ 712776 h 723913"/>
              <a:gd name="connsiteX4" fmla="*/ 11137 w 2544833"/>
              <a:gd name="connsiteY4" fmla="*/ 11137 h 72391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4833" h="723913">
                <a:moveTo>
                  <a:pt x="11137" y="11137"/>
                </a:moveTo>
                <a:lnTo>
                  <a:pt x="2533696" y="11137"/>
                </a:lnTo>
                <a:lnTo>
                  <a:pt x="2533696" y="712776"/>
                </a:lnTo>
                <a:lnTo>
                  <a:pt x="11137" y="712776"/>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85800" y="901700"/>
            <a:ext cx="6784701" cy="583271"/>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OpenCL</a:t>
            </a:r>
            <a:r>
              <a:rPr lang="en-US" altLang="zh-CN" sz="3858" dirty="0" smtClean="0">
                <a:latin typeface="Calibri"/>
                <a:cs typeface="Calibri"/>
              </a:rPr>
              <a:t> </a:t>
            </a:r>
            <a:r>
              <a:rPr lang="en-US" altLang="zh-CN" sz="3858" b="1" dirty="0" smtClean="0">
                <a:solidFill>
                  <a:srgbClr val="FFFFFF"/>
                </a:solidFill>
                <a:latin typeface="Calibri"/>
                <a:cs typeface="Calibri"/>
              </a:rPr>
              <a:t>Programming</a:t>
            </a:r>
            <a:r>
              <a:rPr lang="en-US" altLang="zh-CN" sz="3858" dirty="0" smtClean="0">
                <a:latin typeface="Calibri"/>
                <a:cs typeface="Calibri"/>
              </a:rPr>
              <a:t> </a:t>
            </a:r>
            <a:r>
              <a:rPr lang="en-US" altLang="zh-CN" sz="3858" b="1" dirty="0" smtClean="0">
                <a:solidFill>
                  <a:srgbClr val="FFFFFF"/>
                </a:solidFill>
                <a:latin typeface="Calibri"/>
                <a:cs typeface="Calibri"/>
              </a:rPr>
              <a:t>Model</a:t>
            </a:r>
          </a:p>
        </p:txBody>
      </p:sp>
      <p:sp>
        <p:nvSpPr>
          <p:cNvPr id="15" name="TextBox 1"/>
          <p:cNvSpPr txBox="1"/>
          <p:nvPr/>
        </p:nvSpPr>
        <p:spPr>
          <a:xfrm>
            <a:off x="2565400" y="2540000"/>
            <a:ext cx="1641475" cy="492015"/>
          </a:xfrm>
          <a:prstGeom prst="rect">
            <a:avLst/>
          </a:prstGeom>
          <a:noFill/>
        </p:spPr>
        <p:txBody>
          <a:bodyPr wrap="none" lIns="0" tIns="0" rIns="0" rtlCol="0">
            <a:spAutoFit/>
          </a:bodyPr>
          <a:lstStyle/>
          <a:p>
            <a:pPr>
              <a:lnSpc>
                <a:spcPts val="1700"/>
              </a:lnSpc>
              <a:tabLst>
                <a:tab pos="419100" algn="l"/>
              </a:tabLst>
            </a:pPr>
            <a:r>
              <a:rPr lang="en-US" altLang="zh-CN" sz="1578" b="1" dirty="0" smtClean="0">
                <a:solidFill>
                  <a:srgbClr val="FFFFFF"/>
                </a:solidFill>
                <a:latin typeface="Calibri"/>
                <a:cs typeface="Calibri"/>
              </a:rPr>
              <a:t>C-like</a:t>
            </a:r>
            <a:r>
              <a:rPr lang="en-US" altLang="zh-CN" sz="1578" dirty="0" smtClean="0">
                <a:latin typeface="Calibri"/>
                <a:cs typeface="Calibri"/>
              </a:rPr>
              <a:t> </a:t>
            </a:r>
            <a:r>
              <a:rPr lang="en-US" altLang="zh-CN" sz="1578" b="1" dirty="0" smtClean="0">
                <a:solidFill>
                  <a:srgbClr val="FFFFFF"/>
                </a:solidFill>
                <a:latin typeface="Calibri"/>
                <a:cs typeface="Calibri"/>
              </a:rPr>
              <a:t>Programming</a:t>
            </a:r>
          </a:p>
          <a:p>
            <a:pPr>
              <a:lnSpc>
                <a:spcPts val="1700"/>
              </a:lnSpc>
              <a:tabLst>
                <a:tab pos="419100" algn="l"/>
              </a:tabLst>
            </a:pPr>
            <a:r>
              <a:rPr lang="en-US" altLang="zh-CN" dirty="0" smtClean="0">
                <a:latin typeface="Calibri"/>
                <a:cs typeface="Calibri"/>
              </a:rPr>
              <a:t>	</a:t>
            </a:r>
            <a:r>
              <a:rPr lang="en-US" altLang="zh-CN" sz="1578" b="1" dirty="0" smtClean="0">
                <a:solidFill>
                  <a:srgbClr val="FFFFFF"/>
                </a:solidFill>
                <a:latin typeface="Calibri"/>
                <a:cs typeface="Calibri"/>
              </a:rPr>
              <a:t>Language</a:t>
            </a:r>
          </a:p>
        </p:txBody>
      </p:sp>
      <p:sp>
        <p:nvSpPr>
          <p:cNvPr id="16" name="TextBox 1"/>
          <p:cNvSpPr txBox="1"/>
          <p:nvPr/>
        </p:nvSpPr>
        <p:spPr>
          <a:xfrm>
            <a:off x="6743700" y="2679700"/>
            <a:ext cx="1046102" cy="1304203"/>
          </a:xfrm>
          <a:prstGeom prst="rect">
            <a:avLst/>
          </a:prstGeom>
          <a:noFill/>
        </p:spPr>
        <p:txBody>
          <a:bodyPr wrap="none" lIns="0" tIns="0" rIns="0" rtlCol="0">
            <a:spAutoFit/>
          </a:bodyPr>
          <a:lstStyle/>
          <a:p>
            <a:pPr>
              <a:lnSpc>
                <a:spcPts val="1700"/>
              </a:lnSpc>
              <a:tabLst>
                <a:tab pos="114300" algn="l"/>
              </a:tabLst>
            </a:pPr>
            <a:r>
              <a:rPr lang="en-US" altLang="zh-CN" sz="1578" b="1" dirty="0" smtClean="0">
                <a:solidFill>
                  <a:srgbClr val="FFFFFF"/>
                </a:solidFill>
                <a:latin typeface="Calibri"/>
                <a:cs typeface="Calibri"/>
              </a:rPr>
              <a:t>Runtime</a:t>
            </a:r>
            <a:r>
              <a:rPr lang="en-US" altLang="zh-CN" sz="1578" dirty="0" smtClean="0">
                <a:latin typeface="Calibri"/>
                <a:cs typeface="Calibri"/>
              </a:rPr>
              <a:t> </a:t>
            </a:r>
            <a:r>
              <a:rPr lang="en-US" altLang="zh-CN" sz="1578" b="1" dirty="0" smtClean="0">
                <a:solidFill>
                  <a:srgbClr val="FFFFFF"/>
                </a:solidFill>
                <a:latin typeface="Calibri"/>
                <a:cs typeface="Calibri"/>
              </a:rPr>
              <a:t>API</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100"/>
              </a:lnSpc>
              <a:tabLst>
                <a:tab pos="114300" algn="l"/>
              </a:tabLst>
            </a:pPr>
            <a:r>
              <a:rPr lang="en-US" altLang="zh-CN" dirty="0" smtClean="0">
                <a:latin typeface="Calibri"/>
                <a:cs typeface="Calibri"/>
              </a:rPr>
              <a:t>	</a:t>
            </a:r>
            <a:r>
              <a:rPr lang="en-US" altLang="zh-CN" sz="1578" b="1" dirty="0" smtClean="0">
                <a:solidFill>
                  <a:srgbClr val="FFFFFF"/>
                </a:solidFill>
                <a:latin typeface="Calibri"/>
                <a:cs typeface="Calibri"/>
              </a:rPr>
              <a:t>Discovery</a:t>
            </a:r>
          </a:p>
        </p:txBody>
      </p:sp>
      <p:sp>
        <p:nvSpPr>
          <p:cNvPr id="17" name="TextBox 1"/>
          <p:cNvSpPr txBox="1"/>
          <p:nvPr/>
        </p:nvSpPr>
        <p:spPr>
          <a:xfrm>
            <a:off x="6858000" y="4762500"/>
            <a:ext cx="817851" cy="1298509"/>
          </a:xfrm>
          <a:prstGeom prst="rect">
            <a:avLst/>
          </a:prstGeom>
          <a:noFill/>
        </p:spPr>
        <p:txBody>
          <a:bodyPr wrap="none" lIns="0" tIns="0" rIns="0" rtlCol="0">
            <a:spAutoFit/>
          </a:bodyPr>
          <a:lstStyle/>
          <a:p>
            <a:pPr>
              <a:lnSpc>
                <a:spcPts val="1700"/>
              </a:lnSpc>
              <a:tabLst>
                <a:tab pos="165100" algn="l"/>
              </a:tabLst>
            </a:pPr>
            <a:r>
              <a:rPr lang="en-US" altLang="zh-CN" dirty="0" smtClean="0">
                <a:latin typeface="Calibri"/>
                <a:cs typeface="Calibri"/>
              </a:rPr>
              <a:t>	</a:t>
            </a:r>
            <a:r>
              <a:rPr lang="en-US" altLang="zh-CN" sz="1578" b="1" dirty="0" smtClean="0">
                <a:solidFill>
                  <a:srgbClr val="FFFFFF"/>
                </a:solidFill>
                <a:latin typeface="Calibri"/>
                <a:cs typeface="Calibri"/>
              </a:rPr>
              <a:t>Setup</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100"/>
              </a:lnSpc>
              <a:tabLst>
                <a:tab pos="165100" algn="l"/>
              </a:tabLst>
            </a:pPr>
            <a:r>
              <a:rPr lang="en-US" altLang="zh-CN" sz="1578" b="1" dirty="0" smtClean="0">
                <a:solidFill>
                  <a:srgbClr val="FFFFFF"/>
                </a:solidFill>
                <a:latin typeface="Calibri"/>
                <a:cs typeface="Calibri"/>
              </a:rPr>
              <a:t>Execution</a:t>
            </a:r>
          </a:p>
        </p:txBody>
      </p:sp>
      <p:sp>
        <p:nvSpPr>
          <p:cNvPr id="18" name="TextBox 1"/>
          <p:cNvSpPr txBox="1"/>
          <p:nvPr/>
        </p:nvSpPr>
        <p:spPr>
          <a:xfrm>
            <a:off x="2133600" y="5613400"/>
            <a:ext cx="2516296" cy="566822"/>
          </a:xfrm>
          <a:prstGeom prst="rect">
            <a:avLst/>
          </a:prstGeom>
          <a:noFill/>
        </p:spPr>
        <p:txBody>
          <a:bodyPr wrap="none" lIns="0" tIns="0" rIns="0" rtlCol="0">
            <a:spAutoFit/>
          </a:bodyPr>
          <a:lstStyle/>
          <a:p>
            <a:pPr>
              <a:lnSpc>
                <a:spcPts val="1700"/>
              </a:lnSpc>
              <a:tabLst>
                <a:tab pos="635000" algn="l"/>
              </a:tabLst>
            </a:pPr>
            <a:r>
              <a:rPr lang="en-US" altLang="zh-CN" sz="1578" b="1" dirty="0" smtClean="0">
                <a:solidFill>
                  <a:srgbClr val="FFFFFF"/>
                </a:solidFill>
                <a:latin typeface="Calibri"/>
                <a:cs typeface="Calibri"/>
              </a:rPr>
              <a:t>Send</a:t>
            </a:r>
            <a:r>
              <a:rPr lang="en-US" altLang="zh-CN" sz="1578" dirty="0" smtClean="0">
                <a:latin typeface="Calibri"/>
                <a:cs typeface="Calibri"/>
              </a:rPr>
              <a:t> </a:t>
            </a:r>
            <a:r>
              <a:rPr lang="en-US" altLang="zh-CN" sz="1578" b="1" dirty="0" smtClean="0">
                <a:solidFill>
                  <a:srgbClr val="FFFFFF"/>
                </a:solidFill>
                <a:latin typeface="Calibri"/>
                <a:cs typeface="Calibri"/>
              </a:rPr>
              <a:t>commands</a:t>
            </a:r>
            <a:r>
              <a:rPr lang="en-US" altLang="zh-CN" sz="1578" dirty="0" smtClean="0">
                <a:latin typeface="Calibri"/>
                <a:cs typeface="Calibri"/>
              </a:rPr>
              <a:t> </a:t>
            </a:r>
            <a:r>
              <a:rPr lang="en-US" altLang="zh-CN" sz="1578" b="1" dirty="0" smtClean="0">
                <a:solidFill>
                  <a:srgbClr val="FFFFFF"/>
                </a:solidFill>
                <a:latin typeface="Calibri"/>
                <a:cs typeface="Calibri"/>
              </a:rPr>
              <a:t>to</a:t>
            </a:r>
            <a:r>
              <a:rPr lang="en-US" altLang="zh-CN" sz="1578" dirty="0" smtClean="0">
                <a:latin typeface="Calibri"/>
                <a:cs typeface="Calibri"/>
              </a:rPr>
              <a:t> </a:t>
            </a:r>
            <a:r>
              <a:rPr lang="en-US" altLang="zh-CN" sz="1578" b="1" dirty="0" smtClean="0">
                <a:solidFill>
                  <a:srgbClr val="FFFFFF"/>
                </a:solidFill>
                <a:latin typeface="Calibri"/>
                <a:cs typeface="Calibri"/>
              </a:rPr>
              <a:t>the</a:t>
            </a:r>
            <a:r>
              <a:rPr lang="en-US" altLang="zh-CN" sz="1578" dirty="0" smtClean="0">
                <a:latin typeface="Calibri"/>
                <a:cs typeface="Calibri"/>
              </a:rPr>
              <a:t> </a:t>
            </a:r>
            <a:r>
              <a:rPr lang="en-US" altLang="zh-CN" sz="1578" b="1" dirty="0" smtClean="0">
                <a:solidFill>
                  <a:srgbClr val="FFFFFF"/>
                </a:solidFill>
                <a:latin typeface="Calibri"/>
                <a:cs typeface="Calibri"/>
              </a:rPr>
              <a:t>device</a:t>
            </a:r>
          </a:p>
          <a:p>
            <a:pPr>
              <a:lnSpc>
                <a:spcPts val="2400"/>
              </a:lnSpc>
              <a:tabLst>
                <a:tab pos="635000" algn="l"/>
              </a:tabLst>
            </a:pPr>
            <a:r>
              <a:rPr lang="en-US" altLang="zh-CN" dirty="0" smtClean="0">
                <a:latin typeface="Calibri"/>
                <a:cs typeface="Calibri"/>
              </a:rPr>
              <a:t>	</a:t>
            </a:r>
            <a:r>
              <a:rPr lang="en-US" altLang="zh-CN" sz="1578" b="1" dirty="0" smtClean="0">
                <a:solidFill>
                  <a:srgbClr val="FFFFFF"/>
                </a:solidFill>
                <a:latin typeface="Calibri"/>
                <a:cs typeface="Calibri"/>
              </a:rPr>
              <a:t>Run</a:t>
            </a:r>
            <a:r>
              <a:rPr lang="en-US" altLang="zh-CN" sz="1578" dirty="0" smtClean="0">
                <a:latin typeface="Calibri"/>
                <a:cs typeface="Calibri"/>
              </a:rPr>
              <a:t> </a:t>
            </a:r>
            <a:r>
              <a:rPr lang="en-US" altLang="zh-CN" sz="1578" b="1" dirty="0" smtClean="0">
                <a:solidFill>
                  <a:srgbClr val="FFFFFF"/>
                </a:solidFill>
                <a:latin typeface="Calibri"/>
                <a:cs typeface="Calibri"/>
              </a:rPr>
              <a:t>the</a:t>
            </a:r>
            <a:r>
              <a:rPr lang="en-US" altLang="zh-CN" sz="1578" dirty="0" smtClean="0">
                <a:latin typeface="Calibri"/>
                <a:cs typeface="Calibri"/>
              </a:rPr>
              <a:t> </a:t>
            </a:r>
            <a:r>
              <a:rPr lang="en-US" altLang="zh-CN" sz="1578" b="1" dirty="0" smtClean="0">
                <a:solidFill>
                  <a:srgbClr val="FFFFFF"/>
                </a:solidFill>
                <a:latin typeface="Calibri"/>
                <a:cs typeface="Calibri"/>
              </a:rPr>
              <a:t>kernel!</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85800" y="939800"/>
            <a:ext cx="3575829" cy="1670278"/>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Buffers</a:t>
            </a:r>
            <a:r>
              <a:rPr lang="en-US" altLang="zh-CN" sz="3858" dirty="0" smtClean="0">
                <a:latin typeface="Calibri"/>
                <a:cs typeface="Calibri"/>
              </a:rPr>
              <a:t> </a:t>
            </a:r>
            <a:r>
              <a:rPr lang="en-US" altLang="zh-CN" sz="3858" b="1" dirty="0" smtClean="0">
                <a:solidFill>
                  <a:srgbClr val="FFFFFF"/>
                </a:solidFill>
                <a:latin typeface="Calibri"/>
                <a:cs typeface="Calibri"/>
              </a:rPr>
              <a:t>vs.Images</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600"/>
              </a:lnSpc>
              <a:tabLst/>
            </a:pPr>
            <a:r>
              <a:rPr lang="en-US" altLang="zh-CN" sz="2823" dirty="0" smtClean="0">
                <a:solidFill>
                  <a:srgbClr val="FFFFFF"/>
                </a:solidFill>
                <a:latin typeface="Calibri"/>
                <a:cs typeface="Calibri"/>
              </a:rPr>
              <a:t>•</a:t>
            </a:r>
            <a:r>
              <a:rPr lang="en-US" altLang="zh-CN" sz="2455" dirty="0" smtClean="0">
                <a:solidFill>
                  <a:srgbClr val="FFFFFF"/>
                </a:solidFill>
                <a:latin typeface="Calibri"/>
                <a:cs typeface="Calibri"/>
              </a:rPr>
              <a:t>Buffer</a:t>
            </a:r>
            <a:r>
              <a:rPr lang="en-US" altLang="zh-CN" sz="2455" dirty="0" smtClean="0">
                <a:latin typeface="Calibri"/>
                <a:cs typeface="Calibri"/>
              </a:rPr>
              <a:t> </a:t>
            </a:r>
            <a:r>
              <a:rPr lang="en-US" altLang="zh-CN" sz="2455" dirty="0" smtClean="0">
                <a:solidFill>
                  <a:srgbClr val="FFFFFF"/>
                </a:solidFill>
                <a:latin typeface="Calibri"/>
                <a:cs typeface="Calibri"/>
              </a:rPr>
              <a:t>objects</a:t>
            </a:r>
          </a:p>
        </p:txBody>
      </p:sp>
      <p:sp>
        <p:nvSpPr>
          <p:cNvPr id="5" name="TextBox 1"/>
          <p:cNvSpPr txBox="1"/>
          <p:nvPr/>
        </p:nvSpPr>
        <p:spPr>
          <a:xfrm>
            <a:off x="990600" y="2679700"/>
            <a:ext cx="166969" cy="239861"/>
          </a:xfrm>
          <a:prstGeom prst="rect">
            <a:avLst/>
          </a:prstGeom>
          <a:noFill/>
        </p:spPr>
        <p:txBody>
          <a:bodyPr wrap="none" lIns="0" tIns="0" rIns="0" rtlCol="0">
            <a:spAutoFit/>
          </a:bodyPr>
          <a:lstStyle/>
          <a:p>
            <a:pPr>
              <a:lnSpc>
                <a:spcPts val="1500"/>
              </a:lnSpc>
              <a:tabLst/>
            </a:pPr>
            <a:r>
              <a:rPr lang="en-US" altLang="zh-CN" sz="1302" dirty="0" smtClean="0">
                <a:solidFill>
                  <a:srgbClr val="90A7BF"/>
                </a:solidFill>
                <a:latin typeface="Calibri"/>
                <a:cs typeface="Calibri"/>
              </a:rPr>
              <a:t>■</a:t>
            </a:r>
          </a:p>
        </p:txBody>
      </p:sp>
      <p:sp>
        <p:nvSpPr>
          <p:cNvPr id="6" name="TextBox 1"/>
          <p:cNvSpPr txBox="1"/>
          <p:nvPr/>
        </p:nvSpPr>
        <p:spPr>
          <a:xfrm>
            <a:off x="1130300" y="2628900"/>
            <a:ext cx="5106909" cy="386986"/>
          </a:xfrm>
          <a:prstGeom prst="rect">
            <a:avLst/>
          </a:prstGeom>
          <a:noFill/>
        </p:spPr>
        <p:txBody>
          <a:bodyPr wrap="none" lIns="0" tIns="0" rIns="0" rtlCol="0">
            <a:spAutoFit/>
          </a:bodyPr>
          <a:lstStyle/>
          <a:p>
            <a:pPr>
              <a:lnSpc>
                <a:spcPts val="2600"/>
              </a:lnSpc>
              <a:tabLst/>
            </a:pPr>
            <a:r>
              <a:rPr lang="en-US" altLang="zh-CN" sz="2455" dirty="0" smtClean="0">
                <a:solidFill>
                  <a:srgbClr val="FFFFFF"/>
                </a:solidFill>
                <a:latin typeface="Calibri"/>
                <a:cs typeface="Calibri"/>
              </a:rPr>
              <a:t>Read/write</a:t>
            </a:r>
            <a:r>
              <a:rPr lang="en-US" altLang="zh-CN" sz="2455" dirty="0" smtClean="0">
                <a:latin typeface="Calibri"/>
                <a:cs typeface="Calibri"/>
              </a:rPr>
              <a:t> </a:t>
            </a:r>
            <a:r>
              <a:rPr lang="en-US" altLang="zh-CN" sz="2455" dirty="0" smtClean="0">
                <a:solidFill>
                  <a:srgbClr val="FFFFFF"/>
                </a:solidFill>
                <a:latin typeface="Calibri"/>
                <a:cs typeface="Calibri"/>
              </a:rPr>
              <a:t>from</a:t>
            </a:r>
            <a:r>
              <a:rPr lang="en-US" altLang="zh-CN" sz="2455" dirty="0" smtClean="0">
                <a:latin typeface="Calibri"/>
                <a:cs typeface="Calibri"/>
              </a:rPr>
              <a:t> </a:t>
            </a:r>
            <a:r>
              <a:rPr lang="en-US" altLang="zh-CN" sz="2455" dirty="0" smtClean="0">
                <a:solidFill>
                  <a:srgbClr val="FFFFFF"/>
                </a:solidFill>
                <a:latin typeface="Calibri"/>
                <a:cs typeface="Calibri"/>
              </a:rPr>
              <a:t>a</a:t>
            </a:r>
            <a:r>
              <a:rPr lang="en-US" altLang="zh-CN" sz="2455" dirty="0" smtClean="0">
                <a:latin typeface="Calibri"/>
                <a:cs typeface="Calibri"/>
              </a:rPr>
              <a:t> </a:t>
            </a:r>
            <a:r>
              <a:rPr lang="en-US" altLang="zh-CN" sz="2455" dirty="0" smtClean="0">
                <a:solidFill>
                  <a:srgbClr val="FFFFFF"/>
                </a:solidFill>
                <a:latin typeface="Calibri"/>
                <a:cs typeface="Calibri"/>
              </a:rPr>
              <a:t>kernel</a:t>
            </a:r>
            <a:r>
              <a:rPr lang="en-US" altLang="zh-CN" sz="2455" dirty="0" smtClean="0">
                <a:latin typeface="Calibri"/>
                <a:cs typeface="Calibri"/>
              </a:rPr>
              <a:t> </a:t>
            </a:r>
            <a:r>
              <a:rPr lang="en-US" altLang="zh-CN" sz="2455" dirty="0" smtClean="0">
                <a:solidFill>
                  <a:srgbClr val="FFFFFF"/>
                </a:solidFill>
                <a:latin typeface="Calibri"/>
                <a:cs typeface="Calibri"/>
              </a:rPr>
              <a:t>using</a:t>
            </a:r>
            <a:r>
              <a:rPr lang="en-US" altLang="zh-CN" sz="2455" dirty="0" smtClean="0">
                <a:latin typeface="Calibri"/>
                <a:cs typeface="Calibri"/>
              </a:rPr>
              <a:t> </a:t>
            </a:r>
            <a:r>
              <a:rPr lang="en-US" altLang="zh-CN" sz="2455" dirty="0" smtClean="0">
                <a:solidFill>
                  <a:srgbClr val="FFFFFF"/>
                </a:solidFill>
                <a:latin typeface="Calibri"/>
                <a:cs typeface="Calibri"/>
              </a:rPr>
              <a:t>pointers</a:t>
            </a:r>
          </a:p>
        </p:txBody>
      </p:sp>
      <p:sp>
        <p:nvSpPr>
          <p:cNvPr id="7" name="TextBox 1"/>
          <p:cNvSpPr txBox="1"/>
          <p:nvPr/>
        </p:nvSpPr>
        <p:spPr>
          <a:xfrm>
            <a:off x="685800" y="3162300"/>
            <a:ext cx="6055742" cy="2611954"/>
          </a:xfrm>
          <a:prstGeom prst="rect">
            <a:avLst/>
          </a:prstGeom>
          <a:noFill/>
        </p:spPr>
        <p:txBody>
          <a:bodyPr wrap="none" lIns="0" tIns="0" rIns="0" rtlCol="0">
            <a:spAutoFit/>
          </a:bodyPr>
          <a:lstStyle/>
          <a:p>
            <a:pPr>
              <a:lnSpc>
                <a:spcPts val="2600"/>
              </a:lnSpc>
              <a:tabLst>
                <a:tab pos="304800" algn="l"/>
              </a:tabLst>
            </a:pPr>
            <a:r>
              <a:rPr lang="en-US" altLang="zh-CN" dirty="0" smtClean="0">
                <a:latin typeface="Calibri"/>
                <a:cs typeface="Calibri"/>
              </a:rPr>
              <a:t>	</a:t>
            </a:r>
            <a:r>
              <a:rPr lang="en-US" altLang="zh-CN" sz="1302" dirty="0" smtClean="0">
                <a:solidFill>
                  <a:srgbClr val="90A7BF"/>
                </a:solidFill>
                <a:latin typeface="Calibri"/>
                <a:cs typeface="Calibri"/>
              </a:rPr>
              <a:t>■</a:t>
            </a:r>
            <a:r>
              <a:rPr lang="en-US" altLang="zh-CN" sz="2455" dirty="0" smtClean="0">
                <a:solidFill>
                  <a:srgbClr val="FFFFFF"/>
                </a:solidFill>
                <a:latin typeface="Calibri"/>
                <a:cs typeface="Calibri"/>
              </a:rPr>
              <a:t>Support</a:t>
            </a:r>
            <a:r>
              <a:rPr lang="en-US" altLang="zh-CN" sz="2455" dirty="0" smtClean="0">
                <a:latin typeface="Calibri"/>
                <a:cs typeface="Calibri"/>
              </a:rPr>
              <a:t> </a:t>
            </a:r>
            <a:r>
              <a:rPr lang="en-US" altLang="zh-CN" sz="2455" dirty="0" smtClean="0">
                <a:solidFill>
                  <a:srgbClr val="FFFFFF"/>
                </a:solidFill>
                <a:latin typeface="Calibri"/>
                <a:cs typeface="Calibri"/>
              </a:rPr>
              <a:t>atomic</a:t>
            </a:r>
            <a:r>
              <a:rPr lang="en-US" altLang="zh-CN" sz="2455" dirty="0" smtClean="0">
                <a:latin typeface="Calibri"/>
                <a:cs typeface="Calibri"/>
              </a:rPr>
              <a:t> </a:t>
            </a:r>
            <a:r>
              <a:rPr lang="en-US" altLang="zh-CN" sz="2455" dirty="0" smtClean="0">
                <a:solidFill>
                  <a:srgbClr val="FFFFFF"/>
                </a:solidFill>
                <a:latin typeface="Calibri"/>
                <a:cs typeface="Calibri"/>
              </a:rPr>
              <a:t>operations</a:t>
            </a:r>
          </a:p>
          <a:p>
            <a:pPr>
              <a:lnSpc>
                <a:spcPts val="3500"/>
              </a:lnSpc>
              <a:tabLst>
                <a:tab pos="304800" algn="l"/>
              </a:tabLst>
            </a:pPr>
            <a:r>
              <a:rPr lang="en-US" altLang="zh-CN" dirty="0" smtClean="0">
                <a:latin typeface="Calibri"/>
                <a:cs typeface="Calibri"/>
              </a:rPr>
              <a:t>	</a:t>
            </a:r>
            <a:r>
              <a:rPr lang="en-US" altLang="zh-CN" sz="1302" dirty="0" smtClean="0">
                <a:solidFill>
                  <a:srgbClr val="90A7BF"/>
                </a:solidFill>
                <a:latin typeface="Calibri"/>
                <a:cs typeface="Calibri"/>
              </a:rPr>
              <a:t>■</a:t>
            </a:r>
            <a:r>
              <a:rPr lang="en-US" altLang="zh-CN" sz="2455" dirty="0" smtClean="0">
                <a:solidFill>
                  <a:srgbClr val="FFFFFF"/>
                </a:solidFill>
                <a:latin typeface="Calibri"/>
                <a:cs typeface="Calibri"/>
              </a:rPr>
              <a:t>May</a:t>
            </a:r>
            <a:r>
              <a:rPr lang="en-US" altLang="zh-CN" sz="2455" dirty="0" smtClean="0">
                <a:latin typeface="Calibri"/>
                <a:cs typeface="Calibri"/>
              </a:rPr>
              <a:t> </a:t>
            </a:r>
            <a:r>
              <a:rPr lang="en-US" altLang="zh-CN" sz="2455" dirty="0" smtClean="0">
                <a:solidFill>
                  <a:srgbClr val="FFFFFF"/>
                </a:solidFill>
                <a:latin typeface="Calibri"/>
                <a:cs typeface="Calibri"/>
              </a:rPr>
              <a:t>or</a:t>
            </a:r>
            <a:r>
              <a:rPr lang="en-US" altLang="zh-CN" sz="2455" dirty="0" smtClean="0">
                <a:latin typeface="Calibri"/>
                <a:cs typeface="Calibri"/>
              </a:rPr>
              <a:t> </a:t>
            </a:r>
            <a:r>
              <a:rPr lang="en-US" altLang="zh-CN" sz="2455" dirty="0" smtClean="0">
                <a:solidFill>
                  <a:srgbClr val="FFFFFF"/>
                </a:solidFill>
                <a:latin typeface="Calibri"/>
                <a:cs typeface="Calibri"/>
              </a:rPr>
              <a:t>may</a:t>
            </a:r>
            <a:r>
              <a:rPr lang="en-US" altLang="zh-CN" sz="2455" dirty="0" smtClean="0">
                <a:latin typeface="Calibri"/>
                <a:cs typeface="Calibri"/>
              </a:rPr>
              <a:t> </a:t>
            </a:r>
            <a:r>
              <a:rPr lang="en-US" altLang="zh-CN" sz="2455" dirty="0" smtClean="0">
                <a:solidFill>
                  <a:srgbClr val="FFFFFF"/>
                </a:solidFill>
                <a:latin typeface="Calibri"/>
                <a:cs typeface="Calibri"/>
              </a:rPr>
              <a:t>not</a:t>
            </a:r>
            <a:r>
              <a:rPr lang="en-US" altLang="zh-CN" sz="2455" dirty="0" smtClean="0">
                <a:latin typeface="Calibri"/>
                <a:cs typeface="Calibri"/>
              </a:rPr>
              <a:t> </a:t>
            </a:r>
            <a:r>
              <a:rPr lang="en-US" altLang="zh-CN" sz="2455" dirty="0" smtClean="0">
                <a:solidFill>
                  <a:srgbClr val="FFFFFF"/>
                </a:solidFill>
                <a:latin typeface="Calibri"/>
                <a:cs typeface="Calibri"/>
              </a:rPr>
              <a:t>be</a:t>
            </a:r>
            <a:r>
              <a:rPr lang="en-US" altLang="zh-CN" sz="2455" dirty="0" smtClean="0">
                <a:latin typeface="Calibri"/>
                <a:cs typeface="Calibri"/>
              </a:rPr>
              <a:t> </a:t>
            </a:r>
            <a:r>
              <a:rPr lang="en-US" altLang="zh-CN" sz="2455" dirty="0" smtClean="0">
                <a:solidFill>
                  <a:srgbClr val="FFFFFF"/>
                </a:solidFill>
                <a:latin typeface="Calibri"/>
                <a:cs typeface="Calibri"/>
              </a:rPr>
              <a:t>cached</a:t>
            </a:r>
          </a:p>
          <a:p>
            <a:pPr>
              <a:lnSpc>
                <a:spcPts val="3700"/>
              </a:lnSpc>
              <a:tabLst>
                <a:tab pos="304800" algn="l"/>
              </a:tabLst>
            </a:pPr>
            <a:r>
              <a:rPr lang="en-US" altLang="zh-CN" sz="2823" dirty="0" smtClean="0">
                <a:solidFill>
                  <a:srgbClr val="FFFFFF"/>
                </a:solidFill>
                <a:latin typeface="Calibri"/>
                <a:cs typeface="Calibri"/>
              </a:rPr>
              <a:t>•</a:t>
            </a:r>
            <a:r>
              <a:rPr lang="en-US" altLang="zh-CN" sz="2455" dirty="0" smtClean="0">
                <a:solidFill>
                  <a:srgbClr val="FFFFFF"/>
                </a:solidFill>
                <a:latin typeface="Calibri"/>
                <a:cs typeface="Calibri"/>
              </a:rPr>
              <a:t>Image</a:t>
            </a:r>
            <a:r>
              <a:rPr lang="en-US" altLang="zh-CN" sz="2455" dirty="0" smtClean="0">
                <a:latin typeface="Calibri"/>
                <a:cs typeface="Calibri"/>
              </a:rPr>
              <a:t> </a:t>
            </a:r>
            <a:r>
              <a:rPr lang="en-US" altLang="zh-CN" sz="2455" dirty="0" smtClean="0">
                <a:solidFill>
                  <a:srgbClr val="FFFFFF"/>
                </a:solidFill>
                <a:latin typeface="Calibri"/>
                <a:cs typeface="Calibri"/>
              </a:rPr>
              <a:t>objects</a:t>
            </a:r>
          </a:p>
          <a:p>
            <a:pPr>
              <a:lnSpc>
                <a:spcPts val="3300"/>
              </a:lnSpc>
              <a:tabLst>
                <a:tab pos="304800" algn="l"/>
              </a:tabLst>
            </a:pPr>
            <a:r>
              <a:rPr lang="en-US" altLang="zh-CN" dirty="0" smtClean="0">
                <a:latin typeface="Calibri"/>
                <a:cs typeface="Calibri"/>
              </a:rPr>
              <a:t>	</a:t>
            </a:r>
            <a:r>
              <a:rPr lang="en-US" altLang="zh-CN" sz="1302" dirty="0" smtClean="0">
                <a:solidFill>
                  <a:srgbClr val="90A7BF"/>
                </a:solidFill>
                <a:latin typeface="Calibri"/>
                <a:cs typeface="Calibri"/>
              </a:rPr>
              <a:t>■</a:t>
            </a:r>
            <a:r>
              <a:rPr lang="en-US" altLang="zh-CN" sz="2455" dirty="0" smtClean="0">
                <a:solidFill>
                  <a:srgbClr val="FFFFFF"/>
                </a:solidFill>
                <a:latin typeface="Calibri"/>
                <a:cs typeface="Calibri"/>
              </a:rPr>
              <a:t>Either</a:t>
            </a:r>
            <a:r>
              <a:rPr lang="en-US" altLang="zh-CN" sz="2455" dirty="0" smtClean="0">
                <a:latin typeface="Calibri"/>
                <a:cs typeface="Calibri"/>
              </a:rPr>
              <a:t> </a:t>
            </a:r>
            <a:r>
              <a:rPr lang="en-US" altLang="zh-CN" sz="2455" dirty="0" smtClean="0">
                <a:solidFill>
                  <a:srgbClr val="FFFFFF"/>
                </a:solidFill>
                <a:latin typeface="Calibri"/>
                <a:cs typeface="Calibri"/>
              </a:rPr>
              <a:t>read-only</a:t>
            </a:r>
            <a:r>
              <a:rPr lang="en-US" altLang="zh-CN" sz="2455" dirty="0" smtClean="0">
                <a:latin typeface="Calibri"/>
                <a:cs typeface="Calibri"/>
              </a:rPr>
              <a:t> </a:t>
            </a:r>
            <a:r>
              <a:rPr lang="en-US" altLang="zh-CN" sz="2455" dirty="0" smtClean="0">
                <a:solidFill>
                  <a:srgbClr val="FFFFFF"/>
                </a:solidFill>
                <a:latin typeface="Calibri"/>
                <a:cs typeface="Calibri"/>
              </a:rPr>
              <a:t>or</a:t>
            </a:r>
            <a:r>
              <a:rPr lang="en-US" altLang="zh-CN" sz="2455" dirty="0" smtClean="0">
                <a:latin typeface="Calibri"/>
                <a:cs typeface="Calibri"/>
              </a:rPr>
              <a:t> </a:t>
            </a:r>
            <a:r>
              <a:rPr lang="en-US" altLang="zh-CN" sz="2455" dirty="0" smtClean="0">
                <a:solidFill>
                  <a:srgbClr val="FFFFFF"/>
                </a:solidFill>
                <a:latin typeface="Calibri"/>
                <a:cs typeface="Calibri"/>
              </a:rPr>
              <a:t>write-only</a:t>
            </a:r>
            <a:r>
              <a:rPr lang="en-US" altLang="zh-CN" sz="2455" dirty="0" smtClean="0">
                <a:latin typeface="Calibri"/>
                <a:cs typeface="Calibri"/>
              </a:rPr>
              <a:t> </a:t>
            </a:r>
            <a:r>
              <a:rPr lang="en-US" altLang="zh-CN" sz="2455" dirty="0" smtClean="0">
                <a:solidFill>
                  <a:srgbClr val="FFFFFF"/>
                </a:solidFill>
                <a:latin typeface="Calibri"/>
                <a:cs typeface="Calibri"/>
              </a:rPr>
              <a:t>from</a:t>
            </a:r>
            <a:r>
              <a:rPr lang="en-US" altLang="zh-CN" sz="2455" dirty="0" smtClean="0">
                <a:latin typeface="Calibri"/>
                <a:cs typeface="Calibri"/>
              </a:rPr>
              <a:t> </a:t>
            </a:r>
            <a:r>
              <a:rPr lang="en-US" altLang="zh-CN" sz="2455" dirty="0" smtClean="0">
                <a:solidFill>
                  <a:srgbClr val="FFFFFF"/>
                </a:solidFill>
                <a:latin typeface="Calibri"/>
                <a:cs typeface="Calibri"/>
              </a:rPr>
              <a:t>a</a:t>
            </a:r>
            <a:r>
              <a:rPr lang="en-US" altLang="zh-CN" sz="2455" dirty="0" smtClean="0">
                <a:latin typeface="Calibri"/>
                <a:cs typeface="Calibri"/>
              </a:rPr>
              <a:t> </a:t>
            </a:r>
            <a:r>
              <a:rPr lang="en-US" altLang="zh-CN" sz="2455" dirty="0" smtClean="0">
                <a:solidFill>
                  <a:srgbClr val="FFFFFF"/>
                </a:solidFill>
                <a:latin typeface="Calibri"/>
                <a:cs typeface="Calibri"/>
              </a:rPr>
              <a:t>kernel</a:t>
            </a:r>
          </a:p>
          <a:p>
            <a:pPr>
              <a:lnSpc>
                <a:spcPts val="3500"/>
              </a:lnSpc>
              <a:tabLst>
                <a:tab pos="304800" algn="l"/>
              </a:tabLst>
            </a:pPr>
            <a:r>
              <a:rPr lang="en-US" altLang="zh-CN" dirty="0" smtClean="0">
                <a:latin typeface="Calibri"/>
                <a:cs typeface="Calibri"/>
              </a:rPr>
              <a:t>	</a:t>
            </a:r>
            <a:r>
              <a:rPr lang="en-US" altLang="zh-CN" sz="1302" dirty="0" smtClean="0">
                <a:solidFill>
                  <a:srgbClr val="90A7BF"/>
                </a:solidFill>
                <a:latin typeface="Calibri"/>
                <a:cs typeface="Calibri"/>
              </a:rPr>
              <a:t>■</a:t>
            </a:r>
            <a:r>
              <a:rPr lang="en-US" altLang="zh-CN" sz="2455" dirty="0" smtClean="0">
                <a:solidFill>
                  <a:srgbClr val="FFFFFF"/>
                </a:solidFill>
                <a:latin typeface="Calibri"/>
                <a:cs typeface="Calibri"/>
              </a:rPr>
              <a:t>Hardware</a:t>
            </a:r>
            <a:r>
              <a:rPr lang="en-US" altLang="zh-CN" sz="2455" dirty="0" smtClean="0">
                <a:latin typeface="Calibri"/>
                <a:cs typeface="Calibri"/>
              </a:rPr>
              <a:t> </a:t>
            </a:r>
            <a:r>
              <a:rPr lang="en-US" altLang="zh-CN" sz="2455" dirty="0" smtClean="0">
                <a:solidFill>
                  <a:srgbClr val="FFFFFF"/>
                </a:solidFill>
                <a:latin typeface="Calibri"/>
                <a:cs typeface="Calibri"/>
              </a:rPr>
              <a:t>filtering</a:t>
            </a:r>
          </a:p>
          <a:p>
            <a:pPr>
              <a:lnSpc>
                <a:spcPts val="3500"/>
              </a:lnSpc>
              <a:tabLst>
                <a:tab pos="304800" algn="l"/>
              </a:tabLst>
            </a:pPr>
            <a:r>
              <a:rPr lang="en-US" altLang="zh-CN" dirty="0" smtClean="0">
                <a:latin typeface="Calibri"/>
                <a:cs typeface="Calibri"/>
              </a:rPr>
              <a:t>	</a:t>
            </a:r>
            <a:r>
              <a:rPr lang="en-US" altLang="zh-CN" sz="1302" dirty="0" smtClean="0">
                <a:solidFill>
                  <a:srgbClr val="90A7BF"/>
                </a:solidFill>
                <a:latin typeface="Calibri"/>
                <a:cs typeface="Calibri"/>
              </a:rPr>
              <a:t>■</a:t>
            </a:r>
            <a:r>
              <a:rPr lang="en-US" altLang="zh-CN" sz="2455" dirty="0" smtClean="0">
                <a:solidFill>
                  <a:srgbClr val="FFFFFF"/>
                </a:solidFill>
                <a:latin typeface="Calibri"/>
                <a:cs typeface="Calibri"/>
              </a:rPr>
              <a:t>GPU</a:t>
            </a:r>
            <a:r>
              <a:rPr lang="en-US" altLang="zh-CN" sz="2455" dirty="0" smtClean="0">
                <a:latin typeface="Calibri"/>
                <a:cs typeface="Calibri"/>
              </a:rPr>
              <a:t> </a:t>
            </a:r>
            <a:r>
              <a:rPr lang="en-US" altLang="zh-CN" sz="2455" dirty="0" smtClean="0">
                <a:solidFill>
                  <a:srgbClr val="FFFFFF"/>
                </a:solidFill>
                <a:latin typeface="Calibri"/>
                <a:cs typeface="Calibri"/>
              </a:rPr>
              <a:t>texture</a:t>
            </a:r>
            <a:r>
              <a:rPr lang="en-US" altLang="zh-CN" sz="2455" dirty="0" smtClean="0">
                <a:latin typeface="Calibri"/>
                <a:cs typeface="Calibri"/>
              </a:rPr>
              <a:t> </a:t>
            </a:r>
            <a:r>
              <a:rPr lang="en-US" altLang="zh-CN" sz="2455" dirty="0" smtClean="0">
                <a:solidFill>
                  <a:srgbClr val="FFFFFF"/>
                </a:solidFill>
                <a:latin typeface="Calibri"/>
                <a:cs typeface="Calibri"/>
              </a:rPr>
              <a:t>cache,</a:t>
            </a:r>
            <a:r>
              <a:rPr lang="en-US" altLang="zh-CN" sz="2455" dirty="0" smtClean="0">
                <a:latin typeface="Calibri"/>
                <a:cs typeface="Calibri"/>
              </a:rPr>
              <a:t> </a:t>
            </a:r>
            <a:r>
              <a:rPr lang="en-US" altLang="zh-CN" sz="2455" dirty="0" smtClean="0">
                <a:solidFill>
                  <a:srgbClr val="FFFFFF"/>
                </a:solidFill>
                <a:latin typeface="Calibri"/>
                <a:cs typeface="Calibri"/>
              </a:rPr>
              <a:t>low</a:t>
            </a:r>
            <a:r>
              <a:rPr lang="en-US" altLang="zh-CN" sz="2455" dirty="0" smtClean="0">
                <a:latin typeface="Calibri"/>
                <a:cs typeface="Calibri"/>
              </a:rPr>
              <a:t> </a:t>
            </a:r>
            <a:r>
              <a:rPr lang="en-US" altLang="zh-CN" sz="2455" dirty="0" smtClean="0">
                <a:solidFill>
                  <a:srgbClr val="FFFFFF"/>
                </a:solidFill>
                <a:latin typeface="Calibri"/>
                <a:cs typeface="Calibri"/>
              </a:rPr>
              <a:t>latency</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85800" y="901700"/>
            <a:ext cx="6798079" cy="571951"/>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Sometimes You</a:t>
            </a:r>
            <a:r>
              <a:rPr lang="en-US" altLang="zh-CN" sz="3858" dirty="0" smtClean="0">
                <a:latin typeface="Calibri"/>
                <a:cs typeface="Calibri"/>
              </a:rPr>
              <a:t> </a:t>
            </a:r>
            <a:r>
              <a:rPr lang="en-US" altLang="zh-CN" sz="3858" b="1" dirty="0" smtClean="0">
                <a:solidFill>
                  <a:srgbClr val="FFFFFF"/>
                </a:solidFill>
                <a:latin typeface="Calibri"/>
                <a:cs typeface="Calibri"/>
              </a:rPr>
              <a:t>Might</a:t>
            </a:r>
            <a:r>
              <a:rPr lang="en-US" altLang="zh-CN" sz="3858" dirty="0" smtClean="0">
                <a:latin typeface="Calibri"/>
                <a:cs typeface="Calibri"/>
              </a:rPr>
              <a:t> </a:t>
            </a:r>
            <a:r>
              <a:rPr lang="en-US" altLang="zh-CN" sz="3858" b="1" dirty="0" smtClean="0">
                <a:solidFill>
                  <a:srgbClr val="FFFFFF"/>
                </a:solidFill>
                <a:latin typeface="Calibri"/>
                <a:cs typeface="Calibri"/>
              </a:rPr>
              <a:t>Want</a:t>
            </a:r>
            <a:r>
              <a:rPr lang="en-US" altLang="zh-CN" sz="3858" dirty="0" smtClean="0">
                <a:latin typeface="Calibri"/>
                <a:cs typeface="Calibri"/>
              </a:rPr>
              <a:t> </a:t>
            </a:r>
            <a:r>
              <a:rPr lang="en-US" altLang="zh-CN" sz="3858" b="1" dirty="0" smtClean="0">
                <a:solidFill>
                  <a:srgbClr val="FFFFFF"/>
                </a:solidFill>
                <a:latin typeface="Calibri"/>
                <a:cs typeface="Calibri"/>
              </a:rPr>
              <a:t>Both</a:t>
            </a:r>
          </a:p>
        </p:txBody>
      </p:sp>
      <p:sp>
        <p:nvSpPr>
          <p:cNvPr id="5" name="TextBox 1"/>
          <p:cNvSpPr txBox="1"/>
          <p:nvPr/>
        </p:nvSpPr>
        <p:spPr>
          <a:xfrm>
            <a:off x="825500" y="2159000"/>
            <a:ext cx="66294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kernel</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void</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histogramGather(...,</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global</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float*</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histo</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p:txBody>
      </p:sp>
      <p:sp>
        <p:nvSpPr>
          <p:cNvPr id="6" name="TextBox 1"/>
          <p:cNvSpPr txBox="1"/>
          <p:nvPr/>
        </p:nvSpPr>
        <p:spPr>
          <a:xfrm>
            <a:off x="1066800" y="2438400"/>
            <a:ext cx="3556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a:t>
            </a:r>
          </a:p>
        </p:txBody>
      </p:sp>
      <p:sp>
        <p:nvSpPr>
          <p:cNvPr id="7" name="TextBox 1"/>
          <p:cNvSpPr txBox="1"/>
          <p:nvPr/>
        </p:nvSpPr>
        <p:spPr>
          <a:xfrm>
            <a:off x="1066800" y="2717800"/>
            <a:ext cx="2527300" cy="4953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histo[index]</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count;</a:t>
            </a:r>
          </a:p>
          <a:p>
            <a:pPr>
              <a:lnSpc>
                <a:spcPts val="2100"/>
              </a:lnSpc>
              <a:tabLst/>
            </a:pPr>
            <a:r>
              <a:rPr lang="en-US" altLang="zh-CN" sz="1578" dirty="0" smtClean="0">
                <a:solidFill>
                  <a:srgbClr val="FFFFFF"/>
                </a:solidFill>
                <a:latin typeface="Menlo" pitchFamily="18" charset="0"/>
                <a:cs typeface="Menlo" pitchFamily="18" charset="0"/>
              </a:rPr>
              <a:t>...</a:t>
            </a:r>
          </a:p>
        </p:txBody>
      </p:sp>
      <p:sp>
        <p:nvSpPr>
          <p:cNvPr id="8" name="TextBox 1"/>
          <p:cNvSpPr txBox="1"/>
          <p:nvPr/>
        </p:nvSpPr>
        <p:spPr>
          <a:xfrm>
            <a:off x="825500" y="3251200"/>
            <a:ext cx="1143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a:t>
            </a:r>
          </a:p>
        </p:txBody>
      </p:sp>
      <p:sp>
        <p:nvSpPr>
          <p:cNvPr id="9" name="TextBox 1"/>
          <p:cNvSpPr txBox="1"/>
          <p:nvPr/>
        </p:nvSpPr>
        <p:spPr>
          <a:xfrm>
            <a:off x="825500" y="3797300"/>
            <a:ext cx="69977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kernel</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void</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equalization(...,</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read_only</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image2d_t</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histo</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p:txBody>
      </p:sp>
      <p:sp>
        <p:nvSpPr>
          <p:cNvPr id="10" name="TextBox 1"/>
          <p:cNvSpPr txBox="1"/>
          <p:nvPr/>
        </p:nvSpPr>
        <p:spPr>
          <a:xfrm>
            <a:off x="1066800" y="4076700"/>
            <a:ext cx="3556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a:t>
            </a:r>
          </a:p>
        </p:txBody>
      </p:sp>
      <p:sp>
        <p:nvSpPr>
          <p:cNvPr id="11" name="TextBox 1"/>
          <p:cNvSpPr txBox="1"/>
          <p:nvPr/>
        </p:nvSpPr>
        <p:spPr>
          <a:xfrm>
            <a:off x="1066800" y="4356100"/>
            <a:ext cx="7835900" cy="4953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float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interpolated</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read_imagef(histo,</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CLK_FILTER_LINEAR|...).r;</a:t>
            </a:r>
          </a:p>
          <a:p>
            <a:pPr>
              <a:lnSpc>
                <a:spcPts val="2100"/>
              </a:lnSpc>
              <a:tabLst/>
            </a:pPr>
            <a:r>
              <a:rPr lang="en-US" altLang="zh-CN" sz="1578" dirty="0" smtClean="0">
                <a:solidFill>
                  <a:srgbClr val="FFFFFF"/>
                </a:solidFill>
                <a:latin typeface="Menlo" pitchFamily="18" charset="0"/>
                <a:cs typeface="Menlo" pitchFamily="18" charset="0"/>
              </a:rPr>
              <a:t>...</a:t>
            </a:r>
          </a:p>
        </p:txBody>
      </p:sp>
      <p:sp>
        <p:nvSpPr>
          <p:cNvPr id="12" name="TextBox 1"/>
          <p:cNvSpPr txBox="1"/>
          <p:nvPr/>
        </p:nvSpPr>
        <p:spPr>
          <a:xfrm>
            <a:off x="825500" y="4902200"/>
            <a:ext cx="1143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85800" y="901700"/>
            <a:ext cx="4237509" cy="583271"/>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image2d</a:t>
            </a:r>
            <a:r>
              <a:rPr lang="en-US" altLang="zh-CN" sz="3858" dirty="0" smtClean="0">
                <a:latin typeface="Calibri"/>
                <a:cs typeface="Calibri"/>
              </a:rPr>
              <a:t> </a:t>
            </a:r>
            <a:r>
              <a:rPr lang="en-US" altLang="zh-CN" sz="3858" b="1" dirty="0" smtClean="0">
                <a:solidFill>
                  <a:srgbClr val="FFFFFF"/>
                </a:solidFill>
                <a:latin typeface="Calibri"/>
                <a:cs typeface="Calibri"/>
              </a:rPr>
              <a:t>from</a:t>
            </a:r>
            <a:r>
              <a:rPr lang="en-US" altLang="zh-CN" sz="3858" dirty="0" smtClean="0">
                <a:latin typeface="Calibri"/>
                <a:cs typeface="Calibri"/>
              </a:rPr>
              <a:t> </a:t>
            </a:r>
            <a:r>
              <a:rPr lang="en-US" altLang="zh-CN" sz="3858" b="1" dirty="0" smtClean="0">
                <a:solidFill>
                  <a:srgbClr val="FFFFFF"/>
                </a:solidFill>
                <a:latin typeface="Calibri"/>
                <a:cs typeface="Calibri"/>
              </a:rPr>
              <a:t>Buffer</a:t>
            </a:r>
          </a:p>
        </p:txBody>
      </p:sp>
      <p:sp>
        <p:nvSpPr>
          <p:cNvPr id="5" name="TextBox 1"/>
          <p:cNvSpPr txBox="1"/>
          <p:nvPr/>
        </p:nvSpPr>
        <p:spPr>
          <a:xfrm>
            <a:off x="685800" y="2146300"/>
            <a:ext cx="3886250" cy="439171"/>
          </a:xfrm>
          <a:prstGeom prst="rect">
            <a:avLst/>
          </a:prstGeom>
          <a:noFill/>
        </p:spPr>
        <p:txBody>
          <a:bodyPr wrap="none" lIns="0" tIns="0" rIns="0" rtlCol="0">
            <a:spAutoFit/>
          </a:bodyPr>
          <a:lstStyle/>
          <a:p>
            <a:pPr>
              <a:lnSpc>
                <a:spcPts val="3000"/>
              </a:lnSpc>
              <a:tabLst/>
            </a:pPr>
            <a:r>
              <a:rPr lang="en-US" altLang="zh-CN" sz="2823" dirty="0" smtClean="0">
                <a:solidFill>
                  <a:srgbClr val="FFFFFF"/>
                </a:solidFill>
                <a:latin typeface="Times New Roman" pitchFamily="18" charset="0"/>
                <a:cs typeface="Times New Roman" pitchFamily="18" charset="0"/>
              </a:rPr>
              <a:t>•</a:t>
            </a:r>
            <a:r>
              <a:rPr lang="en-US" altLang="zh-CN" sz="2455" dirty="0" smtClean="0">
                <a:solidFill>
                  <a:srgbClr val="FFFFFF"/>
                </a:solidFill>
                <a:latin typeface="Calibri"/>
                <a:cs typeface="Calibri"/>
              </a:rPr>
              <a:t>cl_khr_image2d_from_buffer</a:t>
            </a:r>
          </a:p>
        </p:txBody>
      </p:sp>
      <p:sp>
        <p:nvSpPr>
          <p:cNvPr id="6" name="TextBox 1"/>
          <p:cNvSpPr txBox="1"/>
          <p:nvPr/>
        </p:nvSpPr>
        <p:spPr>
          <a:xfrm>
            <a:off x="685800" y="2603500"/>
            <a:ext cx="7395402" cy="439171"/>
          </a:xfrm>
          <a:prstGeom prst="rect">
            <a:avLst/>
          </a:prstGeom>
          <a:noFill/>
        </p:spPr>
        <p:txBody>
          <a:bodyPr wrap="none" lIns="0" tIns="0" rIns="0" rtlCol="0">
            <a:spAutoFit/>
          </a:bodyPr>
          <a:lstStyle/>
          <a:p>
            <a:pPr>
              <a:lnSpc>
                <a:spcPts val="3000"/>
              </a:lnSpc>
              <a:tabLst/>
            </a:pPr>
            <a:r>
              <a:rPr lang="en-US" altLang="zh-CN" sz="2823" dirty="0" smtClean="0">
                <a:solidFill>
                  <a:srgbClr val="FFFFFF"/>
                </a:solidFill>
                <a:latin typeface="Calibri"/>
                <a:cs typeface="Calibri"/>
              </a:rPr>
              <a:t>•</a:t>
            </a:r>
            <a:r>
              <a:rPr lang="en-US" altLang="zh-CN" sz="2455" dirty="0" smtClean="0">
                <a:solidFill>
                  <a:srgbClr val="FFFFFF"/>
                </a:solidFill>
                <a:latin typeface="Calibri"/>
                <a:cs typeface="Calibri"/>
              </a:rPr>
              <a:t>Sampling</a:t>
            </a:r>
            <a:r>
              <a:rPr lang="en-US" altLang="zh-CN" sz="2455" dirty="0" smtClean="0">
                <a:latin typeface="Calibri"/>
                <a:cs typeface="Calibri"/>
              </a:rPr>
              <a:t> </a:t>
            </a:r>
            <a:r>
              <a:rPr lang="en-US" altLang="zh-CN" sz="2455" dirty="0" smtClean="0">
                <a:solidFill>
                  <a:srgbClr val="FFFFFF"/>
                </a:solidFill>
                <a:latin typeface="Calibri"/>
                <a:cs typeface="Calibri"/>
              </a:rPr>
              <a:t>modes</a:t>
            </a:r>
            <a:r>
              <a:rPr lang="en-US" altLang="zh-CN" sz="2455" dirty="0" smtClean="0">
                <a:latin typeface="Calibri"/>
                <a:cs typeface="Calibri"/>
              </a:rPr>
              <a:t> </a:t>
            </a:r>
            <a:r>
              <a:rPr lang="en-US" altLang="zh-CN" sz="2455" dirty="0" smtClean="0">
                <a:solidFill>
                  <a:srgbClr val="FFFFFF"/>
                </a:solidFill>
                <a:latin typeface="Calibri"/>
                <a:cs typeface="Calibri"/>
              </a:rPr>
              <a:t>and</a:t>
            </a:r>
            <a:r>
              <a:rPr lang="en-US" altLang="zh-CN" sz="2455" dirty="0" smtClean="0">
                <a:latin typeface="Calibri"/>
                <a:cs typeface="Calibri"/>
              </a:rPr>
              <a:t> </a:t>
            </a:r>
            <a:r>
              <a:rPr lang="en-US" altLang="zh-CN" sz="2455" dirty="0" smtClean="0">
                <a:solidFill>
                  <a:srgbClr val="FFFFFF"/>
                </a:solidFill>
                <a:latin typeface="Calibri"/>
                <a:cs typeface="Calibri"/>
              </a:rPr>
              <a:t>capabilities</a:t>
            </a:r>
            <a:r>
              <a:rPr lang="en-US" altLang="zh-CN" sz="2455" dirty="0" smtClean="0">
                <a:latin typeface="Calibri"/>
                <a:cs typeface="Calibri"/>
              </a:rPr>
              <a:t> </a:t>
            </a:r>
            <a:r>
              <a:rPr lang="en-US" altLang="zh-CN" sz="2455" dirty="0" smtClean="0">
                <a:solidFill>
                  <a:srgbClr val="FFFFFF"/>
                </a:solidFill>
                <a:latin typeface="Calibri"/>
                <a:cs typeface="Calibri"/>
              </a:rPr>
              <a:t>of</a:t>
            </a:r>
            <a:r>
              <a:rPr lang="en-US" altLang="zh-CN" sz="2455" dirty="0" smtClean="0">
                <a:latin typeface="Calibri"/>
                <a:cs typeface="Calibri"/>
              </a:rPr>
              <a:t> </a:t>
            </a:r>
            <a:r>
              <a:rPr lang="en-US" altLang="zh-CN" sz="2455" dirty="0" smtClean="0">
                <a:solidFill>
                  <a:srgbClr val="FFFFFF"/>
                </a:solidFill>
                <a:latin typeface="Calibri"/>
                <a:cs typeface="Calibri"/>
              </a:rPr>
              <a:t>an</a:t>
            </a:r>
            <a:r>
              <a:rPr lang="en-US" altLang="zh-CN" sz="2455" dirty="0" smtClean="0">
                <a:latin typeface="Calibri"/>
                <a:cs typeface="Calibri"/>
              </a:rPr>
              <a:t> </a:t>
            </a:r>
            <a:r>
              <a:rPr lang="en-US" altLang="zh-CN" sz="2455" dirty="0" smtClean="0">
                <a:solidFill>
                  <a:srgbClr val="FFFFFF"/>
                </a:solidFill>
                <a:latin typeface="Calibri"/>
                <a:cs typeface="Calibri"/>
              </a:rPr>
              <a:t>ordinary</a:t>
            </a:r>
            <a:r>
              <a:rPr lang="en-US" altLang="zh-CN" sz="2455" dirty="0" smtClean="0">
                <a:latin typeface="Calibri"/>
                <a:cs typeface="Calibri"/>
              </a:rPr>
              <a:t> </a:t>
            </a:r>
            <a:r>
              <a:rPr lang="en-US" altLang="zh-CN" sz="2455" dirty="0" smtClean="0">
                <a:solidFill>
                  <a:srgbClr val="FFFFFF"/>
                </a:solidFill>
                <a:latin typeface="Calibri"/>
                <a:cs typeface="Calibri"/>
              </a:rPr>
              <a:t>image2d</a:t>
            </a:r>
          </a:p>
        </p:txBody>
      </p:sp>
      <p:sp>
        <p:nvSpPr>
          <p:cNvPr id="7" name="TextBox 1"/>
          <p:cNvSpPr txBox="1"/>
          <p:nvPr/>
        </p:nvSpPr>
        <p:spPr>
          <a:xfrm>
            <a:off x="685800" y="3263900"/>
            <a:ext cx="5308600" cy="482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cl_image_format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fmt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CL_RGBA,</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CL_FLOAT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a:p>
            <a:pPr>
              <a:lnSpc>
                <a:spcPts val="1900"/>
              </a:lnSpc>
              <a:tabLst/>
            </a:pPr>
            <a:r>
              <a:rPr lang="en-US" altLang="zh-CN" sz="1578" dirty="0" smtClean="0">
                <a:solidFill>
                  <a:srgbClr val="FFFFFF"/>
                </a:solidFill>
                <a:latin typeface="Menlo" pitchFamily="18" charset="0"/>
                <a:cs typeface="Menlo" pitchFamily="18" charset="0"/>
              </a:rPr>
              <a:t>size_t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pixel</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16;</a:t>
            </a:r>
          </a:p>
        </p:txBody>
      </p:sp>
      <p:sp>
        <p:nvSpPr>
          <p:cNvPr id="8" name="TextBox 1"/>
          <p:cNvSpPr txBox="1"/>
          <p:nvPr/>
        </p:nvSpPr>
        <p:spPr>
          <a:xfrm>
            <a:off x="685800" y="3759200"/>
            <a:ext cx="46990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cl_mem_flags</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flags</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CL_MEM_READ_WRITE;</a:t>
            </a:r>
          </a:p>
        </p:txBody>
      </p:sp>
      <p:sp>
        <p:nvSpPr>
          <p:cNvPr id="9" name="TextBox 1"/>
          <p:cNvSpPr txBox="1"/>
          <p:nvPr/>
        </p:nvSpPr>
        <p:spPr>
          <a:xfrm>
            <a:off x="685800" y="4013200"/>
            <a:ext cx="7721600" cy="482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cl_mem</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buffer_mem</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clCreateBuffer(c,flags,w*h*pixel,NULL,&amp;err);</a:t>
            </a:r>
          </a:p>
          <a:p>
            <a:pPr>
              <a:lnSpc>
                <a:spcPts val="1900"/>
              </a:lnSpc>
              <a:tabLst/>
            </a:pPr>
            <a:r>
              <a:rPr lang="en-US" altLang="zh-CN" sz="1578" dirty="0" smtClean="0">
                <a:solidFill>
                  <a:srgbClr val="FFFFFF"/>
                </a:solidFill>
                <a:latin typeface="Menlo" pitchFamily="18" charset="0"/>
                <a:cs typeface="Menlo" pitchFamily="18" charset="0"/>
              </a:rPr>
              <a:t>cl_image_desc</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desc</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p:txBody>
      </p:sp>
      <p:sp>
        <p:nvSpPr>
          <p:cNvPr id="10" name="TextBox 1"/>
          <p:cNvSpPr txBox="1"/>
          <p:nvPr/>
        </p:nvSpPr>
        <p:spPr>
          <a:xfrm>
            <a:off x="927100" y="4508500"/>
            <a:ext cx="57912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.image_type</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CL_MEM_OBJECT_TYPE_IMAGE2D,</a:t>
            </a:r>
          </a:p>
        </p:txBody>
      </p:sp>
      <p:sp>
        <p:nvSpPr>
          <p:cNvPr id="11" name="TextBox 1"/>
          <p:cNvSpPr txBox="1"/>
          <p:nvPr/>
        </p:nvSpPr>
        <p:spPr>
          <a:xfrm>
            <a:off x="1168400" y="4762500"/>
            <a:ext cx="2768600" cy="482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.image_width</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w,</a:t>
            </a:r>
          </a:p>
          <a:p>
            <a:pPr>
              <a:lnSpc>
                <a:spcPts val="1900"/>
              </a:lnSpc>
              <a:tabLst/>
            </a:pPr>
            <a:r>
              <a:rPr lang="en-US" altLang="zh-CN" sz="1578" dirty="0" smtClean="0">
                <a:solidFill>
                  <a:srgbClr val="FFFFFF"/>
                </a:solidFill>
                <a:latin typeface="Menlo" pitchFamily="18" charset="0"/>
                <a:cs typeface="Menlo" pitchFamily="18" charset="0"/>
              </a:rPr>
              <a:t>.image_height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h,</a:t>
            </a:r>
          </a:p>
        </p:txBody>
      </p:sp>
      <p:sp>
        <p:nvSpPr>
          <p:cNvPr id="12" name="TextBox 1"/>
          <p:cNvSpPr txBox="1"/>
          <p:nvPr/>
        </p:nvSpPr>
        <p:spPr>
          <a:xfrm>
            <a:off x="1168400" y="5270500"/>
            <a:ext cx="3251200" cy="482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.image_row_pitch</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pitch,</a:t>
            </a:r>
          </a:p>
          <a:p>
            <a:pPr>
              <a:lnSpc>
                <a:spcPts val="1900"/>
              </a:lnSpc>
              <a:tabLst/>
            </a:pPr>
            <a:r>
              <a:rPr lang="en-US" altLang="zh-CN" sz="1578" dirty="0" smtClean="0">
                <a:solidFill>
                  <a:srgbClr val="FFFFFF"/>
                </a:solidFill>
                <a:latin typeface="Menlo" pitchFamily="18" charset="0"/>
                <a:cs typeface="Menlo" pitchFamily="18" charset="0"/>
              </a:rPr>
              <a:t>...</a:t>
            </a:r>
          </a:p>
        </p:txBody>
      </p:sp>
      <p:sp>
        <p:nvSpPr>
          <p:cNvPr id="13" name="TextBox 1"/>
          <p:cNvSpPr txBox="1"/>
          <p:nvPr/>
        </p:nvSpPr>
        <p:spPr>
          <a:xfrm>
            <a:off x="1168400" y="5765800"/>
            <a:ext cx="3860800" cy="228600"/>
          </a:xfrm>
          <a:prstGeom prst="rect">
            <a:avLst/>
          </a:prstGeom>
          <a:noFill/>
        </p:spPr>
        <p:txBody>
          <a:bodyPr wrap="none" lIns="0" tIns="0" rIns="0" rtlCol="0">
            <a:spAutoFit/>
          </a:bodyPr>
          <a:lstStyle/>
          <a:p>
            <a:pPr>
              <a:lnSpc>
                <a:spcPts val="1800"/>
              </a:lnSpc>
              <a:tabLst/>
            </a:pPr>
            <a:r>
              <a:rPr lang="en-US" altLang="zh-CN" sz="1578" dirty="0" smtClean="0">
                <a:solidFill>
                  <a:srgbClr val="F6BA1B"/>
                </a:solidFill>
                <a:latin typeface="Menlo" pitchFamily="18" charset="0"/>
                <a:cs typeface="Menlo" pitchFamily="18" charset="0"/>
              </a:rPr>
              <a:t>.buffer</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buffer_mem,</a:t>
            </a:r>
          </a:p>
        </p:txBody>
      </p:sp>
      <p:sp>
        <p:nvSpPr>
          <p:cNvPr id="14" name="TextBox 1"/>
          <p:cNvSpPr txBox="1"/>
          <p:nvPr/>
        </p:nvSpPr>
        <p:spPr>
          <a:xfrm>
            <a:off x="838200" y="6108700"/>
            <a:ext cx="2413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a:t>
            </a:r>
          </a:p>
        </p:txBody>
      </p:sp>
      <p:sp>
        <p:nvSpPr>
          <p:cNvPr id="15" name="TextBox 1"/>
          <p:cNvSpPr txBox="1"/>
          <p:nvPr/>
        </p:nvSpPr>
        <p:spPr>
          <a:xfrm>
            <a:off x="838200" y="6464300"/>
            <a:ext cx="68707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cl_mem</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img</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clCreateImage(c,flags,&amp;fmt,&amp;desc,NULL,&amp;err);</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85800" y="939800"/>
            <a:ext cx="6476207" cy="1670278"/>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image2d</a:t>
            </a:r>
            <a:r>
              <a:rPr lang="en-US" altLang="zh-CN" sz="3858" dirty="0" smtClean="0">
                <a:latin typeface="Calibri"/>
                <a:cs typeface="Calibri"/>
              </a:rPr>
              <a:t> </a:t>
            </a:r>
            <a:r>
              <a:rPr lang="en-US" altLang="zh-CN" sz="3858" b="1" dirty="0" smtClean="0">
                <a:solidFill>
                  <a:srgbClr val="FFFFFF"/>
                </a:solidFill>
                <a:latin typeface="Calibri"/>
                <a:cs typeface="Calibri"/>
              </a:rPr>
              <a:t>from</a:t>
            </a:r>
            <a:r>
              <a:rPr lang="en-US" altLang="zh-CN" sz="3858" dirty="0" smtClean="0">
                <a:latin typeface="Calibri"/>
                <a:cs typeface="Calibri"/>
              </a:rPr>
              <a:t> </a:t>
            </a:r>
            <a:r>
              <a:rPr lang="en-US" altLang="zh-CN" sz="3858" b="1" dirty="0" smtClean="0">
                <a:solidFill>
                  <a:srgbClr val="FFFFFF"/>
                </a:solidFill>
                <a:latin typeface="Calibri"/>
                <a:cs typeface="Calibri"/>
              </a:rPr>
              <a:t>Buffer</a:t>
            </a:r>
            <a:r>
              <a:rPr lang="en-US" altLang="zh-CN" sz="3858" dirty="0" smtClean="0">
                <a:latin typeface="Calibri"/>
                <a:cs typeface="Calibri"/>
              </a:rPr>
              <a:t> </a:t>
            </a:r>
            <a:r>
              <a:rPr lang="en-US" altLang="zh-CN" sz="3858" b="1" dirty="0" smtClean="0">
                <a:solidFill>
                  <a:srgbClr val="FFFFFF"/>
                </a:solidFill>
                <a:latin typeface="Calibri"/>
                <a:cs typeface="Calibri"/>
              </a:rPr>
              <a:t>Alignment</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3600"/>
              </a:lnSpc>
              <a:tabLst/>
            </a:pPr>
            <a:r>
              <a:rPr lang="en-US" altLang="zh-CN" sz="2823" dirty="0" smtClean="0">
                <a:solidFill>
                  <a:srgbClr val="FFFFFF"/>
                </a:solidFill>
                <a:latin typeface="Times New Roman" pitchFamily="18" charset="0"/>
                <a:cs typeface="Times New Roman" pitchFamily="18" charset="0"/>
              </a:rPr>
              <a:t>•</a:t>
            </a:r>
            <a:r>
              <a:rPr lang="en-US" altLang="zh-CN" sz="2455" dirty="0" smtClean="0">
                <a:solidFill>
                  <a:srgbClr val="FFFFFF"/>
                </a:solidFill>
                <a:cs typeface="Times New Roman" pitchFamily="18" charset="0"/>
              </a:rPr>
              <a:t>CL_DEVICE_IMAGE_BASE_ADDRESS_ALIGNMENT</a:t>
            </a:r>
          </a:p>
        </p:txBody>
      </p:sp>
      <p:sp>
        <p:nvSpPr>
          <p:cNvPr id="5" name="TextBox 1"/>
          <p:cNvSpPr txBox="1"/>
          <p:nvPr/>
        </p:nvSpPr>
        <p:spPr>
          <a:xfrm>
            <a:off x="990600" y="2667000"/>
            <a:ext cx="88900" cy="190500"/>
          </a:xfrm>
          <a:prstGeom prst="rect">
            <a:avLst/>
          </a:prstGeom>
          <a:noFill/>
        </p:spPr>
        <p:txBody>
          <a:bodyPr wrap="none" lIns="0" tIns="0" rIns="0" rtlCol="0">
            <a:spAutoFit/>
          </a:bodyPr>
          <a:lstStyle/>
          <a:p>
            <a:pPr>
              <a:lnSpc>
                <a:spcPts val="1500"/>
              </a:lnSpc>
              <a:tabLst/>
            </a:pPr>
            <a:r>
              <a:rPr lang="en-US" altLang="zh-CN" sz="1302" dirty="0" smtClean="0">
                <a:solidFill>
                  <a:srgbClr val="90A7BF"/>
                </a:solidFill>
                <a:latin typeface="Lucida Grande" pitchFamily="18" charset="0"/>
                <a:cs typeface="Lucida Grande" pitchFamily="18" charset="0"/>
              </a:rPr>
              <a:t>■</a:t>
            </a:r>
          </a:p>
        </p:txBody>
      </p:sp>
      <p:sp>
        <p:nvSpPr>
          <p:cNvPr id="6" name="TextBox 1"/>
          <p:cNvSpPr txBox="1"/>
          <p:nvPr/>
        </p:nvSpPr>
        <p:spPr>
          <a:xfrm>
            <a:off x="1130300" y="2628900"/>
            <a:ext cx="4605190" cy="374043"/>
          </a:xfrm>
          <a:prstGeom prst="rect">
            <a:avLst/>
          </a:prstGeom>
          <a:noFill/>
        </p:spPr>
        <p:txBody>
          <a:bodyPr wrap="none" lIns="0" tIns="0" rIns="0" rtlCol="0">
            <a:spAutoFit/>
          </a:bodyPr>
          <a:lstStyle/>
          <a:p>
            <a:pPr>
              <a:lnSpc>
                <a:spcPts val="2500"/>
              </a:lnSpc>
              <a:tabLst/>
            </a:pPr>
            <a:r>
              <a:rPr lang="en-US" altLang="zh-CN" sz="2367" dirty="0" smtClean="0">
                <a:solidFill>
                  <a:srgbClr val="FFFFFF"/>
                </a:solidFill>
                <a:latin typeface="Calibri"/>
                <a:cs typeface="Calibri"/>
              </a:rPr>
              <a:t>For</a:t>
            </a:r>
            <a:r>
              <a:rPr lang="en-US" altLang="zh-CN" sz="2367" dirty="0" smtClean="0">
                <a:latin typeface="Calibri"/>
                <a:cs typeface="Calibri"/>
              </a:rPr>
              <a:t> </a:t>
            </a:r>
            <a:r>
              <a:rPr lang="en-US" altLang="zh-CN" sz="2367" dirty="0" smtClean="0">
                <a:solidFill>
                  <a:srgbClr val="FFFFFF"/>
                </a:solidFill>
                <a:latin typeface="Calibri"/>
                <a:cs typeface="Calibri"/>
              </a:rPr>
              <a:t>CL_MEM_USE_HOST_PTR</a:t>
            </a:r>
            <a:r>
              <a:rPr lang="en-US" altLang="zh-CN" sz="2367" dirty="0" smtClean="0">
                <a:latin typeface="Calibri"/>
                <a:cs typeface="Calibri"/>
              </a:rPr>
              <a:t> </a:t>
            </a:r>
            <a:r>
              <a:rPr lang="en-US" altLang="zh-CN" sz="2367" dirty="0" smtClean="0">
                <a:solidFill>
                  <a:srgbClr val="FFFFFF"/>
                </a:solidFill>
                <a:latin typeface="Calibri"/>
                <a:cs typeface="Calibri"/>
              </a:rPr>
              <a:t>buffers</a:t>
            </a:r>
          </a:p>
        </p:txBody>
      </p:sp>
      <p:sp>
        <p:nvSpPr>
          <p:cNvPr id="7" name="TextBox 1"/>
          <p:cNvSpPr txBox="1"/>
          <p:nvPr/>
        </p:nvSpPr>
        <p:spPr>
          <a:xfrm>
            <a:off x="685800" y="3124200"/>
            <a:ext cx="6425201" cy="2462640"/>
          </a:xfrm>
          <a:prstGeom prst="rect">
            <a:avLst/>
          </a:prstGeom>
          <a:noFill/>
        </p:spPr>
        <p:txBody>
          <a:bodyPr wrap="none" lIns="0" tIns="0" rIns="0" rtlCol="0">
            <a:spAutoFit/>
          </a:bodyPr>
          <a:lstStyle/>
          <a:p>
            <a:pPr>
              <a:lnSpc>
                <a:spcPts val="3000"/>
              </a:lnSpc>
              <a:tabLst>
                <a:tab pos="304800" algn="l"/>
                <a:tab pos="482600" algn="l"/>
              </a:tabLst>
            </a:pPr>
            <a:r>
              <a:rPr lang="en-US" altLang="zh-CN" sz="2823" dirty="0" smtClean="0">
                <a:solidFill>
                  <a:srgbClr val="FFFFFF"/>
                </a:solidFill>
                <a:latin typeface="Times New Roman" pitchFamily="18" charset="0"/>
                <a:cs typeface="Times New Roman" pitchFamily="18" charset="0"/>
              </a:rPr>
              <a:t>•</a:t>
            </a:r>
            <a:r>
              <a:rPr lang="en-US" altLang="zh-CN" sz="2455" dirty="0" smtClean="0">
                <a:solidFill>
                  <a:srgbClr val="FFFFFF"/>
                </a:solidFill>
                <a:latin typeface="Calibri"/>
                <a:cs typeface="Calibri"/>
              </a:rPr>
              <a:t>CL_DEVICE_IMAGE_PITCH_ALIGNMENT</a:t>
            </a:r>
          </a:p>
          <a:p>
            <a:pPr>
              <a:lnSpc>
                <a:spcPts val="2500"/>
              </a:lnSpc>
              <a:tabLst>
                <a:tab pos="304800" algn="l"/>
                <a:tab pos="482600" algn="l"/>
              </a:tabLst>
            </a:pPr>
            <a:r>
              <a:rPr lang="en-US" altLang="zh-CN" sz="1578" dirty="0" smtClean="0">
                <a:solidFill>
                  <a:srgbClr val="FFFFFF"/>
                </a:solidFill>
                <a:latin typeface="Menlo" pitchFamily="18" charset="0"/>
                <a:cs typeface="Menlo" pitchFamily="18" charset="0"/>
              </a:rPr>
              <a:t>cl_image_desc</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desc</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a:p>
            <a:pPr>
              <a:lnSpc>
                <a:spcPts val="1900"/>
              </a:lnSpc>
              <a:tabLst>
                <a:tab pos="304800" algn="l"/>
                <a:tab pos="482600" algn="l"/>
              </a:tabLst>
            </a:pPr>
            <a:r>
              <a:rPr lang="en-US" altLang="zh-CN" dirty="0" smtClean="0"/>
              <a:t>	</a:t>
            </a:r>
            <a:r>
              <a:rPr lang="en-US" altLang="zh-CN" sz="1578" dirty="0" smtClean="0">
                <a:solidFill>
                  <a:srgbClr val="FFFFFF"/>
                </a:solidFill>
                <a:latin typeface="Menlo" pitchFamily="18" charset="0"/>
                <a:cs typeface="Menlo" pitchFamily="18" charset="0"/>
              </a:rPr>
              <a:t>.image_type</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CL_MEM_OBJECT_TYPE_IMAGE2D,</a:t>
            </a:r>
          </a:p>
          <a:p>
            <a:pPr>
              <a:lnSpc>
                <a:spcPts val="1900"/>
              </a:lnSpc>
              <a:tabLst>
                <a:tab pos="304800" algn="l"/>
                <a:tab pos="482600" algn="l"/>
              </a:tabLst>
            </a:pPr>
            <a:r>
              <a:rPr lang="en-US" altLang="zh-CN" dirty="0" smtClean="0"/>
              <a:t>		</a:t>
            </a:r>
            <a:r>
              <a:rPr lang="en-US" altLang="zh-CN" sz="1578" dirty="0" smtClean="0">
                <a:solidFill>
                  <a:srgbClr val="FFFFFF"/>
                </a:solidFill>
                <a:latin typeface="Menlo" pitchFamily="18" charset="0"/>
                <a:cs typeface="Menlo" pitchFamily="18" charset="0"/>
              </a:rPr>
              <a:t>.image_width</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w,</a:t>
            </a:r>
          </a:p>
          <a:p>
            <a:pPr>
              <a:lnSpc>
                <a:spcPts val="1900"/>
              </a:lnSpc>
              <a:tabLst>
                <a:tab pos="304800" algn="l"/>
                <a:tab pos="482600" algn="l"/>
              </a:tabLst>
            </a:pPr>
            <a:r>
              <a:rPr lang="en-US" altLang="zh-CN" dirty="0" smtClean="0"/>
              <a:t>		</a:t>
            </a:r>
            <a:r>
              <a:rPr lang="en-US" altLang="zh-CN" sz="1578" dirty="0" smtClean="0">
                <a:solidFill>
                  <a:srgbClr val="FFFFFF"/>
                </a:solidFill>
                <a:latin typeface="Menlo" pitchFamily="18" charset="0"/>
                <a:cs typeface="Menlo" pitchFamily="18" charset="0"/>
              </a:rPr>
              <a:t>.image_height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h,</a:t>
            </a:r>
          </a:p>
          <a:p>
            <a:pPr>
              <a:lnSpc>
                <a:spcPts val="1900"/>
              </a:lnSpc>
              <a:tabLst>
                <a:tab pos="304800" algn="l"/>
                <a:tab pos="482600" algn="l"/>
              </a:tabLst>
            </a:pPr>
            <a:r>
              <a:rPr lang="en-US" altLang="zh-CN" dirty="0" smtClean="0"/>
              <a:t>		</a:t>
            </a:r>
            <a:r>
              <a:rPr lang="en-US" altLang="zh-CN" sz="1578" dirty="0" smtClean="0">
                <a:solidFill>
                  <a:srgbClr val="F6BA1B"/>
                </a:solidFill>
                <a:latin typeface="Menlo" pitchFamily="18" charset="0"/>
                <a:cs typeface="Menlo" pitchFamily="18" charset="0"/>
              </a:rPr>
              <a:t>.image_row_pitch</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pitch,</a:t>
            </a:r>
          </a:p>
          <a:p>
            <a:pPr>
              <a:lnSpc>
                <a:spcPts val="1900"/>
              </a:lnSpc>
              <a:tabLst>
                <a:tab pos="304800" algn="l"/>
                <a:tab pos="482600" algn="l"/>
              </a:tabLst>
            </a:pPr>
            <a:r>
              <a:rPr lang="en-US" altLang="zh-CN" dirty="0" smtClean="0"/>
              <a:t>		</a:t>
            </a:r>
            <a:r>
              <a:rPr lang="en-US" altLang="zh-CN" sz="1578" dirty="0" smtClean="0">
                <a:solidFill>
                  <a:srgbClr val="FFFFFF"/>
                </a:solidFill>
                <a:latin typeface="Menlo" pitchFamily="18" charset="0"/>
                <a:cs typeface="Menlo" pitchFamily="18" charset="0"/>
              </a:rPr>
              <a:t>...</a:t>
            </a:r>
          </a:p>
          <a:p>
            <a:pPr>
              <a:lnSpc>
                <a:spcPts val="1900"/>
              </a:lnSpc>
              <a:tabLst>
                <a:tab pos="304800" algn="l"/>
                <a:tab pos="482600" algn="l"/>
              </a:tabLst>
            </a:pPr>
            <a:r>
              <a:rPr lang="en-US" altLang="zh-CN" dirty="0" smtClean="0"/>
              <a:t>		</a:t>
            </a:r>
            <a:r>
              <a:rPr lang="en-US" altLang="zh-CN" sz="1578" dirty="0" smtClean="0">
                <a:solidFill>
                  <a:srgbClr val="FFFFFF"/>
                </a:solidFill>
                <a:latin typeface="Menlo" pitchFamily="18" charset="0"/>
                <a:cs typeface="Menlo" pitchFamily="18" charset="0"/>
              </a:rPr>
              <a:t>.buffer</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buffer_mem,</a:t>
            </a:r>
          </a:p>
          <a:p>
            <a:pPr>
              <a:lnSpc>
                <a:spcPts val="1900"/>
              </a:lnSpc>
              <a:tabLst>
                <a:tab pos="304800" algn="l"/>
                <a:tab pos="482600" algn="l"/>
              </a:tabLst>
            </a:pPr>
            <a:r>
              <a:rPr lang="en-US" altLang="zh-CN" dirty="0" smtClean="0"/>
              <a:t>	</a:t>
            </a:r>
            <a:r>
              <a:rPr lang="en-US" altLang="zh-CN" sz="1578" dirty="0" smtClean="0">
                <a:solidFill>
                  <a:srgbClr val="FFFFFF"/>
                </a:solidFill>
                <a:latin typeface="Menlo" pitchFamily="18" charset="0"/>
                <a:cs typeface="Menlo" pitchFamily="18" charset="0"/>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a:cs typeface="Calibri"/>
            </a:endParaRPr>
          </a:p>
        </p:txBody>
      </p:sp>
      <p:sp>
        <p:nvSpPr>
          <p:cNvPr id="2" name="TextBox 1"/>
          <p:cNvSpPr txBox="1"/>
          <p:nvPr/>
        </p:nvSpPr>
        <p:spPr>
          <a:xfrm>
            <a:off x="621506" y="774700"/>
            <a:ext cx="3623257" cy="635020"/>
          </a:xfrm>
          <a:prstGeom prst="rect">
            <a:avLst/>
          </a:prstGeom>
          <a:noFill/>
        </p:spPr>
        <p:txBody>
          <a:bodyPr wrap="square" lIns="0" tIns="0" rIns="0" rtlCol="0">
            <a:spAutoFit/>
          </a:bodyPr>
          <a:lstStyle/>
          <a:p>
            <a:pPr>
              <a:lnSpc>
                <a:spcPts val="4500"/>
              </a:lnSpc>
              <a:tabLst/>
            </a:pPr>
            <a:r>
              <a:rPr lang="en-US" altLang="zh-CN" sz="4209" dirty="0" smtClean="0">
                <a:solidFill>
                  <a:srgbClr val="FFFFFF"/>
                </a:solidFill>
                <a:latin typeface="Calibri"/>
                <a:cs typeface="Calibri"/>
              </a:rPr>
              <a:t>Platform Model:</a:t>
            </a:r>
          </a:p>
        </p:txBody>
      </p:sp>
      <p:sp>
        <p:nvSpPr>
          <p:cNvPr id="5" name="TextBox 1"/>
          <p:cNvSpPr txBox="1"/>
          <p:nvPr/>
        </p:nvSpPr>
        <p:spPr>
          <a:xfrm>
            <a:off x="621506" y="2789237"/>
            <a:ext cx="9829800" cy="3493264"/>
          </a:xfrm>
          <a:prstGeom prst="rect">
            <a:avLst/>
          </a:prstGeom>
          <a:noFill/>
        </p:spPr>
        <p:txBody>
          <a:bodyPr wrap="square" lIns="0" tIns="0" rIns="0" rtlCol="0">
            <a:spAutoFit/>
          </a:bodyPr>
          <a:lstStyle/>
          <a:p>
            <a:pPr>
              <a:defRPr/>
            </a:pPr>
            <a:r>
              <a:rPr lang="en-US" sz="3200" dirty="0">
                <a:solidFill>
                  <a:srgbClr val="FFFFFF"/>
                </a:solidFill>
              </a:rPr>
              <a:t>A high-level representation of the heterogeneous </a:t>
            </a:r>
            <a:r>
              <a:rPr lang="en-US" sz="3200" dirty="0" smtClean="0">
                <a:solidFill>
                  <a:srgbClr val="FFFFFF"/>
                </a:solidFill>
              </a:rPr>
              <a:t>system</a:t>
            </a:r>
          </a:p>
          <a:p>
            <a:pPr>
              <a:defRPr/>
            </a:pPr>
            <a:endParaRPr lang="en-US" sz="3200" dirty="0">
              <a:solidFill>
                <a:srgbClr val="FFFFFF"/>
              </a:solidFill>
            </a:endParaRPr>
          </a:p>
          <a:p>
            <a:pPr>
              <a:defRPr/>
            </a:pPr>
            <a:r>
              <a:rPr lang="en-US" sz="3200" dirty="0">
                <a:solidFill>
                  <a:srgbClr val="FFFFFF"/>
                </a:solidFill>
              </a:rPr>
              <a:t>Need to keep the architecture in mind when </a:t>
            </a:r>
            <a:r>
              <a:rPr lang="en-US" sz="3200" dirty="0" err="1">
                <a:solidFill>
                  <a:srgbClr val="FFFFFF"/>
                </a:solidFill>
              </a:rPr>
              <a:t>optimising</a:t>
            </a:r>
            <a:r>
              <a:rPr lang="en-US" sz="3200" dirty="0">
                <a:solidFill>
                  <a:srgbClr val="FFFFFF"/>
                </a:solidFill>
              </a:rPr>
              <a:t/>
            </a:r>
            <a:br>
              <a:rPr lang="en-US" sz="3200" dirty="0">
                <a:solidFill>
                  <a:srgbClr val="FFFFFF"/>
                </a:solidFill>
              </a:rPr>
            </a:br>
            <a:r>
              <a:rPr lang="en-US" sz="3200" dirty="0">
                <a:solidFill>
                  <a:srgbClr val="FFFFFF"/>
                </a:solidFill>
              </a:rPr>
              <a:t>parallel programming</a:t>
            </a:r>
          </a:p>
          <a:p>
            <a:pPr>
              <a:defRPr/>
            </a:pPr>
            <a:endParaRPr lang="en-US" sz="3200" dirty="0">
              <a:solidFill>
                <a:srgbClr val="FFFFFF"/>
              </a:solidFill>
            </a:endParaRPr>
          </a:p>
          <a:p>
            <a:pPr>
              <a:defRPr/>
            </a:pPr>
            <a:endParaRPr lang="en-US" sz="3200" dirty="0" smtClean="0">
              <a:solidFill>
                <a:srgbClr val="FFFFFF"/>
              </a:solidFill>
            </a:endParaRPr>
          </a:p>
          <a:p>
            <a:pPr>
              <a:defRPr/>
            </a:pPr>
            <a:endParaRPr lang="en-US" sz="3200" dirty="0" smtClean="0">
              <a:solidFill>
                <a:srgbClr val="FFFFFF"/>
              </a:solidFill>
            </a:endParaRPr>
          </a:p>
        </p:txBody>
      </p:sp>
    </p:spTree>
    <p:extLst>
      <p:ext uri="{BB962C8B-B14F-4D97-AF65-F5344CB8AC3E}">
        <p14:creationId xmlns:p14="http://schemas.microsoft.com/office/powerpoint/2010/main" val="241727267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013477" y="3495934"/>
            <a:ext cx="835285" cy="556857"/>
          </a:xfrm>
          <a:custGeom>
            <a:avLst/>
            <a:gdLst>
              <a:gd name="connsiteX0" fmla="*/ 0 w 835285"/>
              <a:gd name="connsiteY0" fmla="*/ 0 h 556857"/>
              <a:gd name="connsiteX1" fmla="*/ 835285 w 835285"/>
              <a:gd name="connsiteY1" fmla="*/ 0 h 556857"/>
              <a:gd name="connsiteX2" fmla="*/ 835285 w 835285"/>
              <a:gd name="connsiteY2" fmla="*/ 556857 h 556857"/>
              <a:gd name="connsiteX3" fmla="*/ 0 w 835285"/>
              <a:gd name="connsiteY3" fmla="*/ 556857 h 556857"/>
              <a:gd name="connsiteX4" fmla="*/ 0 w 835285"/>
              <a:gd name="connsiteY4" fmla="*/ 0 h 55685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5285" h="556857">
                <a:moveTo>
                  <a:pt x="0" y="0"/>
                </a:moveTo>
                <a:lnTo>
                  <a:pt x="835285" y="0"/>
                </a:lnTo>
                <a:lnTo>
                  <a:pt x="835285" y="556857"/>
                </a:lnTo>
                <a:lnTo>
                  <a:pt x="0" y="556857"/>
                </a:lnTo>
                <a:lnTo>
                  <a:pt x="0" y="0"/>
                </a:lnTo>
              </a:path>
            </a:pathLst>
          </a:custGeom>
          <a:solidFill>
            <a:srgbClr val="C15F1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1002340" y="3484796"/>
            <a:ext cx="857558" cy="579130"/>
          </a:xfrm>
          <a:custGeom>
            <a:avLst/>
            <a:gdLst>
              <a:gd name="connsiteX0" fmla="*/ 11137 w 857558"/>
              <a:gd name="connsiteY0" fmla="*/ 11137 h 579130"/>
              <a:gd name="connsiteX1" fmla="*/ 846421 w 857558"/>
              <a:gd name="connsiteY1" fmla="*/ 11137 h 579130"/>
              <a:gd name="connsiteX2" fmla="*/ 846421 w 857558"/>
              <a:gd name="connsiteY2" fmla="*/ 567993 h 579130"/>
              <a:gd name="connsiteX3" fmla="*/ 11137 w 857558"/>
              <a:gd name="connsiteY3" fmla="*/ 567993 h 579130"/>
              <a:gd name="connsiteX4" fmla="*/ 11137 w 857558"/>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57558" h="579130">
                <a:moveTo>
                  <a:pt x="11137" y="11137"/>
                </a:moveTo>
                <a:lnTo>
                  <a:pt x="846421" y="11137"/>
                </a:lnTo>
                <a:lnTo>
                  <a:pt x="846421" y="567993"/>
                </a:lnTo>
                <a:lnTo>
                  <a:pt x="11137" y="567993"/>
                </a:lnTo>
                <a:lnTo>
                  <a:pt x="11137" y="11137"/>
                </a:lnTo>
              </a:path>
            </a:pathLst>
          </a:custGeom>
          <a:solidFill>
            <a:srgbClr val="000000">
              <a:alpha val="0"/>
            </a:srgbClr>
          </a:solidFill>
          <a:ln w="25400">
            <a:solidFill>
              <a:srgbClr val="EC843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625133" y="3484797"/>
            <a:ext cx="2583813" cy="556857"/>
          </a:xfrm>
          <a:custGeom>
            <a:avLst/>
            <a:gdLst>
              <a:gd name="connsiteX0" fmla="*/ 0 w 2583813"/>
              <a:gd name="connsiteY0" fmla="*/ 0 h 556857"/>
              <a:gd name="connsiteX1" fmla="*/ 2583813 w 2583813"/>
              <a:gd name="connsiteY1" fmla="*/ 0 h 556857"/>
              <a:gd name="connsiteX2" fmla="*/ 2583813 w 2583813"/>
              <a:gd name="connsiteY2" fmla="*/ 556857 h 556857"/>
              <a:gd name="connsiteX3" fmla="*/ 0 w 2583813"/>
              <a:gd name="connsiteY3" fmla="*/ 556857 h 556857"/>
              <a:gd name="connsiteX4" fmla="*/ 0 w 2583813"/>
              <a:gd name="connsiteY4" fmla="*/ 0 h 55685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83813" h="556857">
                <a:moveTo>
                  <a:pt x="0" y="0"/>
                </a:moveTo>
                <a:lnTo>
                  <a:pt x="2583813" y="0"/>
                </a:lnTo>
                <a:lnTo>
                  <a:pt x="2583813" y="556857"/>
                </a:lnTo>
                <a:lnTo>
                  <a:pt x="0" y="556857"/>
                </a:lnTo>
                <a:lnTo>
                  <a:pt x="0" y="0"/>
                </a:lnTo>
              </a:path>
            </a:pathLst>
          </a:custGeom>
          <a:solidFill>
            <a:srgbClr val="6A8E1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3613996" y="3473660"/>
            <a:ext cx="2606087" cy="579130"/>
          </a:xfrm>
          <a:custGeom>
            <a:avLst/>
            <a:gdLst>
              <a:gd name="connsiteX0" fmla="*/ 11137 w 2606087"/>
              <a:gd name="connsiteY0" fmla="*/ 11137 h 579130"/>
              <a:gd name="connsiteX1" fmla="*/ 2594950 w 2606087"/>
              <a:gd name="connsiteY1" fmla="*/ 11137 h 579130"/>
              <a:gd name="connsiteX2" fmla="*/ 2594950 w 2606087"/>
              <a:gd name="connsiteY2" fmla="*/ 567993 h 579130"/>
              <a:gd name="connsiteX3" fmla="*/ 11137 w 2606087"/>
              <a:gd name="connsiteY3" fmla="*/ 567993 h 579130"/>
              <a:gd name="connsiteX4" fmla="*/ 11137 w 2606087"/>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06087" h="579130">
                <a:moveTo>
                  <a:pt x="11137" y="11137"/>
                </a:moveTo>
                <a:lnTo>
                  <a:pt x="2594950" y="11137"/>
                </a:lnTo>
                <a:lnTo>
                  <a:pt x="2594950" y="567993"/>
                </a:lnTo>
                <a:lnTo>
                  <a:pt x="11137" y="567993"/>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6737961" y="3473660"/>
            <a:ext cx="818578" cy="556855"/>
          </a:xfrm>
          <a:custGeom>
            <a:avLst/>
            <a:gdLst>
              <a:gd name="connsiteX0" fmla="*/ 0 w 818578"/>
              <a:gd name="connsiteY0" fmla="*/ 0 h 556855"/>
              <a:gd name="connsiteX1" fmla="*/ 818578 w 818578"/>
              <a:gd name="connsiteY1" fmla="*/ 0 h 556855"/>
              <a:gd name="connsiteX2" fmla="*/ 818578 w 818578"/>
              <a:gd name="connsiteY2" fmla="*/ 556855 h 556855"/>
              <a:gd name="connsiteX3" fmla="*/ 0 w 818578"/>
              <a:gd name="connsiteY3" fmla="*/ 556855 h 556855"/>
              <a:gd name="connsiteX4" fmla="*/ 0 w 818578"/>
              <a:gd name="connsiteY4" fmla="*/ 0 h 5568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18578" h="556855">
                <a:moveTo>
                  <a:pt x="0" y="0"/>
                </a:moveTo>
                <a:lnTo>
                  <a:pt x="818578" y="0"/>
                </a:lnTo>
                <a:lnTo>
                  <a:pt x="818578" y="556855"/>
                </a:lnTo>
                <a:lnTo>
                  <a:pt x="0" y="556855"/>
                </a:lnTo>
                <a:lnTo>
                  <a:pt x="0" y="0"/>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6726823" y="3462523"/>
            <a:ext cx="840852" cy="579130"/>
          </a:xfrm>
          <a:custGeom>
            <a:avLst/>
            <a:gdLst>
              <a:gd name="connsiteX0" fmla="*/ 11137 w 840852"/>
              <a:gd name="connsiteY0" fmla="*/ 11137 h 579130"/>
              <a:gd name="connsiteX1" fmla="*/ 829716 w 840852"/>
              <a:gd name="connsiteY1" fmla="*/ 11137 h 579130"/>
              <a:gd name="connsiteX2" fmla="*/ 829716 w 840852"/>
              <a:gd name="connsiteY2" fmla="*/ 567993 h 579130"/>
              <a:gd name="connsiteX3" fmla="*/ 11137 w 840852"/>
              <a:gd name="connsiteY3" fmla="*/ 567993 h 579130"/>
              <a:gd name="connsiteX4" fmla="*/ 11137 w 840852"/>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40852" h="579130">
                <a:moveTo>
                  <a:pt x="11137" y="11137"/>
                </a:moveTo>
                <a:lnTo>
                  <a:pt x="829716" y="11137"/>
                </a:lnTo>
                <a:lnTo>
                  <a:pt x="829716" y="567993"/>
                </a:lnTo>
                <a:lnTo>
                  <a:pt x="11137" y="567993"/>
                </a:lnTo>
                <a:lnTo>
                  <a:pt x="11137" y="11137"/>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1003300" y="3124200"/>
            <a:ext cx="2225583" cy="1322909"/>
          </a:xfrm>
          <a:prstGeom prst="rect">
            <a:avLst/>
          </a:prstGeom>
          <a:noFill/>
        </p:spPr>
        <p:txBody>
          <a:bodyPr wrap="none" lIns="0" tIns="0" rIns="0" rtlCol="0">
            <a:spAutoFit/>
          </a:bodyPr>
          <a:lstStyle/>
          <a:p>
            <a:pPr>
              <a:lnSpc>
                <a:spcPts val="2300"/>
              </a:lnSpc>
              <a:tabLst>
                <a:tab pos="88900" algn="l"/>
                <a:tab pos="127000" algn="l"/>
              </a:tabLst>
            </a:pPr>
            <a:r>
              <a:rPr lang="en-US" altLang="zh-CN" dirty="0" smtClean="0"/>
              <a:t>		</a:t>
            </a:r>
            <a:r>
              <a:rPr lang="en-US" altLang="zh-CN" sz="2192" dirty="0" smtClean="0">
                <a:solidFill>
                  <a:srgbClr val="FFFFFF"/>
                </a:solidFill>
                <a:latin typeface="Calibri"/>
                <a:cs typeface="Calibri"/>
              </a:rPr>
              <a:t>2ms</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700"/>
              </a:lnSpc>
              <a:tabLst>
                <a:tab pos="88900" algn="l"/>
                <a:tab pos="127000" algn="l"/>
              </a:tabLst>
            </a:pPr>
            <a:r>
              <a:rPr lang="en-US" altLang="zh-CN" dirty="0" smtClean="0">
                <a:latin typeface="Calibri"/>
                <a:cs typeface="Calibri"/>
              </a:rPr>
              <a:t>	</a:t>
            </a:r>
            <a:r>
              <a:rPr lang="en-US" altLang="zh-CN" sz="1227" dirty="0" smtClean="0">
                <a:solidFill>
                  <a:srgbClr val="FFFFFF"/>
                </a:solidFill>
                <a:latin typeface="Calibri"/>
                <a:cs typeface="Calibri"/>
              </a:rPr>
              <a:t>Write</a:t>
            </a:r>
            <a:r>
              <a:rPr lang="en-US" altLang="zh-CN" sz="1227" dirty="0" smtClean="0">
                <a:latin typeface="Calibri"/>
                <a:cs typeface="Calibri"/>
              </a:rPr>
              <a:t> </a:t>
            </a:r>
            <a:r>
              <a:rPr lang="en-US" altLang="zh-CN" sz="1227" dirty="0" smtClean="0">
                <a:solidFill>
                  <a:srgbClr val="FFFFFF"/>
                </a:solidFill>
                <a:latin typeface="Calibri"/>
                <a:cs typeface="Calibri"/>
              </a:rPr>
              <a:t>Data</a:t>
            </a:r>
          </a:p>
          <a:p>
            <a:pPr>
              <a:lnSpc>
                <a:spcPts val="1000"/>
              </a:lnSpc>
            </a:pPr>
            <a:endParaRPr lang="en-US" altLang="zh-CN" dirty="0" smtClean="0"/>
          </a:p>
          <a:p>
            <a:pPr>
              <a:lnSpc>
                <a:spcPts val="1000"/>
              </a:lnSpc>
            </a:pPr>
            <a:endParaRPr lang="en-US" altLang="zh-CN" dirty="0" smtClean="0"/>
          </a:p>
          <a:p>
            <a:pPr>
              <a:lnSpc>
                <a:spcPts val="2000"/>
              </a:lnSpc>
              <a:tabLst>
                <a:tab pos="88900" algn="l"/>
                <a:tab pos="127000" algn="l"/>
              </a:tabLst>
            </a:pPr>
            <a:r>
              <a:rPr lang="en-US" altLang="zh-CN" sz="1446" dirty="0" smtClean="0">
                <a:solidFill>
                  <a:srgbClr val="FFFFFF"/>
                </a:solidFill>
                <a:latin typeface="Monaco" pitchFamily="18" charset="0"/>
                <a:cs typeface="Monaco" pitchFamily="18" charset="0"/>
              </a:rPr>
              <a:t>clEnqueueWriteBuffer</a:t>
            </a:r>
          </a:p>
        </p:txBody>
      </p:sp>
      <p:sp>
        <p:nvSpPr>
          <p:cNvPr id="11" name="TextBox 1"/>
          <p:cNvSpPr txBox="1"/>
          <p:nvPr/>
        </p:nvSpPr>
        <p:spPr>
          <a:xfrm>
            <a:off x="6731000" y="3124200"/>
            <a:ext cx="2114304" cy="1297261"/>
          </a:xfrm>
          <a:prstGeom prst="rect">
            <a:avLst/>
          </a:prstGeom>
          <a:noFill/>
        </p:spPr>
        <p:txBody>
          <a:bodyPr wrap="none" lIns="0" tIns="0" rIns="0" rtlCol="0">
            <a:spAutoFit/>
          </a:bodyPr>
          <a:lstStyle/>
          <a:p>
            <a:pPr>
              <a:lnSpc>
                <a:spcPts val="2300"/>
              </a:lnSpc>
              <a:tabLst>
                <a:tab pos="88900" algn="l"/>
                <a:tab pos="165100" algn="l"/>
              </a:tabLst>
            </a:pPr>
            <a:r>
              <a:rPr lang="en-US" altLang="zh-CN" dirty="0" smtClean="0"/>
              <a:t>		</a:t>
            </a:r>
            <a:r>
              <a:rPr lang="en-US" altLang="zh-CN" sz="2192" dirty="0" smtClean="0">
                <a:solidFill>
                  <a:srgbClr val="FFFFFF"/>
                </a:solidFill>
                <a:latin typeface="Calibri"/>
                <a:cs typeface="Calibri"/>
              </a:rPr>
              <a:t>2ms</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500"/>
              </a:lnSpc>
              <a:tabLst>
                <a:tab pos="88900" algn="l"/>
                <a:tab pos="165100" algn="l"/>
              </a:tabLst>
            </a:pPr>
            <a:r>
              <a:rPr lang="en-US" altLang="zh-CN" dirty="0" smtClean="0">
                <a:latin typeface="Calibri"/>
                <a:cs typeface="Calibri"/>
              </a:rPr>
              <a:t>	</a:t>
            </a:r>
            <a:r>
              <a:rPr lang="en-US" altLang="zh-CN" sz="1227" dirty="0" smtClean="0">
                <a:solidFill>
                  <a:srgbClr val="FFFFFF"/>
                </a:solidFill>
                <a:latin typeface="Calibri"/>
                <a:cs typeface="Calibri"/>
              </a:rPr>
              <a:t>Read</a:t>
            </a:r>
            <a:r>
              <a:rPr lang="en-US" altLang="zh-CN" sz="1227" dirty="0" smtClean="0">
                <a:latin typeface="Calibri"/>
                <a:cs typeface="Calibri"/>
              </a:rPr>
              <a:t> </a:t>
            </a:r>
            <a:r>
              <a:rPr lang="en-US" altLang="zh-CN" sz="1227" dirty="0" smtClean="0">
                <a:solidFill>
                  <a:srgbClr val="FFFFFF"/>
                </a:solidFill>
                <a:latin typeface="Calibri"/>
                <a:cs typeface="Calibri"/>
              </a:rPr>
              <a:t>Data</a:t>
            </a:r>
          </a:p>
          <a:p>
            <a:pPr>
              <a:lnSpc>
                <a:spcPts val="1000"/>
              </a:lnSpc>
            </a:pPr>
            <a:endParaRPr lang="en-US" altLang="zh-CN" dirty="0" smtClean="0"/>
          </a:p>
          <a:p>
            <a:pPr>
              <a:lnSpc>
                <a:spcPts val="1000"/>
              </a:lnSpc>
            </a:pPr>
            <a:endParaRPr lang="en-US" altLang="zh-CN" dirty="0" smtClean="0"/>
          </a:p>
          <a:p>
            <a:pPr>
              <a:lnSpc>
                <a:spcPts val="2000"/>
              </a:lnSpc>
              <a:tabLst>
                <a:tab pos="88900" algn="l"/>
                <a:tab pos="165100" algn="l"/>
              </a:tabLst>
            </a:pPr>
            <a:r>
              <a:rPr lang="en-US" altLang="zh-CN" sz="1446" dirty="0" smtClean="0">
                <a:solidFill>
                  <a:srgbClr val="FFFFFF"/>
                </a:solidFill>
                <a:latin typeface="Monaco" pitchFamily="18" charset="0"/>
                <a:cs typeface="Monaco" pitchFamily="18" charset="0"/>
              </a:rPr>
              <a:t>clEnqueueReadBuffer</a:t>
            </a:r>
          </a:p>
        </p:txBody>
      </p:sp>
      <p:sp>
        <p:nvSpPr>
          <p:cNvPr id="12" name="TextBox 1"/>
          <p:cNvSpPr txBox="1"/>
          <p:nvPr/>
        </p:nvSpPr>
        <p:spPr>
          <a:xfrm>
            <a:off x="3619500" y="3124200"/>
            <a:ext cx="2448142" cy="1310085"/>
          </a:xfrm>
          <a:prstGeom prst="rect">
            <a:avLst/>
          </a:prstGeom>
          <a:noFill/>
        </p:spPr>
        <p:txBody>
          <a:bodyPr wrap="none" lIns="0" tIns="0" rIns="0" rtlCol="0">
            <a:spAutoFit/>
          </a:bodyPr>
          <a:lstStyle/>
          <a:p>
            <a:pPr>
              <a:lnSpc>
                <a:spcPts val="2300"/>
              </a:lnSpc>
              <a:tabLst>
                <a:tab pos="825500" algn="l"/>
                <a:tab pos="1028700" algn="l"/>
              </a:tabLst>
            </a:pPr>
            <a:r>
              <a:rPr lang="en-US" altLang="zh-CN" dirty="0" smtClean="0"/>
              <a:t>		</a:t>
            </a:r>
            <a:r>
              <a:rPr lang="en-US" altLang="zh-CN" sz="2192" dirty="0" smtClean="0">
                <a:solidFill>
                  <a:srgbClr val="FFFFFF"/>
                </a:solidFill>
                <a:latin typeface="Calibri"/>
                <a:cs typeface="Calibri"/>
              </a:rPr>
              <a:t>6ms</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600"/>
              </a:lnSpc>
              <a:tabLst>
                <a:tab pos="825500" algn="l"/>
                <a:tab pos="1028700" algn="l"/>
              </a:tabLst>
            </a:pPr>
            <a:r>
              <a:rPr lang="en-US" altLang="zh-CN" dirty="0" smtClean="0">
                <a:latin typeface="Calibri"/>
                <a:cs typeface="Calibri"/>
              </a:rPr>
              <a:t>	</a:t>
            </a:r>
            <a:r>
              <a:rPr lang="en-US" altLang="zh-CN" sz="1227" dirty="0" smtClean="0">
                <a:solidFill>
                  <a:srgbClr val="FFFFFF"/>
                </a:solidFill>
                <a:latin typeface="Calibri"/>
                <a:cs typeface="Calibri"/>
              </a:rPr>
              <a:t>Execute</a:t>
            </a:r>
            <a:r>
              <a:rPr lang="en-US" altLang="zh-CN" sz="1227" dirty="0" smtClean="0">
                <a:latin typeface="Calibri"/>
                <a:cs typeface="Calibri"/>
              </a:rPr>
              <a:t> </a:t>
            </a:r>
            <a:r>
              <a:rPr lang="en-US" altLang="zh-CN" sz="1227" dirty="0" smtClean="0">
                <a:solidFill>
                  <a:srgbClr val="FFFFFF"/>
                </a:solidFill>
                <a:latin typeface="Calibri"/>
                <a:cs typeface="Calibri"/>
              </a:rPr>
              <a:t>Kernel</a:t>
            </a:r>
          </a:p>
          <a:p>
            <a:pPr>
              <a:lnSpc>
                <a:spcPts val="1000"/>
              </a:lnSpc>
            </a:pPr>
            <a:endParaRPr lang="en-US" altLang="zh-CN" dirty="0" smtClean="0"/>
          </a:p>
          <a:p>
            <a:pPr>
              <a:lnSpc>
                <a:spcPts val="1000"/>
              </a:lnSpc>
            </a:pPr>
            <a:endParaRPr lang="en-US" altLang="zh-CN" dirty="0" smtClean="0"/>
          </a:p>
          <a:p>
            <a:pPr>
              <a:lnSpc>
                <a:spcPts val="2000"/>
              </a:lnSpc>
              <a:tabLst>
                <a:tab pos="825500" algn="l"/>
                <a:tab pos="1028700" algn="l"/>
              </a:tabLst>
            </a:pPr>
            <a:r>
              <a:rPr lang="en-US" altLang="zh-CN" sz="1446" dirty="0" smtClean="0">
                <a:solidFill>
                  <a:srgbClr val="FFFFFF"/>
                </a:solidFill>
                <a:latin typeface="Monaco" pitchFamily="18" charset="0"/>
                <a:cs typeface="Monaco" pitchFamily="18" charset="0"/>
              </a:rPr>
              <a:t>clEnqueueNDRangeKernel</a:t>
            </a:r>
          </a:p>
        </p:txBody>
      </p:sp>
      <p:sp>
        <p:nvSpPr>
          <p:cNvPr id="13" name="TextBox 1"/>
          <p:cNvSpPr txBox="1"/>
          <p:nvPr/>
        </p:nvSpPr>
        <p:spPr>
          <a:xfrm>
            <a:off x="685800" y="914400"/>
            <a:ext cx="6957913" cy="1017954"/>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Data</a:t>
            </a:r>
            <a:r>
              <a:rPr lang="en-US" altLang="zh-CN" sz="3858" dirty="0" smtClean="0">
                <a:latin typeface="Calibri"/>
                <a:cs typeface="Calibri"/>
              </a:rPr>
              <a:t> </a:t>
            </a:r>
            <a:r>
              <a:rPr lang="en-US" altLang="zh-CN" sz="3858" b="1" dirty="0" smtClean="0">
                <a:solidFill>
                  <a:srgbClr val="FFFFFF"/>
                </a:solidFill>
                <a:latin typeface="Calibri"/>
                <a:cs typeface="Calibri"/>
              </a:rPr>
              <a:t>Movement</a:t>
            </a:r>
            <a:r>
              <a:rPr lang="en-US" altLang="zh-CN" sz="3858" dirty="0" smtClean="0">
                <a:latin typeface="Calibri"/>
                <a:cs typeface="Calibri"/>
              </a:rPr>
              <a:t> </a:t>
            </a:r>
            <a:r>
              <a:rPr lang="en-US" altLang="zh-CN" sz="3858" b="1" dirty="0" smtClean="0">
                <a:solidFill>
                  <a:srgbClr val="FFFFFF"/>
                </a:solidFill>
                <a:latin typeface="Calibri"/>
                <a:cs typeface="Calibri"/>
              </a:rPr>
              <a:t>in</a:t>
            </a:r>
            <a:r>
              <a:rPr lang="en-US" altLang="zh-CN" sz="3858" dirty="0" smtClean="0">
                <a:latin typeface="Calibri"/>
                <a:cs typeface="Calibri"/>
              </a:rPr>
              <a:t> </a:t>
            </a:r>
            <a:r>
              <a:rPr lang="en-US" altLang="zh-CN" sz="3858" b="1" dirty="0" smtClean="0">
                <a:solidFill>
                  <a:srgbClr val="FFFFFF"/>
                </a:solidFill>
                <a:latin typeface="Calibri"/>
                <a:cs typeface="Calibri"/>
              </a:rPr>
              <a:t>Compute</a:t>
            </a:r>
            <a:r>
              <a:rPr lang="en-US" altLang="zh-CN" sz="3858" dirty="0" smtClean="0">
                <a:latin typeface="Calibri"/>
                <a:cs typeface="Calibri"/>
              </a:rPr>
              <a:t> </a:t>
            </a:r>
            <a:r>
              <a:rPr lang="en-US" altLang="zh-CN" sz="3858" b="1" dirty="0" smtClean="0">
                <a:solidFill>
                  <a:srgbClr val="FFFFFF"/>
                </a:solidFill>
                <a:latin typeface="Calibri"/>
                <a:cs typeface="Calibri"/>
              </a:rPr>
              <a:t>Apps</a:t>
            </a:r>
          </a:p>
          <a:p>
            <a:pPr>
              <a:lnSpc>
                <a:spcPts val="3500"/>
              </a:lnSpc>
              <a:tabLst/>
            </a:pPr>
            <a:r>
              <a:rPr lang="en-US" altLang="zh-CN" sz="2806" b="1" dirty="0" smtClean="0">
                <a:solidFill>
                  <a:srgbClr val="90A7BF"/>
                </a:solidFill>
                <a:latin typeface="Calibri"/>
                <a:cs typeface="Calibri"/>
              </a:rPr>
              <a:t>Many</a:t>
            </a:r>
            <a:r>
              <a:rPr lang="en-US" altLang="zh-CN" sz="2806" dirty="0" smtClean="0">
                <a:latin typeface="Calibri"/>
                <a:cs typeface="Calibri"/>
              </a:rPr>
              <a:t> </a:t>
            </a:r>
            <a:r>
              <a:rPr lang="en-US" altLang="zh-CN" sz="2806" b="1" dirty="0" smtClean="0">
                <a:solidFill>
                  <a:srgbClr val="90A7BF"/>
                </a:solidFill>
                <a:latin typeface="Calibri"/>
                <a:cs typeface="Calibri"/>
              </a:rPr>
              <a:t>apps</a:t>
            </a:r>
            <a:r>
              <a:rPr lang="en-US" altLang="zh-CN" sz="2806" dirty="0" smtClean="0">
                <a:latin typeface="Calibri"/>
                <a:cs typeface="Calibri"/>
              </a:rPr>
              <a:t> </a:t>
            </a:r>
            <a:r>
              <a:rPr lang="en-US" altLang="zh-CN" sz="2806" b="1" dirty="0" smtClean="0">
                <a:solidFill>
                  <a:srgbClr val="90A7BF"/>
                </a:solidFill>
                <a:latin typeface="Calibri"/>
                <a:cs typeface="Calibri"/>
              </a:rPr>
              <a:t>write/execute/read</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077073" y="3490366"/>
            <a:ext cx="757325" cy="556855"/>
          </a:xfrm>
          <a:custGeom>
            <a:avLst/>
            <a:gdLst>
              <a:gd name="connsiteX0" fmla="*/ 0 w 757325"/>
              <a:gd name="connsiteY0" fmla="*/ 0 h 556855"/>
              <a:gd name="connsiteX1" fmla="*/ 757325 w 757325"/>
              <a:gd name="connsiteY1" fmla="*/ 0 h 556855"/>
              <a:gd name="connsiteX2" fmla="*/ 757325 w 757325"/>
              <a:gd name="connsiteY2" fmla="*/ 556855 h 556855"/>
              <a:gd name="connsiteX3" fmla="*/ 0 w 757325"/>
              <a:gd name="connsiteY3" fmla="*/ 556855 h 556855"/>
              <a:gd name="connsiteX4" fmla="*/ 0 w 757325"/>
              <a:gd name="connsiteY4" fmla="*/ 0 h 5568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57325" h="556855">
                <a:moveTo>
                  <a:pt x="0" y="0"/>
                </a:moveTo>
                <a:lnTo>
                  <a:pt x="757325" y="0"/>
                </a:lnTo>
                <a:lnTo>
                  <a:pt x="757325" y="556855"/>
                </a:lnTo>
                <a:lnTo>
                  <a:pt x="0" y="556855"/>
                </a:lnTo>
                <a:lnTo>
                  <a:pt x="0" y="0"/>
                </a:lnTo>
              </a:path>
            </a:pathLst>
          </a:custGeom>
          <a:solidFill>
            <a:srgbClr val="C15F1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2065936" y="3479229"/>
            <a:ext cx="779598" cy="579130"/>
          </a:xfrm>
          <a:custGeom>
            <a:avLst/>
            <a:gdLst>
              <a:gd name="connsiteX0" fmla="*/ 11137 w 779598"/>
              <a:gd name="connsiteY0" fmla="*/ 11137 h 579130"/>
              <a:gd name="connsiteX1" fmla="*/ 768461 w 779598"/>
              <a:gd name="connsiteY1" fmla="*/ 11137 h 579130"/>
              <a:gd name="connsiteX2" fmla="*/ 768461 w 779598"/>
              <a:gd name="connsiteY2" fmla="*/ 567993 h 579130"/>
              <a:gd name="connsiteX3" fmla="*/ 11137 w 779598"/>
              <a:gd name="connsiteY3" fmla="*/ 567993 h 579130"/>
              <a:gd name="connsiteX4" fmla="*/ 11137 w 779598"/>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98" h="579130">
                <a:moveTo>
                  <a:pt x="11137" y="11137"/>
                </a:moveTo>
                <a:lnTo>
                  <a:pt x="768461" y="11137"/>
                </a:lnTo>
                <a:lnTo>
                  <a:pt x="768461" y="567993"/>
                </a:lnTo>
                <a:lnTo>
                  <a:pt x="11137" y="567993"/>
                </a:lnTo>
                <a:lnTo>
                  <a:pt x="11137" y="11137"/>
                </a:lnTo>
              </a:path>
            </a:pathLst>
          </a:custGeom>
          <a:solidFill>
            <a:srgbClr val="000000">
              <a:alpha val="0"/>
            </a:srgbClr>
          </a:solidFill>
          <a:ln w="25400">
            <a:solidFill>
              <a:srgbClr val="EC843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2878946" y="3490366"/>
            <a:ext cx="2583813" cy="556855"/>
          </a:xfrm>
          <a:custGeom>
            <a:avLst/>
            <a:gdLst>
              <a:gd name="connsiteX0" fmla="*/ 0 w 2583813"/>
              <a:gd name="connsiteY0" fmla="*/ 0 h 556855"/>
              <a:gd name="connsiteX1" fmla="*/ 2583813 w 2583813"/>
              <a:gd name="connsiteY1" fmla="*/ 0 h 556855"/>
              <a:gd name="connsiteX2" fmla="*/ 2583813 w 2583813"/>
              <a:gd name="connsiteY2" fmla="*/ 556855 h 556855"/>
              <a:gd name="connsiteX3" fmla="*/ 0 w 2583813"/>
              <a:gd name="connsiteY3" fmla="*/ 556855 h 556855"/>
              <a:gd name="connsiteX4" fmla="*/ 0 w 2583813"/>
              <a:gd name="connsiteY4" fmla="*/ 0 h 5568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83813" h="556855">
                <a:moveTo>
                  <a:pt x="0" y="0"/>
                </a:moveTo>
                <a:lnTo>
                  <a:pt x="2583813" y="0"/>
                </a:lnTo>
                <a:lnTo>
                  <a:pt x="2583813" y="556855"/>
                </a:lnTo>
                <a:lnTo>
                  <a:pt x="0" y="556855"/>
                </a:lnTo>
                <a:lnTo>
                  <a:pt x="0" y="0"/>
                </a:lnTo>
              </a:path>
            </a:pathLst>
          </a:custGeom>
          <a:solidFill>
            <a:srgbClr val="6A8E1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2867809" y="3479229"/>
            <a:ext cx="2606087" cy="579130"/>
          </a:xfrm>
          <a:custGeom>
            <a:avLst/>
            <a:gdLst>
              <a:gd name="connsiteX0" fmla="*/ 11137 w 2606087"/>
              <a:gd name="connsiteY0" fmla="*/ 11137 h 579130"/>
              <a:gd name="connsiteX1" fmla="*/ 2594950 w 2606087"/>
              <a:gd name="connsiteY1" fmla="*/ 11137 h 579130"/>
              <a:gd name="connsiteX2" fmla="*/ 2594950 w 2606087"/>
              <a:gd name="connsiteY2" fmla="*/ 567993 h 579130"/>
              <a:gd name="connsiteX3" fmla="*/ 11137 w 2606087"/>
              <a:gd name="connsiteY3" fmla="*/ 567993 h 579130"/>
              <a:gd name="connsiteX4" fmla="*/ 11137 w 2606087"/>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06087" h="579130">
                <a:moveTo>
                  <a:pt x="11137" y="11137"/>
                </a:moveTo>
                <a:lnTo>
                  <a:pt x="2594950" y="11137"/>
                </a:lnTo>
                <a:lnTo>
                  <a:pt x="2594950" y="567993"/>
                </a:lnTo>
                <a:lnTo>
                  <a:pt x="11137" y="567993"/>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5507308" y="3490366"/>
            <a:ext cx="818578" cy="556855"/>
          </a:xfrm>
          <a:custGeom>
            <a:avLst/>
            <a:gdLst>
              <a:gd name="connsiteX0" fmla="*/ 0 w 818578"/>
              <a:gd name="connsiteY0" fmla="*/ 0 h 556855"/>
              <a:gd name="connsiteX1" fmla="*/ 818578 w 818578"/>
              <a:gd name="connsiteY1" fmla="*/ 0 h 556855"/>
              <a:gd name="connsiteX2" fmla="*/ 818578 w 818578"/>
              <a:gd name="connsiteY2" fmla="*/ 556855 h 556855"/>
              <a:gd name="connsiteX3" fmla="*/ 0 w 818578"/>
              <a:gd name="connsiteY3" fmla="*/ 556855 h 556855"/>
              <a:gd name="connsiteX4" fmla="*/ 0 w 818578"/>
              <a:gd name="connsiteY4" fmla="*/ 0 h 5568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18578" h="556855">
                <a:moveTo>
                  <a:pt x="0" y="0"/>
                </a:moveTo>
                <a:lnTo>
                  <a:pt x="818578" y="0"/>
                </a:lnTo>
                <a:lnTo>
                  <a:pt x="818578" y="556855"/>
                </a:lnTo>
                <a:lnTo>
                  <a:pt x="0" y="556855"/>
                </a:lnTo>
                <a:lnTo>
                  <a:pt x="0" y="0"/>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5496170" y="3479229"/>
            <a:ext cx="840852" cy="579130"/>
          </a:xfrm>
          <a:custGeom>
            <a:avLst/>
            <a:gdLst>
              <a:gd name="connsiteX0" fmla="*/ 11137 w 840852"/>
              <a:gd name="connsiteY0" fmla="*/ 11137 h 579130"/>
              <a:gd name="connsiteX1" fmla="*/ 829716 w 840852"/>
              <a:gd name="connsiteY1" fmla="*/ 11137 h 579130"/>
              <a:gd name="connsiteX2" fmla="*/ 829716 w 840852"/>
              <a:gd name="connsiteY2" fmla="*/ 567993 h 579130"/>
              <a:gd name="connsiteX3" fmla="*/ 11137 w 840852"/>
              <a:gd name="connsiteY3" fmla="*/ 567993 h 579130"/>
              <a:gd name="connsiteX4" fmla="*/ 11137 w 840852"/>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40852" h="579130">
                <a:moveTo>
                  <a:pt x="11137" y="11137"/>
                </a:moveTo>
                <a:lnTo>
                  <a:pt x="829716" y="11137"/>
                </a:lnTo>
                <a:lnTo>
                  <a:pt x="829716" y="567993"/>
                </a:lnTo>
                <a:lnTo>
                  <a:pt x="11137" y="567993"/>
                </a:lnTo>
                <a:lnTo>
                  <a:pt x="11137" y="11137"/>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2085154" y="3284793"/>
            <a:ext cx="4244358" cy="28009"/>
          </a:xfrm>
          <a:custGeom>
            <a:avLst/>
            <a:gdLst>
              <a:gd name="connsiteX0" fmla="*/ 13921 w 4244358"/>
              <a:gd name="connsiteY0" fmla="*/ 14088 h 28009"/>
              <a:gd name="connsiteX1" fmla="*/ 27842 w 4244358"/>
              <a:gd name="connsiteY1" fmla="*/ 14088 h 28009"/>
              <a:gd name="connsiteX2" fmla="*/ 4216515 w 4244358"/>
              <a:gd name="connsiteY2" fmla="*/ 13921 h 28009"/>
              <a:gd name="connsiteX3" fmla="*/ 4230437 w 4244358"/>
              <a:gd name="connsiteY3" fmla="*/ 13921 h 28009"/>
            </a:gdLst>
            <a:ahLst/>
            <a:cxnLst>
              <a:cxn ang="0">
                <a:pos x="connsiteX0" y="connsiteY0"/>
              </a:cxn>
              <a:cxn ang="1">
                <a:pos x="connsiteX1" y="connsiteY1"/>
              </a:cxn>
              <a:cxn ang="2">
                <a:pos x="connsiteX2" y="connsiteY2"/>
              </a:cxn>
              <a:cxn ang="3">
                <a:pos x="connsiteX3" y="connsiteY3"/>
              </a:cxn>
            </a:cxnLst>
            <a:rect l="l" t="t" r="r" b="b"/>
            <a:pathLst>
              <a:path w="4244358" h="28009">
                <a:moveTo>
                  <a:pt x="13921" y="14088"/>
                </a:moveTo>
                <a:lnTo>
                  <a:pt x="27842" y="14088"/>
                </a:lnTo>
                <a:lnTo>
                  <a:pt x="4216515" y="13921"/>
                </a:lnTo>
                <a:lnTo>
                  <a:pt x="4230437" y="13921"/>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2083928" y="3228161"/>
            <a:ext cx="55685" cy="141441"/>
          </a:xfrm>
          <a:custGeom>
            <a:avLst/>
            <a:gdLst>
              <a:gd name="connsiteX0" fmla="*/ 13921 w 55685"/>
              <a:gd name="connsiteY0" fmla="*/ 13921 h 141441"/>
              <a:gd name="connsiteX1" fmla="*/ 13927 w 55685"/>
              <a:gd name="connsiteY1" fmla="*/ 127519 h 141441"/>
            </a:gdLst>
            <a:ahLst/>
            <a:cxnLst>
              <a:cxn ang="0">
                <a:pos x="connsiteX0" y="connsiteY0"/>
              </a:cxn>
              <a:cxn ang="1">
                <a:pos x="connsiteX1" y="connsiteY1"/>
              </a:cxn>
            </a:cxnLst>
            <a:rect l="l" t="t" r="r" b="b"/>
            <a:pathLst>
              <a:path w="55685" h="141441">
                <a:moveTo>
                  <a:pt x="13921" y="13921"/>
                </a:moveTo>
                <a:lnTo>
                  <a:pt x="13927" y="127519"/>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3" name="Freeform 3"/>
          <p:cNvSpPr/>
          <p:nvPr/>
        </p:nvSpPr>
        <p:spPr>
          <a:xfrm>
            <a:off x="6302888" y="3227996"/>
            <a:ext cx="55685" cy="141441"/>
          </a:xfrm>
          <a:custGeom>
            <a:avLst/>
            <a:gdLst>
              <a:gd name="connsiteX0" fmla="*/ 13932 w 55685"/>
              <a:gd name="connsiteY0" fmla="*/ 127520 h 141441"/>
              <a:gd name="connsiteX1" fmla="*/ 13921 w 55685"/>
              <a:gd name="connsiteY1" fmla="*/ 13921 h 141441"/>
            </a:gdLst>
            <a:ahLst/>
            <a:cxnLst>
              <a:cxn ang="0">
                <a:pos x="connsiteX0" y="connsiteY0"/>
              </a:cxn>
              <a:cxn ang="1">
                <a:pos x="connsiteX1" y="connsiteY1"/>
              </a:cxn>
            </a:cxnLst>
            <a:rect l="l" t="t" r="r" b="b"/>
            <a:pathLst>
              <a:path w="55685" h="141441">
                <a:moveTo>
                  <a:pt x="13932" y="127520"/>
                </a:moveTo>
                <a:lnTo>
                  <a:pt x="13921" y="13921"/>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 name="TextBox 1"/>
          <p:cNvSpPr txBox="1"/>
          <p:nvPr/>
        </p:nvSpPr>
        <p:spPr>
          <a:xfrm>
            <a:off x="2133600" y="3619500"/>
            <a:ext cx="661142" cy="374461"/>
          </a:xfrm>
          <a:prstGeom prst="rect">
            <a:avLst/>
          </a:prstGeom>
          <a:noFill/>
        </p:spPr>
        <p:txBody>
          <a:bodyPr wrap="none" lIns="0" tIns="0" rIns="0" rtlCol="0">
            <a:spAutoFit/>
          </a:bodyPr>
          <a:lstStyle/>
          <a:p>
            <a:pPr>
              <a:lnSpc>
                <a:spcPts val="1200"/>
              </a:lnSpc>
              <a:tabLst>
                <a:tab pos="279400" algn="l"/>
              </a:tabLst>
            </a:pPr>
            <a:r>
              <a:rPr lang="en-US" altLang="zh-CN" sz="1140" dirty="0" smtClean="0">
                <a:solidFill>
                  <a:srgbClr val="FFFFFF"/>
                </a:solidFill>
                <a:latin typeface="Calibri"/>
                <a:cs typeface="Calibri"/>
              </a:rPr>
              <a:t>Write</a:t>
            </a:r>
            <a:r>
              <a:rPr lang="en-US" altLang="zh-CN" sz="1140" dirty="0" smtClean="0">
                <a:latin typeface="Calibri"/>
                <a:cs typeface="Calibri"/>
              </a:rPr>
              <a:t> </a:t>
            </a:r>
            <a:r>
              <a:rPr lang="en-US" altLang="zh-CN" sz="1140" dirty="0" smtClean="0">
                <a:solidFill>
                  <a:srgbClr val="FFFFFF"/>
                </a:solidFill>
                <a:latin typeface="Calibri"/>
                <a:cs typeface="Calibri"/>
              </a:rPr>
              <a:t>Data</a:t>
            </a:r>
          </a:p>
          <a:p>
            <a:pPr>
              <a:lnSpc>
                <a:spcPts val="1200"/>
              </a:lnSpc>
              <a:tabLst>
                <a:tab pos="279400" algn="l"/>
              </a:tabLst>
            </a:pPr>
            <a:r>
              <a:rPr lang="en-US" altLang="zh-CN" dirty="0" smtClean="0">
                <a:latin typeface="Calibri"/>
                <a:cs typeface="Calibri"/>
              </a:rPr>
              <a:t>	</a:t>
            </a:r>
            <a:r>
              <a:rPr lang="en-US" altLang="zh-CN" sz="1140" i="1" dirty="0" smtClean="0">
                <a:solidFill>
                  <a:srgbClr val="FFFFFF"/>
                </a:solidFill>
                <a:latin typeface="Calibri"/>
                <a:cs typeface="Calibri"/>
              </a:rPr>
              <a:t>n</a:t>
            </a:r>
          </a:p>
        </p:txBody>
      </p:sp>
      <p:sp>
        <p:nvSpPr>
          <p:cNvPr id="14" name="TextBox 1"/>
          <p:cNvSpPr txBox="1"/>
          <p:nvPr/>
        </p:nvSpPr>
        <p:spPr>
          <a:xfrm>
            <a:off x="5588000" y="3606800"/>
            <a:ext cx="657599" cy="397972"/>
          </a:xfrm>
          <a:prstGeom prst="rect">
            <a:avLst/>
          </a:prstGeom>
          <a:noFill/>
        </p:spPr>
        <p:txBody>
          <a:bodyPr wrap="none" lIns="0" tIns="0" rIns="0" rtlCol="0">
            <a:spAutoFit/>
          </a:bodyPr>
          <a:lstStyle/>
          <a:p>
            <a:pPr>
              <a:lnSpc>
                <a:spcPts val="1300"/>
              </a:lnSpc>
              <a:tabLst>
                <a:tab pos="279400" algn="l"/>
              </a:tabLst>
            </a:pPr>
            <a:r>
              <a:rPr lang="en-US" altLang="zh-CN" sz="1227" dirty="0" smtClean="0">
                <a:solidFill>
                  <a:srgbClr val="FFFFFF"/>
                </a:solidFill>
                <a:latin typeface="Calibri"/>
                <a:cs typeface="Calibri"/>
              </a:rPr>
              <a:t>Read</a:t>
            </a:r>
            <a:r>
              <a:rPr lang="en-US" altLang="zh-CN" sz="1227" dirty="0" smtClean="0">
                <a:latin typeface="Calibri"/>
                <a:cs typeface="Calibri"/>
              </a:rPr>
              <a:t> </a:t>
            </a:r>
            <a:r>
              <a:rPr lang="en-US" altLang="zh-CN" sz="1227" dirty="0" smtClean="0">
                <a:solidFill>
                  <a:srgbClr val="FFFFFF"/>
                </a:solidFill>
                <a:latin typeface="Calibri"/>
                <a:cs typeface="Calibri"/>
              </a:rPr>
              <a:t>Data</a:t>
            </a:r>
          </a:p>
          <a:p>
            <a:pPr>
              <a:lnSpc>
                <a:spcPts val="1300"/>
              </a:lnSpc>
              <a:tabLst>
                <a:tab pos="279400" algn="l"/>
              </a:tabLst>
            </a:pPr>
            <a:r>
              <a:rPr lang="en-US" altLang="zh-CN" dirty="0" smtClean="0">
                <a:latin typeface="Calibri"/>
                <a:cs typeface="Calibri"/>
              </a:rPr>
              <a:t>	</a:t>
            </a:r>
            <a:r>
              <a:rPr lang="en-US" altLang="zh-CN" sz="1227" i="1" dirty="0" smtClean="0">
                <a:solidFill>
                  <a:srgbClr val="FFFFFF"/>
                </a:solidFill>
                <a:latin typeface="Calibri"/>
                <a:cs typeface="Calibri"/>
              </a:rPr>
              <a:t>n</a:t>
            </a:r>
          </a:p>
        </p:txBody>
      </p:sp>
      <p:sp>
        <p:nvSpPr>
          <p:cNvPr id="15" name="TextBox 1"/>
          <p:cNvSpPr txBox="1"/>
          <p:nvPr/>
        </p:nvSpPr>
        <p:spPr>
          <a:xfrm>
            <a:off x="3251200" y="2971800"/>
            <a:ext cx="1886461" cy="1039173"/>
          </a:xfrm>
          <a:prstGeom prst="rect">
            <a:avLst/>
          </a:prstGeom>
          <a:noFill/>
        </p:spPr>
        <p:txBody>
          <a:bodyPr wrap="none" lIns="0" tIns="0" rIns="0" rtlCol="0">
            <a:spAutoFit/>
          </a:bodyPr>
          <a:lstStyle/>
          <a:p>
            <a:pPr>
              <a:lnSpc>
                <a:spcPts val="2300"/>
              </a:lnSpc>
              <a:tabLst>
                <a:tab pos="444500" algn="l"/>
                <a:tab pos="876300" algn="l"/>
              </a:tabLst>
            </a:pPr>
            <a:r>
              <a:rPr lang="en-US" altLang="zh-CN" sz="2192" dirty="0" smtClean="0">
                <a:solidFill>
                  <a:srgbClr val="FFFFFF"/>
                </a:solidFill>
                <a:latin typeface="Calibri"/>
                <a:cs typeface="Calibri"/>
              </a:rPr>
              <a:t>iteration</a:t>
            </a:r>
            <a:r>
              <a:rPr lang="en-US" altLang="zh-CN" sz="2192" dirty="0" smtClean="0">
                <a:latin typeface="Calibri"/>
                <a:cs typeface="Calibri"/>
              </a:rPr>
              <a:t> </a:t>
            </a:r>
            <a:r>
              <a:rPr lang="en-US" altLang="zh-CN" sz="2192" i="1" dirty="0" smtClean="0">
                <a:solidFill>
                  <a:srgbClr val="FFFFFF"/>
                </a:solidFill>
                <a:latin typeface="Calibri"/>
                <a:cs typeface="Calibri"/>
              </a:rPr>
              <a:t>n</a:t>
            </a:r>
            <a:r>
              <a:rPr lang="en-US" altLang="zh-CN" sz="2192" dirty="0" smtClean="0">
                <a:solidFill>
                  <a:srgbClr val="FFFFFF"/>
                </a:solidFill>
                <a:latin typeface="Calibri"/>
                <a:cs typeface="Calibri"/>
              </a:rPr>
              <a:t>:10ms</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000"/>
              </a:lnSpc>
              <a:tabLst>
                <a:tab pos="444500" algn="l"/>
                <a:tab pos="876300" algn="l"/>
              </a:tabLst>
            </a:pPr>
            <a:r>
              <a:rPr lang="en-US" altLang="zh-CN" dirty="0" smtClean="0">
                <a:latin typeface="Calibri"/>
                <a:cs typeface="Calibri"/>
              </a:rPr>
              <a:t>	</a:t>
            </a:r>
            <a:r>
              <a:rPr lang="en-US" altLang="zh-CN" sz="1227" dirty="0" smtClean="0">
                <a:solidFill>
                  <a:srgbClr val="FFFFFF"/>
                </a:solidFill>
                <a:latin typeface="Calibri"/>
                <a:cs typeface="Calibri"/>
              </a:rPr>
              <a:t>Execute</a:t>
            </a:r>
            <a:r>
              <a:rPr lang="en-US" altLang="zh-CN" sz="1227" dirty="0" smtClean="0">
                <a:latin typeface="Calibri"/>
                <a:cs typeface="Calibri"/>
              </a:rPr>
              <a:t> </a:t>
            </a:r>
            <a:r>
              <a:rPr lang="en-US" altLang="zh-CN" sz="1227" dirty="0" smtClean="0">
                <a:solidFill>
                  <a:srgbClr val="FFFFFF"/>
                </a:solidFill>
                <a:latin typeface="Calibri"/>
                <a:cs typeface="Calibri"/>
              </a:rPr>
              <a:t>Kernel</a:t>
            </a:r>
          </a:p>
          <a:p>
            <a:pPr>
              <a:lnSpc>
                <a:spcPts val="1300"/>
              </a:lnSpc>
              <a:tabLst>
                <a:tab pos="444500" algn="l"/>
                <a:tab pos="876300" algn="l"/>
              </a:tabLst>
            </a:pPr>
            <a:r>
              <a:rPr lang="en-US" altLang="zh-CN" dirty="0" smtClean="0">
                <a:latin typeface="Calibri"/>
                <a:cs typeface="Calibri"/>
              </a:rPr>
              <a:t>		</a:t>
            </a:r>
            <a:r>
              <a:rPr lang="en-US" altLang="zh-CN" sz="1227" i="1" dirty="0" smtClean="0">
                <a:solidFill>
                  <a:srgbClr val="FFFFFF"/>
                </a:solidFill>
                <a:latin typeface="Calibri"/>
                <a:cs typeface="Calibri"/>
              </a:rPr>
              <a:t>n</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077073" y="3490366"/>
            <a:ext cx="757325" cy="556855"/>
          </a:xfrm>
          <a:custGeom>
            <a:avLst/>
            <a:gdLst>
              <a:gd name="connsiteX0" fmla="*/ 0 w 757325"/>
              <a:gd name="connsiteY0" fmla="*/ 0 h 556855"/>
              <a:gd name="connsiteX1" fmla="*/ 757325 w 757325"/>
              <a:gd name="connsiteY1" fmla="*/ 0 h 556855"/>
              <a:gd name="connsiteX2" fmla="*/ 757325 w 757325"/>
              <a:gd name="connsiteY2" fmla="*/ 556855 h 556855"/>
              <a:gd name="connsiteX3" fmla="*/ 0 w 757325"/>
              <a:gd name="connsiteY3" fmla="*/ 556855 h 556855"/>
              <a:gd name="connsiteX4" fmla="*/ 0 w 757325"/>
              <a:gd name="connsiteY4" fmla="*/ 0 h 5568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57325" h="556855">
                <a:moveTo>
                  <a:pt x="0" y="0"/>
                </a:moveTo>
                <a:lnTo>
                  <a:pt x="757325" y="0"/>
                </a:lnTo>
                <a:lnTo>
                  <a:pt x="757325" y="556855"/>
                </a:lnTo>
                <a:lnTo>
                  <a:pt x="0" y="556855"/>
                </a:lnTo>
                <a:lnTo>
                  <a:pt x="0" y="0"/>
                </a:lnTo>
              </a:path>
            </a:pathLst>
          </a:custGeom>
          <a:solidFill>
            <a:srgbClr val="C15F1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2065936" y="3479229"/>
            <a:ext cx="779598" cy="579130"/>
          </a:xfrm>
          <a:custGeom>
            <a:avLst/>
            <a:gdLst>
              <a:gd name="connsiteX0" fmla="*/ 11137 w 779598"/>
              <a:gd name="connsiteY0" fmla="*/ 11137 h 579130"/>
              <a:gd name="connsiteX1" fmla="*/ 768461 w 779598"/>
              <a:gd name="connsiteY1" fmla="*/ 11137 h 579130"/>
              <a:gd name="connsiteX2" fmla="*/ 768461 w 779598"/>
              <a:gd name="connsiteY2" fmla="*/ 567993 h 579130"/>
              <a:gd name="connsiteX3" fmla="*/ 11137 w 779598"/>
              <a:gd name="connsiteY3" fmla="*/ 567993 h 579130"/>
              <a:gd name="connsiteX4" fmla="*/ 11137 w 779598"/>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98" h="579130">
                <a:moveTo>
                  <a:pt x="11137" y="11137"/>
                </a:moveTo>
                <a:lnTo>
                  <a:pt x="768461" y="11137"/>
                </a:lnTo>
                <a:lnTo>
                  <a:pt x="768461" y="567993"/>
                </a:lnTo>
                <a:lnTo>
                  <a:pt x="11137" y="567993"/>
                </a:lnTo>
                <a:lnTo>
                  <a:pt x="11137" y="11137"/>
                </a:lnTo>
              </a:path>
            </a:pathLst>
          </a:custGeom>
          <a:solidFill>
            <a:srgbClr val="000000">
              <a:alpha val="0"/>
            </a:srgbClr>
          </a:solidFill>
          <a:ln w="25400">
            <a:solidFill>
              <a:srgbClr val="EC843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2878946" y="3490366"/>
            <a:ext cx="2583813" cy="556855"/>
          </a:xfrm>
          <a:custGeom>
            <a:avLst/>
            <a:gdLst>
              <a:gd name="connsiteX0" fmla="*/ 0 w 2583813"/>
              <a:gd name="connsiteY0" fmla="*/ 0 h 556855"/>
              <a:gd name="connsiteX1" fmla="*/ 2583813 w 2583813"/>
              <a:gd name="connsiteY1" fmla="*/ 0 h 556855"/>
              <a:gd name="connsiteX2" fmla="*/ 2583813 w 2583813"/>
              <a:gd name="connsiteY2" fmla="*/ 556855 h 556855"/>
              <a:gd name="connsiteX3" fmla="*/ 0 w 2583813"/>
              <a:gd name="connsiteY3" fmla="*/ 556855 h 556855"/>
              <a:gd name="connsiteX4" fmla="*/ 0 w 2583813"/>
              <a:gd name="connsiteY4" fmla="*/ 0 h 5568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83813" h="556855">
                <a:moveTo>
                  <a:pt x="0" y="0"/>
                </a:moveTo>
                <a:lnTo>
                  <a:pt x="2583813" y="0"/>
                </a:lnTo>
                <a:lnTo>
                  <a:pt x="2583813" y="556855"/>
                </a:lnTo>
                <a:lnTo>
                  <a:pt x="0" y="556855"/>
                </a:lnTo>
                <a:lnTo>
                  <a:pt x="0" y="0"/>
                </a:lnTo>
              </a:path>
            </a:pathLst>
          </a:custGeom>
          <a:solidFill>
            <a:srgbClr val="6A8E1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2867809" y="3479229"/>
            <a:ext cx="2606087" cy="579130"/>
          </a:xfrm>
          <a:custGeom>
            <a:avLst/>
            <a:gdLst>
              <a:gd name="connsiteX0" fmla="*/ 11137 w 2606087"/>
              <a:gd name="connsiteY0" fmla="*/ 11137 h 579130"/>
              <a:gd name="connsiteX1" fmla="*/ 2594950 w 2606087"/>
              <a:gd name="connsiteY1" fmla="*/ 11137 h 579130"/>
              <a:gd name="connsiteX2" fmla="*/ 2594950 w 2606087"/>
              <a:gd name="connsiteY2" fmla="*/ 567993 h 579130"/>
              <a:gd name="connsiteX3" fmla="*/ 11137 w 2606087"/>
              <a:gd name="connsiteY3" fmla="*/ 567993 h 579130"/>
              <a:gd name="connsiteX4" fmla="*/ 11137 w 2606087"/>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06087" h="579130">
                <a:moveTo>
                  <a:pt x="11137" y="11137"/>
                </a:moveTo>
                <a:lnTo>
                  <a:pt x="2594950" y="11137"/>
                </a:lnTo>
                <a:lnTo>
                  <a:pt x="2594950" y="567993"/>
                </a:lnTo>
                <a:lnTo>
                  <a:pt x="11137" y="567993"/>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5507308" y="3490366"/>
            <a:ext cx="818578" cy="556855"/>
          </a:xfrm>
          <a:custGeom>
            <a:avLst/>
            <a:gdLst>
              <a:gd name="connsiteX0" fmla="*/ 0 w 818578"/>
              <a:gd name="connsiteY0" fmla="*/ 0 h 556855"/>
              <a:gd name="connsiteX1" fmla="*/ 818578 w 818578"/>
              <a:gd name="connsiteY1" fmla="*/ 0 h 556855"/>
              <a:gd name="connsiteX2" fmla="*/ 818578 w 818578"/>
              <a:gd name="connsiteY2" fmla="*/ 556855 h 556855"/>
              <a:gd name="connsiteX3" fmla="*/ 0 w 818578"/>
              <a:gd name="connsiteY3" fmla="*/ 556855 h 556855"/>
              <a:gd name="connsiteX4" fmla="*/ 0 w 818578"/>
              <a:gd name="connsiteY4" fmla="*/ 0 h 5568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18578" h="556855">
                <a:moveTo>
                  <a:pt x="0" y="0"/>
                </a:moveTo>
                <a:lnTo>
                  <a:pt x="818578" y="0"/>
                </a:lnTo>
                <a:lnTo>
                  <a:pt x="818578" y="556855"/>
                </a:lnTo>
                <a:lnTo>
                  <a:pt x="0" y="556855"/>
                </a:lnTo>
                <a:lnTo>
                  <a:pt x="0" y="0"/>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5496170" y="3479229"/>
            <a:ext cx="840852" cy="579130"/>
          </a:xfrm>
          <a:custGeom>
            <a:avLst/>
            <a:gdLst>
              <a:gd name="connsiteX0" fmla="*/ 11137 w 840852"/>
              <a:gd name="connsiteY0" fmla="*/ 11137 h 579130"/>
              <a:gd name="connsiteX1" fmla="*/ 829716 w 840852"/>
              <a:gd name="connsiteY1" fmla="*/ 11137 h 579130"/>
              <a:gd name="connsiteX2" fmla="*/ 829716 w 840852"/>
              <a:gd name="connsiteY2" fmla="*/ 567993 h 579130"/>
              <a:gd name="connsiteX3" fmla="*/ 11137 w 840852"/>
              <a:gd name="connsiteY3" fmla="*/ 567993 h 579130"/>
              <a:gd name="connsiteX4" fmla="*/ 11137 w 840852"/>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40852" h="579130">
                <a:moveTo>
                  <a:pt x="11137" y="11137"/>
                </a:moveTo>
                <a:lnTo>
                  <a:pt x="829716" y="11137"/>
                </a:lnTo>
                <a:lnTo>
                  <a:pt x="829716" y="567993"/>
                </a:lnTo>
                <a:lnTo>
                  <a:pt x="11137" y="567993"/>
                </a:lnTo>
                <a:lnTo>
                  <a:pt x="11137" y="11137"/>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6370435" y="3490366"/>
            <a:ext cx="757323" cy="556855"/>
          </a:xfrm>
          <a:custGeom>
            <a:avLst/>
            <a:gdLst>
              <a:gd name="connsiteX0" fmla="*/ 0 w 757323"/>
              <a:gd name="connsiteY0" fmla="*/ 0 h 556855"/>
              <a:gd name="connsiteX1" fmla="*/ 757323 w 757323"/>
              <a:gd name="connsiteY1" fmla="*/ 0 h 556855"/>
              <a:gd name="connsiteX2" fmla="*/ 757323 w 757323"/>
              <a:gd name="connsiteY2" fmla="*/ 556855 h 556855"/>
              <a:gd name="connsiteX3" fmla="*/ 0 w 757323"/>
              <a:gd name="connsiteY3" fmla="*/ 556855 h 556855"/>
              <a:gd name="connsiteX4" fmla="*/ 0 w 757323"/>
              <a:gd name="connsiteY4" fmla="*/ 0 h 5568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57323" h="556855">
                <a:moveTo>
                  <a:pt x="0" y="0"/>
                </a:moveTo>
                <a:lnTo>
                  <a:pt x="757323" y="0"/>
                </a:lnTo>
                <a:lnTo>
                  <a:pt x="757323" y="556855"/>
                </a:lnTo>
                <a:lnTo>
                  <a:pt x="0" y="556855"/>
                </a:lnTo>
                <a:lnTo>
                  <a:pt x="0" y="0"/>
                </a:lnTo>
              </a:path>
            </a:pathLst>
          </a:custGeom>
          <a:solidFill>
            <a:srgbClr val="C15F1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2" name="Freeform 3"/>
          <p:cNvSpPr/>
          <p:nvPr/>
        </p:nvSpPr>
        <p:spPr>
          <a:xfrm>
            <a:off x="6359298" y="3479229"/>
            <a:ext cx="779599" cy="579130"/>
          </a:xfrm>
          <a:custGeom>
            <a:avLst/>
            <a:gdLst>
              <a:gd name="connsiteX0" fmla="*/ 11137 w 779599"/>
              <a:gd name="connsiteY0" fmla="*/ 11137 h 579130"/>
              <a:gd name="connsiteX1" fmla="*/ 768462 w 779599"/>
              <a:gd name="connsiteY1" fmla="*/ 11137 h 579130"/>
              <a:gd name="connsiteX2" fmla="*/ 768462 w 779599"/>
              <a:gd name="connsiteY2" fmla="*/ 567993 h 579130"/>
              <a:gd name="connsiteX3" fmla="*/ 11137 w 779599"/>
              <a:gd name="connsiteY3" fmla="*/ 567993 h 579130"/>
              <a:gd name="connsiteX4" fmla="*/ 11137 w 779599"/>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99" h="579130">
                <a:moveTo>
                  <a:pt x="11137" y="11137"/>
                </a:moveTo>
                <a:lnTo>
                  <a:pt x="768462" y="11137"/>
                </a:lnTo>
                <a:lnTo>
                  <a:pt x="768462" y="567993"/>
                </a:lnTo>
                <a:lnTo>
                  <a:pt x="11137" y="567993"/>
                </a:lnTo>
                <a:lnTo>
                  <a:pt x="11137" y="11137"/>
                </a:lnTo>
              </a:path>
            </a:pathLst>
          </a:custGeom>
          <a:solidFill>
            <a:srgbClr val="000000">
              <a:alpha val="0"/>
            </a:srgbClr>
          </a:solidFill>
          <a:ln w="25400">
            <a:solidFill>
              <a:srgbClr val="EC843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7172308" y="3490366"/>
            <a:ext cx="2583812" cy="556855"/>
          </a:xfrm>
          <a:custGeom>
            <a:avLst/>
            <a:gdLst>
              <a:gd name="connsiteX0" fmla="*/ 0 w 2583812"/>
              <a:gd name="connsiteY0" fmla="*/ 0 h 556855"/>
              <a:gd name="connsiteX1" fmla="*/ 2583812 w 2583812"/>
              <a:gd name="connsiteY1" fmla="*/ 0 h 556855"/>
              <a:gd name="connsiteX2" fmla="*/ 2583812 w 2583812"/>
              <a:gd name="connsiteY2" fmla="*/ 556855 h 556855"/>
              <a:gd name="connsiteX3" fmla="*/ 0 w 2583812"/>
              <a:gd name="connsiteY3" fmla="*/ 556855 h 556855"/>
              <a:gd name="connsiteX4" fmla="*/ 0 w 2583812"/>
              <a:gd name="connsiteY4" fmla="*/ 0 h 5568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83812" h="556855">
                <a:moveTo>
                  <a:pt x="0" y="0"/>
                </a:moveTo>
                <a:lnTo>
                  <a:pt x="2583812" y="0"/>
                </a:lnTo>
                <a:lnTo>
                  <a:pt x="2583812" y="556855"/>
                </a:lnTo>
                <a:lnTo>
                  <a:pt x="0" y="556855"/>
                </a:lnTo>
                <a:lnTo>
                  <a:pt x="0" y="0"/>
                </a:lnTo>
              </a:path>
            </a:pathLst>
          </a:custGeom>
          <a:solidFill>
            <a:srgbClr val="6A8E1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4" name="Freeform 3"/>
          <p:cNvSpPr/>
          <p:nvPr/>
        </p:nvSpPr>
        <p:spPr>
          <a:xfrm>
            <a:off x="7161171" y="3479229"/>
            <a:ext cx="2606087" cy="579130"/>
          </a:xfrm>
          <a:custGeom>
            <a:avLst/>
            <a:gdLst>
              <a:gd name="connsiteX0" fmla="*/ 11137 w 2606087"/>
              <a:gd name="connsiteY0" fmla="*/ 11137 h 579130"/>
              <a:gd name="connsiteX1" fmla="*/ 2594950 w 2606087"/>
              <a:gd name="connsiteY1" fmla="*/ 11137 h 579130"/>
              <a:gd name="connsiteX2" fmla="*/ 2594950 w 2606087"/>
              <a:gd name="connsiteY2" fmla="*/ 567993 h 579130"/>
              <a:gd name="connsiteX3" fmla="*/ 11137 w 2606087"/>
              <a:gd name="connsiteY3" fmla="*/ 567993 h 579130"/>
              <a:gd name="connsiteX4" fmla="*/ 11137 w 2606087"/>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06087" h="579130">
                <a:moveTo>
                  <a:pt x="11137" y="11137"/>
                </a:moveTo>
                <a:lnTo>
                  <a:pt x="2594950" y="11137"/>
                </a:lnTo>
                <a:lnTo>
                  <a:pt x="2594950" y="567993"/>
                </a:lnTo>
                <a:lnTo>
                  <a:pt x="11137" y="567993"/>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5" name="Freeform 3"/>
          <p:cNvSpPr/>
          <p:nvPr/>
        </p:nvSpPr>
        <p:spPr>
          <a:xfrm>
            <a:off x="9800670" y="3490366"/>
            <a:ext cx="818578" cy="556855"/>
          </a:xfrm>
          <a:custGeom>
            <a:avLst/>
            <a:gdLst>
              <a:gd name="connsiteX0" fmla="*/ 0 w 818578"/>
              <a:gd name="connsiteY0" fmla="*/ 0 h 556855"/>
              <a:gd name="connsiteX1" fmla="*/ 818578 w 818578"/>
              <a:gd name="connsiteY1" fmla="*/ 0 h 556855"/>
              <a:gd name="connsiteX2" fmla="*/ 818578 w 818578"/>
              <a:gd name="connsiteY2" fmla="*/ 556855 h 556855"/>
              <a:gd name="connsiteX3" fmla="*/ 0 w 818578"/>
              <a:gd name="connsiteY3" fmla="*/ 556855 h 556855"/>
              <a:gd name="connsiteX4" fmla="*/ 0 w 818578"/>
              <a:gd name="connsiteY4" fmla="*/ 0 h 5568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18578" h="556855">
                <a:moveTo>
                  <a:pt x="0" y="0"/>
                </a:moveTo>
                <a:lnTo>
                  <a:pt x="818578" y="0"/>
                </a:lnTo>
                <a:lnTo>
                  <a:pt x="818578" y="556855"/>
                </a:lnTo>
                <a:lnTo>
                  <a:pt x="0" y="556855"/>
                </a:lnTo>
                <a:lnTo>
                  <a:pt x="0" y="0"/>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6" name="Freeform 3"/>
          <p:cNvSpPr/>
          <p:nvPr/>
        </p:nvSpPr>
        <p:spPr>
          <a:xfrm>
            <a:off x="9789533" y="3479229"/>
            <a:ext cx="840852" cy="579130"/>
          </a:xfrm>
          <a:custGeom>
            <a:avLst/>
            <a:gdLst>
              <a:gd name="connsiteX0" fmla="*/ 11137 w 840852"/>
              <a:gd name="connsiteY0" fmla="*/ 11137 h 579130"/>
              <a:gd name="connsiteX1" fmla="*/ 829716 w 840852"/>
              <a:gd name="connsiteY1" fmla="*/ 11137 h 579130"/>
              <a:gd name="connsiteX2" fmla="*/ 829716 w 840852"/>
              <a:gd name="connsiteY2" fmla="*/ 567993 h 579130"/>
              <a:gd name="connsiteX3" fmla="*/ 11137 w 840852"/>
              <a:gd name="connsiteY3" fmla="*/ 567993 h 579130"/>
              <a:gd name="connsiteX4" fmla="*/ 11137 w 840852"/>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40852" h="579130">
                <a:moveTo>
                  <a:pt x="11137" y="11137"/>
                </a:moveTo>
                <a:lnTo>
                  <a:pt x="829716" y="11137"/>
                </a:lnTo>
                <a:lnTo>
                  <a:pt x="829716" y="567993"/>
                </a:lnTo>
                <a:lnTo>
                  <a:pt x="11137" y="567993"/>
                </a:lnTo>
                <a:lnTo>
                  <a:pt x="11137" y="11137"/>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7" name="Freeform 3"/>
          <p:cNvSpPr/>
          <p:nvPr/>
        </p:nvSpPr>
        <p:spPr>
          <a:xfrm>
            <a:off x="2085154" y="3284793"/>
            <a:ext cx="4244358" cy="28009"/>
          </a:xfrm>
          <a:custGeom>
            <a:avLst/>
            <a:gdLst>
              <a:gd name="connsiteX0" fmla="*/ 13921 w 4244358"/>
              <a:gd name="connsiteY0" fmla="*/ 14088 h 28009"/>
              <a:gd name="connsiteX1" fmla="*/ 27842 w 4244358"/>
              <a:gd name="connsiteY1" fmla="*/ 14088 h 28009"/>
              <a:gd name="connsiteX2" fmla="*/ 4216515 w 4244358"/>
              <a:gd name="connsiteY2" fmla="*/ 13921 h 28009"/>
              <a:gd name="connsiteX3" fmla="*/ 4230437 w 4244358"/>
              <a:gd name="connsiteY3" fmla="*/ 13921 h 28009"/>
            </a:gdLst>
            <a:ahLst/>
            <a:cxnLst>
              <a:cxn ang="0">
                <a:pos x="connsiteX0" y="connsiteY0"/>
              </a:cxn>
              <a:cxn ang="1">
                <a:pos x="connsiteX1" y="connsiteY1"/>
              </a:cxn>
              <a:cxn ang="2">
                <a:pos x="connsiteX2" y="connsiteY2"/>
              </a:cxn>
              <a:cxn ang="3">
                <a:pos x="connsiteX3" y="connsiteY3"/>
              </a:cxn>
            </a:cxnLst>
            <a:rect l="l" t="t" r="r" b="b"/>
            <a:pathLst>
              <a:path w="4244358" h="28009">
                <a:moveTo>
                  <a:pt x="13921" y="14088"/>
                </a:moveTo>
                <a:lnTo>
                  <a:pt x="27842" y="14088"/>
                </a:lnTo>
                <a:lnTo>
                  <a:pt x="4216515" y="13921"/>
                </a:lnTo>
                <a:lnTo>
                  <a:pt x="4230437" y="13921"/>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8" name="Freeform 3"/>
          <p:cNvSpPr/>
          <p:nvPr/>
        </p:nvSpPr>
        <p:spPr>
          <a:xfrm>
            <a:off x="2083928" y="3228161"/>
            <a:ext cx="55685" cy="141441"/>
          </a:xfrm>
          <a:custGeom>
            <a:avLst/>
            <a:gdLst>
              <a:gd name="connsiteX0" fmla="*/ 13921 w 55685"/>
              <a:gd name="connsiteY0" fmla="*/ 13921 h 141441"/>
              <a:gd name="connsiteX1" fmla="*/ 13927 w 55685"/>
              <a:gd name="connsiteY1" fmla="*/ 127519 h 141441"/>
            </a:gdLst>
            <a:ahLst/>
            <a:cxnLst>
              <a:cxn ang="0">
                <a:pos x="connsiteX0" y="connsiteY0"/>
              </a:cxn>
              <a:cxn ang="1">
                <a:pos x="connsiteX1" y="connsiteY1"/>
              </a:cxn>
            </a:cxnLst>
            <a:rect l="l" t="t" r="r" b="b"/>
            <a:pathLst>
              <a:path w="55685" h="141441">
                <a:moveTo>
                  <a:pt x="13921" y="13921"/>
                </a:moveTo>
                <a:lnTo>
                  <a:pt x="13927" y="127519"/>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9" name="Freeform 3"/>
          <p:cNvSpPr/>
          <p:nvPr/>
        </p:nvSpPr>
        <p:spPr>
          <a:xfrm>
            <a:off x="6302888" y="3227996"/>
            <a:ext cx="55685" cy="141441"/>
          </a:xfrm>
          <a:custGeom>
            <a:avLst/>
            <a:gdLst>
              <a:gd name="connsiteX0" fmla="*/ 13932 w 55685"/>
              <a:gd name="connsiteY0" fmla="*/ 127520 h 141441"/>
              <a:gd name="connsiteX1" fmla="*/ 13921 w 55685"/>
              <a:gd name="connsiteY1" fmla="*/ 13921 h 141441"/>
            </a:gdLst>
            <a:ahLst/>
            <a:cxnLst>
              <a:cxn ang="0">
                <a:pos x="connsiteX0" y="connsiteY0"/>
              </a:cxn>
              <a:cxn ang="1">
                <a:pos x="connsiteX1" y="connsiteY1"/>
              </a:cxn>
            </a:cxnLst>
            <a:rect l="l" t="t" r="r" b="b"/>
            <a:pathLst>
              <a:path w="55685" h="141441">
                <a:moveTo>
                  <a:pt x="13932" y="127520"/>
                </a:moveTo>
                <a:lnTo>
                  <a:pt x="13921" y="13921"/>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0" name="Freeform 3"/>
          <p:cNvSpPr/>
          <p:nvPr/>
        </p:nvSpPr>
        <p:spPr>
          <a:xfrm>
            <a:off x="12700" y="3495934"/>
            <a:ext cx="1151129" cy="546100"/>
          </a:xfrm>
          <a:custGeom>
            <a:avLst/>
            <a:gdLst>
              <a:gd name="connsiteX0" fmla="*/ 0 w 1151129"/>
              <a:gd name="connsiteY0" fmla="*/ 0 h 546100"/>
              <a:gd name="connsiteX1" fmla="*/ 1151129 w 1151129"/>
              <a:gd name="connsiteY1" fmla="*/ 0 h 546100"/>
              <a:gd name="connsiteX2" fmla="*/ 1151129 w 1151129"/>
              <a:gd name="connsiteY2" fmla="*/ 546100 h 546100"/>
              <a:gd name="connsiteX3" fmla="*/ 0 w 1151129"/>
              <a:gd name="connsiteY3" fmla="*/ 546100 h 546100"/>
              <a:gd name="connsiteX4" fmla="*/ 0 w 1151129"/>
              <a:gd name="connsiteY4" fmla="*/ 0 h 5461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51129" h="546100">
                <a:moveTo>
                  <a:pt x="0" y="0"/>
                </a:moveTo>
                <a:lnTo>
                  <a:pt x="1151129" y="0"/>
                </a:lnTo>
                <a:lnTo>
                  <a:pt x="1151129" y="546100"/>
                </a:lnTo>
                <a:lnTo>
                  <a:pt x="0" y="546100"/>
                </a:lnTo>
                <a:lnTo>
                  <a:pt x="0" y="0"/>
                </a:lnTo>
              </a:path>
            </a:pathLst>
          </a:custGeom>
          <a:solidFill>
            <a:srgbClr val="6A8E1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1" name="Freeform 3"/>
          <p:cNvSpPr/>
          <p:nvPr/>
        </p:nvSpPr>
        <p:spPr>
          <a:xfrm>
            <a:off x="1213946" y="3490366"/>
            <a:ext cx="818579" cy="556855"/>
          </a:xfrm>
          <a:custGeom>
            <a:avLst/>
            <a:gdLst>
              <a:gd name="connsiteX0" fmla="*/ 0 w 818579"/>
              <a:gd name="connsiteY0" fmla="*/ 0 h 556855"/>
              <a:gd name="connsiteX1" fmla="*/ 818579 w 818579"/>
              <a:gd name="connsiteY1" fmla="*/ 0 h 556855"/>
              <a:gd name="connsiteX2" fmla="*/ 818579 w 818579"/>
              <a:gd name="connsiteY2" fmla="*/ 556855 h 556855"/>
              <a:gd name="connsiteX3" fmla="*/ 0 w 818579"/>
              <a:gd name="connsiteY3" fmla="*/ 556855 h 556855"/>
              <a:gd name="connsiteX4" fmla="*/ 0 w 818579"/>
              <a:gd name="connsiteY4" fmla="*/ 0 h 5568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18579" h="556855">
                <a:moveTo>
                  <a:pt x="0" y="0"/>
                </a:moveTo>
                <a:lnTo>
                  <a:pt x="818579" y="0"/>
                </a:lnTo>
                <a:lnTo>
                  <a:pt x="818579" y="556855"/>
                </a:lnTo>
                <a:lnTo>
                  <a:pt x="0" y="556855"/>
                </a:lnTo>
                <a:lnTo>
                  <a:pt x="0" y="0"/>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2" name="Freeform 3"/>
          <p:cNvSpPr/>
          <p:nvPr/>
        </p:nvSpPr>
        <p:spPr>
          <a:xfrm>
            <a:off x="1202809" y="3479229"/>
            <a:ext cx="840852" cy="579130"/>
          </a:xfrm>
          <a:custGeom>
            <a:avLst/>
            <a:gdLst>
              <a:gd name="connsiteX0" fmla="*/ 11137 w 840852"/>
              <a:gd name="connsiteY0" fmla="*/ 11137 h 579130"/>
              <a:gd name="connsiteX1" fmla="*/ 829715 w 840852"/>
              <a:gd name="connsiteY1" fmla="*/ 11137 h 579130"/>
              <a:gd name="connsiteX2" fmla="*/ 829715 w 840852"/>
              <a:gd name="connsiteY2" fmla="*/ 567993 h 579130"/>
              <a:gd name="connsiteX3" fmla="*/ 11137 w 840852"/>
              <a:gd name="connsiteY3" fmla="*/ 567993 h 579130"/>
              <a:gd name="connsiteX4" fmla="*/ 11137 w 840852"/>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40852" h="579130">
                <a:moveTo>
                  <a:pt x="11137" y="11137"/>
                </a:moveTo>
                <a:lnTo>
                  <a:pt x="829715" y="11137"/>
                </a:lnTo>
                <a:lnTo>
                  <a:pt x="829715" y="567993"/>
                </a:lnTo>
                <a:lnTo>
                  <a:pt x="11137" y="567993"/>
                </a:lnTo>
                <a:lnTo>
                  <a:pt x="11137" y="11137"/>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2133600" y="3619500"/>
            <a:ext cx="661142" cy="374461"/>
          </a:xfrm>
          <a:prstGeom prst="rect">
            <a:avLst/>
          </a:prstGeom>
          <a:noFill/>
        </p:spPr>
        <p:txBody>
          <a:bodyPr wrap="none" lIns="0" tIns="0" rIns="0" rtlCol="0">
            <a:spAutoFit/>
          </a:bodyPr>
          <a:lstStyle/>
          <a:p>
            <a:pPr>
              <a:lnSpc>
                <a:spcPts val="1200"/>
              </a:lnSpc>
              <a:tabLst>
                <a:tab pos="279400" algn="l"/>
              </a:tabLst>
            </a:pPr>
            <a:r>
              <a:rPr lang="en-US" altLang="zh-CN" sz="1140" dirty="0" smtClean="0">
                <a:solidFill>
                  <a:srgbClr val="FFFFFF"/>
                </a:solidFill>
                <a:latin typeface="Calibri"/>
                <a:cs typeface="Calibri"/>
              </a:rPr>
              <a:t>Write</a:t>
            </a:r>
            <a:r>
              <a:rPr lang="en-US" altLang="zh-CN" sz="1140" dirty="0" smtClean="0">
                <a:latin typeface="Calibri"/>
                <a:cs typeface="Calibri"/>
              </a:rPr>
              <a:t> </a:t>
            </a:r>
            <a:r>
              <a:rPr lang="en-US" altLang="zh-CN" sz="1140" dirty="0" smtClean="0">
                <a:solidFill>
                  <a:srgbClr val="FFFFFF"/>
                </a:solidFill>
                <a:latin typeface="Calibri"/>
                <a:cs typeface="Calibri"/>
              </a:rPr>
              <a:t>Data</a:t>
            </a:r>
          </a:p>
          <a:p>
            <a:pPr>
              <a:lnSpc>
                <a:spcPts val="1200"/>
              </a:lnSpc>
              <a:tabLst>
                <a:tab pos="279400" algn="l"/>
              </a:tabLst>
            </a:pPr>
            <a:r>
              <a:rPr lang="en-US" altLang="zh-CN" dirty="0" smtClean="0">
                <a:latin typeface="Calibri"/>
                <a:cs typeface="Calibri"/>
              </a:rPr>
              <a:t>	</a:t>
            </a:r>
            <a:r>
              <a:rPr lang="en-US" altLang="zh-CN" sz="1140" i="1" dirty="0" smtClean="0">
                <a:solidFill>
                  <a:srgbClr val="FFFFFF"/>
                </a:solidFill>
                <a:latin typeface="Calibri"/>
                <a:cs typeface="Calibri"/>
              </a:rPr>
              <a:t>n</a:t>
            </a:r>
          </a:p>
        </p:txBody>
      </p:sp>
      <p:sp>
        <p:nvSpPr>
          <p:cNvPr id="23" name="TextBox 1"/>
          <p:cNvSpPr txBox="1"/>
          <p:nvPr/>
        </p:nvSpPr>
        <p:spPr>
          <a:xfrm>
            <a:off x="3695700" y="3606800"/>
            <a:ext cx="951017" cy="397972"/>
          </a:xfrm>
          <a:prstGeom prst="rect">
            <a:avLst/>
          </a:prstGeom>
          <a:noFill/>
        </p:spPr>
        <p:txBody>
          <a:bodyPr wrap="none" lIns="0" tIns="0" rIns="0" rtlCol="0">
            <a:spAutoFit/>
          </a:bodyPr>
          <a:lstStyle/>
          <a:p>
            <a:pPr>
              <a:lnSpc>
                <a:spcPts val="1300"/>
              </a:lnSpc>
              <a:tabLst>
                <a:tab pos="431800" algn="l"/>
              </a:tabLst>
            </a:pPr>
            <a:r>
              <a:rPr lang="en-US" altLang="zh-CN" sz="1227" dirty="0" smtClean="0">
                <a:solidFill>
                  <a:srgbClr val="FFFFFF"/>
                </a:solidFill>
                <a:latin typeface="Calibri"/>
                <a:cs typeface="Calibri"/>
              </a:rPr>
              <a:t>Execute</a:t>
            </a:r>
            <a:r>
              <a:rPr lang="en-US" altLang="zh-CN" sz="1227" dirty="0" smtClean="0">
                <a:latin typeface="Calibri"/>
                <a:cs typeface="Calibri"/>
              </a:rPr>
              <a:t> </a:t>
            </a:r>
            <a:r>
              <a:rPr lang="en-US" altLang="zh-CN" sz="1227" dirty="0" smtClean="0">
                <a:solidFill>
                  <a:srgbClr val="FFFFFF"/>
                </a:solidFill>
                <a:latin typeface="Calibri"/>
                <a:cs typeface="Calibri"/>
              </a:rPr>
              <a:t>Kernel</a:t>
            </a:r>
          </a:p>
          <a:p>
            <a:pPr>
              <a:lnSpc>
                <a:spcPts val="1300"/>
              </a:lnSpc>
              <a:tabLst>
                <a:tab pos="431800" algn="l"/>
              </a:tabLst>
            </a:pPr>
            <a:r>
              <a:rPr lang="en-US" altLang="zh-CN" dirty="0" smtClean="0">
                <a:latin typeface="Calibri"/>
                <a:cs typeface="Calibri"/>
              </a:rPr>
              <a:t>	</a:t>
            </a:r>
            <a:r>
              <a:rPr lang="en-US" altLang="zh-CN" sz="1227" i="1" dirty="0" smtClean="0">
                <a:solidFill>
                  <a:srgbClr val="FFFFFF"/>
                </a:solidFill>
                <a:latin typeface="Calibri"/>
                <a:cs typeface="Calibri"/>
              </a:rPr>
              <a:t>n</a:t>
            </a:r>
          </a:p>
        </p:txBody>
      </p:sp>
      <p:sp>
        <p:nvSpPr>
          <p:cNvPr id="24" name="TextBox 1"/>
          <p:cNvSpPr txBox="1"/>
          <p:nvPr/>
        </p:nvSpPr>
        <p:spPr>
          <a:xfrm>
            <a:off x="5588000" y="3606800"/>
            <a:ext cx="657599" cy="397972"/>
          </a:xfrm>
          <a:prstGeom prst="rect">
            <a:avLst/>
          </a:prstGeom>
          <a:noFill/>
        </p:spPr>
        <p:txBody>
          <a:bodyPr wrap="none" lIns="0" tIns="0" rIns="0" rtlCol="0">
            <a:spAutoFit/>
          </a:bodyPr>
          <a:lstStyle/>
          <a:p>
            <a:pPr>
              <a:lnSpc>
                <a:spcPts val="1300"/>
              </a:lnSpc>
              <a:tabLst>
                <a:tab pos="279400" algn="l"/>
              </a:tabLst>
            </a:pPr>
            <a:r>
              <a:rPr lang="en-US" altLang="zh-CN" sz="1227" dirty="0" smtClean="0">
                <a:solidFill>
                  <a:srgbClr val="FFFFFF"/>
                </a:solidFill>
                <a:latin typeface="Calibri"/>
                <a:cs typeface="Calibri"/>
              </a:rPr>
              <a:t>Read</a:t>
            </a:r>
            <a:r>
              <a:rPr lang="en-US" altLang="zh-CN" sz="1227" dirty="0" smtClean="0">
                <a:latin typeface="Calibri"/>
                <a:cs typeface="Calibri"/>
              </a:rPr>
              <a:t> </a:t>
            </a:r>
            <a:r>
              <a:rPr lang="en-US" altLang="zh-CN" sz="1227" dirty="0" smtClean="0">
                <a:solidFill>
                  <a:srgbClr val="FFFFFF"/>
                </a:solidFill>
                <a:latin typeface="Calibri"/>
                <a:cs typeface="Calibri"/>
              </a:rPr>
              <a:t>Data</a:t>
            </a:r>
          </a:p>
          <a:p>
            <a:pPr>
              <a:lnSpc>
                <a:spcPts val="1300"/>
              </a:lnSpc>
              <a:tabLst>
                <a:tab pos="279400" algn="l"/>
              </a:tabLst>
            </a:pPr>
            <a:r>
              <a:rPr lang="en-US" altLang="zh-CN" dirty="0" smtClean="0">
                <a:latin typeface="Calibri"/>
                <a:cs typeface="Calibri"/>
              </a:rPr>
              <a:t>	</a:t>
            </a:r>
            <a:r>
              <a:rPr lang="en-US" altLang="zh-CN" sz="1227" i="1" dirty="0" smtClean="0">
                <a:solidFill>
                  <a:srgbClr val="FFFFFF"/>
                </a:solidFill>
                <a:latin typeface="Calibri"/>
                <a:cs typeface="Calibri"/>
              </a:rPr>
              <a:t>n</a:t>
            </a:r>
          </a:p>
        </p:txBody>
      </p:sp>
      <p:sp>
        <p:nvSpPr>
          <p:cNvPr id="25" name="TextBox 1"/>
          <p:cNvSpPr txBox="1"/>
          <p:nvPr/>
        </p:nvSpPr>
        <p:spPr>
          <a:xfrm>
            <a:off x="6426200" y="3619500"/>
            <a:ext cx="661142" cy="374461"/>
          </a:xfrm>
          <a:prstGeom prst="rect">
            <a:avLst/>
          </a:prstGeom>
          <a:noFill/>
        </p:spPr>
        <p:txBody>
          <a:bodyPr wrap="none" lIns="0" tIns="0" rIns="0" rtlCol="0">
            <a:spAutoFit/>
          </a:bodyPr>
          <a:lstStyle/>
          <a:p>
            <a:pPr>
              <a:lnSpc>
                <a:spcPts val="1200"/>
              </a:lnSpc>
              <a:tabLst>
                <a:tab pos="203200" algn="l"/>
              </a:tabLst>
            </a:pPr>
            <a:r>
              <a:rPr lang="en-US" altLang="zh-CN" sz="1140" dirty="0" smtClean="0">
                <a:solidFill>
                  <a:srgbClr val="FFFFFF"/>
                </a:solidFill>
                <a:latin typeface="Calibri"/>
                <a:cs typeface="Calibri"/>
              </a:rPr>
              <a:t>Write</a:t>
            </a:r>
            <a:r>
              <a:rPr lang="en-US" altLang="zh-CN" sz="1140" dirty="0" smtClean="0">
                <a:latin typeface="Calibri"/>
                <a:cs typeface="Calibri"/>
              </a:rPr>
              <a:t> </a:t>
            </a:r>
            <a:r>
              <a:rPr lang="en-US" altLang="zh-CN" sz="1140" dirty="0" smtClean="0">
                <a:solidFill>
                  <a:srgbClr val="FFFFFF"/>
                </a:solidFill>
                <a:latin typeface="Calibri"/>
                <a:cs typeface="Calibri"/>
              </a:rPr>
              <a:t>Data</a:t>
            </a:r>
          </a:p>
          <a:p>
            <a:pPr>
              <a:lnSpc>
                <a:spcPts val="1200"/>
              </a:lnSpc>
              <a:tabLst>
                <a:tab pos="203200" algn="l"/>
              </a:tabLst>
            </a:pPr>
            <a:r>
              <a:rPr lang="en-US" altLang="zh-CN" dirty="0" smtClean="0">
                <a:latin typeface="Calibri"/>
                <a:cs typeface="Calibri"/>
              </a:rPr>
              <a:t>	</a:t>
            </a:r>
            <a:r>
              <a:rPr lang="en-US" altLang="zh-CN" sz="1140" i="1" dirty="0" smtClean="0">
                <a:solidFill>
                  <a:srgbClr val="FFFFFF"/>
                </a:solidFill>
                <a:latin typeface="Calibri"/>
                <a:cs typeface="Calibri"/>
              </a:rPr>
              <a:t>n+1</a:t>
            </a:r>
          </a:p>
        </p:txBody>
      </p:sp>
      <p:sp>
        <p:nvSpPr>
          <p:cNvPr id="26" name="TextBox 1"/>
          <p:cNvSpPr txBox="1"/>
          <p:nvPr/>
        </p:nvSpPr>
        <p:spPr>
          <a:xfrm>
            <a:off x="7988300" y="3606800"/>
            <a:ext cx="951017" cy="397972"/>
          </a:xfrm>
          <a:prstGeom prst="rect">
            <a:avLst/>
          </a:prstGeom>
          <a:noFill/>
        </p:spPr>
        <p:txBody>
          <a:bodyPr wrap="none" lIns="0" tIns="0" rIns="0" rtlCol="0">
            <a:spAutoFit/>
          </a:bodyPr>
          <a:lstStyle/>
          <a:p>
            <a:pPr>
              <a:lnSpc>
                <a:spcPts val="1300"/>
              </a:lnSpc>
              <a:tabLst>
                <a:tab pos="342900" algn="l"/>
              </a:tabLst>
            </a:pPr>
            <a:r>
              <a:rPr lang="en-US" altLang="zh-CN" sz="1227" dirty="0" smtClean="0">
                <a:solidFill>
                  <a:srgbClr val="FFFFFF"/>
                </a:solidFill>
                <a:latin typeface="Calibri"/>
                <a:cs typeface="Calibri"/>
              </a:rPr>
              <a:t>Execute</a:t>
            </a:r>
            <a:r>
              <a:rPr lang="en-US" altLang="zh-CN" sz="1227" dirty="0" smtClean="0">
                <a:latin typeface="Calibri"/>
                <a:cs typeface="Calibri"/>
              </a:rPr>
              <a:t> </a:t>
            </a:r>
            <a:r>
              <a:rPr lang="en-US" altLang="zh-CN" sz="1227" dirty="0" smtClean="0">
                <a:solidFill>
                  <a:srgbClr val="FFFFFF"/>
                </a:solidFill>
                <a:latin typeface="Calibri"/>
                <a:cs typeface="Calibri"/>
              </a:rPr>
              <a:t>Kernel</a:t>
            </a:r>
          </a:p>
          <a:p>
            <a:pPr>
              <a:lnSpc>
                <a:spcPts val="1300"/>
              </a:lnSpc>
              <a:tabLst>
                <a:tab pos="342900" algn="l"/>
              </a:tabLst>
            </a:pPr>
            <a:r>
              <a:rPr lang="en-US" altLang="zh-CN" dirty="0" smtClean="0">
                <a:latin typeface="Calibri"/>
                <a:cs typeface="Calibri"/>
              </a:rPr>
              <a:t>	</a:t>
            </a:r>
            <a:r>
              <a:rPr lang="en-US" altLang="zh-CN" sz="1227" i="1" dirty="0" smtClean="0">
                <a:solidFill>
                  <a:srgbClr val="FFFFFF"/>
                </a:solidFill>
                <a:latin typeface="Calibri"/>
                <a:cs typeface="Calibri"/>
              </a:rPr>
              <a:t>n+1</a:t>
            </a:r>
          </a:p>
        </p:txBody>
      </p:sp>
      <p:sp>
        <p:nvSpPr>
          <p:cNvPr id="27" name="TextBox 1"/>
          <p:cNvSpPr txBox="1"/>
          <p:nvPr/>
        </p:nvSpPr>
        <p:spPr>
          <a:xfrm>
            <a:off x="9880600" y="3606800"/>
            <a:ext cx="657599" cy="397972"/>
          </a:xfrm>
          <a:prstGeom prst="rect">
            <a:avLst/>
          </a:prstGeom>
          <a:noFill/>
        </p:spPr>
        <p:txBody>
          <a:bodyPr wrap="none" lIns="0" tIns="0" rIns="0" rtlCol="0">
            <a:spAutoFit/>
          </a:bodyPr>
          <a:lstStyle/>
          <a:p>
            <a:pPr>
              <a:lnSpc>
                <a:spcPts val="1300"/>
              </a:lnSpc>
              <a:tabLst>
                <a:tab pos="203200" algn="l"/>
              </a:tabLst>
            </a:pPr>
            <a:r>
              <a:rPr lang="en-US" altLang="zh-CN" sz="1227" dirty="0" smtClean="0">
                <a:solidFill>
                  <a:srgbClr val="FFFFFF"/>
                </a:solidFill>
                <a:latin typeface="Calibri"/>
                <a:cs typeface="Calibri"/>
              </a:rPr>
              <a:t>Read</a:t>
            </a:r>
            <a:r>
              <a:rPr lang="en-US" altLang="zh-CN" sz="1227" dirty="0" smtClean="0">
                <a:latin typeface="Calibri"/>
                <a:cs typeface="Calibri"/>
              </a:rPr>
              <a:t> </a:t>
            </a:r>
            <a:r>
              <a:rPr lang="en-US" altLang="zh-CN" sz="1227" dirty="0" smtClean="0">
                <a:solidFill>
                  <a:srgbClr val="FFFFFF"/>
                </a:solidFill>
                <a:latin typeface="Calibri"/>
                <a:cs typeface="Calibri"/>
              </a:rPr>
              <a:t>Data</a:t>
            </a:r>
          </a:p>
          <a:p>
            <a:pPr>
              <a:lnSpc>
                <a:spcPts val="1300"/>
              </a:lnSpc>
              <a:tabLst>
                <a:tab pos="203200" algn="l"/>
              </a:tabLst>
            </a:pPr>
            <a:r>
              <a:rPr lang="en-US" altLang="zh-CN" dirty="0" smtClean="0">
                <a:latin typeface="Calibri"/>
                <a:cs typeface="Calibri"/>
              </a:rPr>
              <a:t>	</a:t>
            </a:r>
            <a:r>
              <a:rPr lang="en-US" altLang="zh-CN" sz="1227" i="1" dirty="0" smtClean="0">
                <a:solidFill>
                  <a:srgbClr val="FFFFFF"/>
                </a:solidFill>
                <a:latin typeface="Calibri"/>
                <a:cs typeface="Calibri"/>
              </a:rPr>
              <a:t>n+1</a:t>
            </a:r>
          </a:p>
        </p:txBody>
      </p:sp>
      <p:sp>
        <p:nvSpPr>
          <p:cNvPr id="28" name="TextBox 1"/>
          <p:cNvSpPr txBox="1"/>
          <p:nvPr/>
        </p:nvSpPr>
        <p:spPr>
          <a:xfrm>
            <a:off x="3251200" y="2946400"/>
            <a:ext cx="1886461" cy="348181"/>
          </a:xfrm>
          <a:prstGeom prst="rect">
            <a:avLst/>
          </a:prstGeom>
          <a:noFill/>
        </p:spPr>
        <p:txBody>
          <a:bodyPr wrap="none" lIns="0" tIns="0" rIns="0" rtlCol="0">
            <a:spAutoFit/>
          </a:bodyPr>
          <a:lstStyle/>
          <a:p>
            <a:pPr>
              <a:lnSpc>
                <a:spcPts val="2300"/>
              </a:lnSpc>
              <a:tabLst/>
            </a:pPr>
            <a:r>
              <a:rPr lang="en-US" altLang="zh-CN" sz="2192" dirty="0" smtClean="0">
                <a:solidFill>
                  <a:srgbClr val="FFFFFF"/>
                </a:solidFill>
                <a:latin typeface="Calibri"/>
                <a:cs typeface="Calibri"/>
              </a:rPr>
              <a:t>iteration</a:t>
            </a:r>
            <a:r>
              <a:rPr lang="en-US" altLang="zh-CN" sz="2192" dirty="0" smtClean="0">
                <a:latin typeface="Calibri"/>
                <a:cs typeface="Calibri"/>
              </a:rPr>
              <a:t> </a:t>
            </a:r>
            <a:r>
              <a:rPr lang="en-US" altLang="zh-CN" sz="2192" i="1" dirty="0" smtClean="0">
                <a:solidFill>
                  <a:srgbClr val="FFFFFF"/>
                </a:solidFill>
                <a:latin typeface="Calibri"/>
                <a:cs typeface="Calibri"/>
              </a:rPr>
              <a:t>n</a:t>
            </a:r>
            <a:r>
              <a:rPr lang="en-US" altLang="zh-CN" sz="2192" dirty="0" smtClean="0">
                <a:solidFill>
                  <a:srgbClr val="FFFFFF"/>
                </a:solidFill>
                <a:latin typeface="Calibri"/>
                <a:cs typeface="Calibri"/>
              </a:rPr>
              <a:t>:10ms</a:t>
            </a:r>
          </a:p>
        </p:txBody>
      </p:sp>
      <p:sp>
        <p:nvSpPr>
          <p:cNvPr id="29" name="TextBox 1"/>
          <p:cNvSpPr txBox="1"/>
          <p:nvPr/>
        </p:nvSpPr>
        <p:spPr>
          <a:xfrm>
            <a:off x="240506" y="3703637"/>
            <a:ext cx="411969" cy="216564"/>
          </a:xfrm>
          <a:prstGeom prst="rect">
            <a:avLst/>
          </a:prstGeom>
          <a:noFill/>
        </p:spPr>
        <p:txBody>
          <a:bodyPr wrap="none" lIns="0" tIns="0" rIns="0" rtlCol="0">
            <a:spAutoFit/>
          </a:bodyPr>
          <a:lstStyle/>
          <a:p>
            <a:pPr>
              <a:lnSpc>
                <a:spcPts val="1300"/>
              </a:lnSpc>
              <a:tabLst/>
            </a:pPr>
            <a:r>
              <a:rPr lang="en-US" altLang="zh-CN" sz="1227" dirty="0" smtClean="0">
                <a:solidFill>
                  <a:srgbClr val="FFFFFF"/>
                </a:solidFill>
                <a:latin typeface="Calibri"/>
                <a:cs typeface="Calibri"/>
              </a:rPr>
              <a:t>Kernel</a:t>
            </a:r>
          </a:p>
        </p:txBody>
      </p:sp>
      <p:sp>
        <p:nvSpPr>
          <p:cNvPr id="30" name="TextBox 1"/>
          <p:cNvSpPr txBox="1"/>
          <p:nvPr/>
        </p:nvSpPr>
        <p:spPr>
          <a:xfrm>
            <a:off x="1295400" y="3606800"/>
            <a:ext cx="657599" cy="397972"/>
          </a:xfrm>
          <a:prstGeom prst="rect">
            <a:avLst/>
          </a:prstGeom>
          <a:noFill/>
        </p:spPr>
        <p:txBody>
          <a:bodyPr wrap="none" lIns="0" tIns="0" rIns="0" rtlCol="0">
            <a:spAutoFit/>
          </a:bodyPr>
          <a:lstStyle/>
          <a:p>
            <a:pPr>
              <a:lnSpc>
                <a:spcPts val="1300"/>
              </a:lnSpc>
              <a:tabLst>
                <a:tab pos="215900" algn="l"/>
              </a:tabLst>
            </a:pPr>
            <a:r>
              <a:rPr lang="en-US" altLang="zh-CN" sz="1227" dirty="0" smtClean="0">
                <a:solidFill>
                  <a:srgbClr val="FFFFFF"/>
                </a:solidFill>
                <a:latin typeface="Calibri"/>
                <a:cs typeface="Calibri"/>
              </a:rPr>
              <a:t>Read</a:t>
            </a:r>
            <a:r>
              <a:rPr lang="en-US" altLang="zh-CN" sz="1227" dirty="0" smtClean="0">
                <a:latin typeface="Calibri"/>
                <a:cs typeface="Calibri"/>
              </a:rPr>
              <a:t> </a:t>
            </a:r>
            <a:r>
              <a:rPr lang="en-US" altLang="zh-CN" sz="1227" dirty="0" smtClean="0">
                <a:solidFill>
                  <a:srgbClr val="FFFFFF"/>
                </a:solidFill>
                <a:latin typeface="Calibri"/>
                <a:cs typeface="Calibri"/>
              </a:rPr>
              <a:t>Data</a:t>
            </a:r>
          </a:p>
          <a:p>
            <a:pPr>
              <a:lnSpc>
                <a:spcPts val="1300"/>
              </a:lnSpc>
              <a:tabLst>
                <a:tab pos="215900" algn="l"/>
              </a:tabLst>
            </a:pPr>
            <a:r>
              <a:rPr lang="en-US" altLang="zh-CN" dirty="0" smtClean="0">
                <a:latin typeface="Calibri"/>
                <a:cs typeface="Calibri"/>
              </a:rPr>
              <a:t>	</a:t>
            </a:r>
            <a:r>
              <a:rPr lang="en-US" altLang="zh-CN" sz="1227" i="1" dirty="0" smtClean="0">
                <a:solidFill>
                  <a:srgbClr val="FFFFFF"/>
                </a:solidFill>
                <a:latin typeface="Calibri"/>
                <a:cs typeface="Calibri"/>
              </a:rPr>
              <a:t>n-1</a:t>
            </a:r>
          </a:p>
        </p:txBody>
      </p:sp>
      <p:sp>
        <p:nvSpPr>
          <p:cNvPr id="31" name="TextBox 1"/>
          <p:cNvSpPr txBox="1"/>
          <p:nvPr/>
        </p:nvSpPr>
        <p:spPr>
          <a:xfrm>
            <a:off x="2819400" y="4368800"/>
            <a:ext cx="2891868" cy="348181"/>
          </a:xfrm>
          <a:prstGeom prst="rect">
            <a:avLst/>
          </a:prstGeom>
          <a:noFill/>
        </p:spPr>
        <p:txBody>
          <a:bodyPr wrap="none" lIns="0" tIns="0" rIns="0" rtlCol="0">
            <a:spAutoFit/>
          </a:bodyPr>
          <a:lstStyle/>
          <a:p>
            <a:pPr>
              <a:lnSpc>
                <a:spcPts val="2300"/>
              </a:lnSpc>
              <a:tabLst/>
            </a:pPr>
            <a:r>
              <a:rPr lang="en-US" altLang="zh-CN" sz="2192" dirty="0" smtClean="0">
                <a:solidFill>
                  <a:srgbClr val="FFFFFF"/>
                </a:solidFill>
                <a:latin typeface="Calibri"/>
                <a:cs typeface="Calibri"/>
              </a:rPr>
              <a:t>100</a:t>
            </a:r>
            <a:r>
              <a:rPr lang="en-US" altLang="zh-CN" sz="2192" dirty="0" smtClean="0">
                <a:latin typeface="Calibri"/>
                <a:cs typeface="Calibri"/>
              </a:rPr>
              <a:t> </a:t>
            </a:r>
            <a:r>
              <a:rPr lang="en-US" altLang="zh-CN" sz="2192" dirty="0" smtClean="0">
                <a:solidFill>
                  <a:srgbClr val="FFFFFF"/>
                </a:solidFill>
                <a:latin typeface="Calibri"/>
                <a:cs typeface="Calibri"/>
              </a:rPr>
              <a:t>iterations</a:t>
            </a:r>
            <a:r>
              <a:rPr lang="en-US" altLang="zh-CN" sz="2192" dirty="0" smtClean="0">
                <a:latin typeface="Calibri"/>
                <a:cs typeface="Calibri"/>
              </a:rPr>
              <a:t> </a:t>
            </a:r>
            <a:r>
              <a:rPr lang="en-US" altLang="zh-CN" sz="2192" dirty="0" smtClean="0">
                <a:solidFill>
                  <a:srgbClr val="FFFFFF"/>
                </a:solidFill>
                <a:latin typeface="Calibri"/>
                <a:cs typeface="Calibri"/>
              </a:rPr>
              <a:t>in</a:t>
            </a:r>
            <a:r>
              <a:rPr lang="en-US" altLang="zh-CN" sz="2192" dirty="0" smtClean="0">
                <a:latin typeface="Calibri"/>
                <a:cs typeface="Calibri"/>
              </a:rPr>
              <a:t> </a:t>
            </a:r>
            <a:r>
              <a:rPr lang="en-US" altLang="zh-CN" sz="2192" dirty="0" smtClean="0">
                <a:solidFill>
                  <a:srgbClr val="FFFFFF"/>
                </a:solidFill>
                <a:latin typeface="Calibri"/>
                <a:cs typeface="Calibri"/>
              </a:rPr>
              <a:t>1000</a:t>
            </a:r>
            <a:r>
              <a:rPr lang="en-US" altLang="zh-CN" sz="2192" dirty="0" smtClean="0">
                <a:latin typeface="Calibri"/>
                <a:cs typeface="Calibri"/>
              </a:rPr>
              <a:t> </a:t>
            </a:r>
            <a:r>
              <a:rPr lang="en-US" altLang="zh-CN" sz="2192" dirty="0" smtClean="0">
                <a:solidFill>
                  <a:srgbClr val="FFFFFF"/>
                </a:solidFill>
                <a:latin typeface="Calibri"/>
                <a:cs typeface="Calibri"/>
              </a:rPr>
              <a:t>ms</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1542491" y="3818911"/>
            <a:ext cx="2583814" cy="556855"/>
          </a:xfrm>
          <a:custGeom>
            <a:avLst/>
            <a:gdLst>
              <a:gd name="connsiteX0" fmla="*/ 0 w 2583814"/>
              <a:gd name="connsiteY0" fmla="*/ 0 h 556855"/>
              <a:gd name="connsiteX1" fmla="*/ 2583814 w 2583814"/>
              <a:gd name="connsiteY1" fmla="*/ 0 h 556855"/>
              <a:gd name="connsiteX2" fmla="*/ 2583814 w 2583814"/>
              <a:gd name="connsiteY2" fmla="*/ 556855 h 556855"/>
              <a:gd name="connsiteX3" fmla="*/ 0 w 2583814"/>
              <a:gd name="connsiteY3" fmla="*/ 556855 h 556855"/>
              <a:gd name="connsiteX4" fmla="*/ 0 w 2583814"/>
              <a:gd name="connsiteY4" fmla="*/ 0 h 5568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83814" h="556855">
                <a:moveTo>
                  <a:pt x="0" y="0"/>
                </a:moveTo>
                <a:lnTo>
                  <a:pt x="2583814" y="0"/>
                </a:lnTo>
                <a:lnTo>
                  <a:pt x="2583814" y="556855"/>
                </a:lnTo>
                <a:lnTo>
                  <a:pt x="0" y="556855"/>
                </a:lnTo>
                <a:lnTo>
                  <a:pt x="0" y="0"/>
                </a:lnTo>
              </a:path>
            </a:pathLst>
          </a:custGeom>
          <a:solidFill>
            <a:srgbClr val="6A8E1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531354" y="3807774"/>
            <a:ext cx="2606087" cy="579130"/>
          </a:xfrm>
          <a:custGeom>
            <a:avLst/>
            <a:gdLst>
              <a:gd name="connsiteX0" fmla="*/ 11137 w 2606087"/>
              <a:gd name="connsiteY0" fmla="*/ 11137 h 579130"/>
              <a:gd name="connsiteX1" fmla="*/ 2594950 w 2606087"/>
              <a:gd name="connsiteY1" fmla="*/ 11137 h 579130"/>
              <a:gd name="connsiteX2" fmla="*/ 2594950 w 2606087"/>
              <a:gd name="connsiteY2" fmla="*/ 567993 h 579130"/>
              <a:gd name="connsiteX3" fmla="*/ 11137 w 2606087"/>
              <a:gd name="connsiteY3" fmla="*/ 567993 h 579130"/>
              <a:gd name="connsiteX4" fmla="*/ 11137 w 2606087"/>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06087" h="579130">
                <a:moveTo>
                  <a:pt x="11137" y="11137"/>
                </a:moveTo>
                <a:lnTo>
                  <a:pt x="2594950" y="11137"/>
                </a:lnTo>
                <a:lnTo>
                  <a:pt x="2594950" y="567993"/>
                </a:lnTo>
                <a:lnTo>
                  <a:pt x="11137" y="567993"/>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4198696" y="3172958"/>
            <a:ext cx="818578" cy="556857"/>
          </a:xfrm>
          <a:custGeom>
            <a:avLst/>
            <a:gdLst>
              <a:gd name="connsiteX0" fmla="*/ 0 w 818578"/>
              <a:gd name="connsiteY0" fmla="*/ 0 h 556857"/>
              <a:gd name="connsiteX1" fmla="*/ 818578 w 818578"/>
              <a:gd name="connsiteY1" fmla="*/ 0 h 556857"/>
              <a:gd name="connsiteX2" fmla="*/ 818578 w 818578"/>
              <a:gd name="connsiteY2" fmla="*/ 556856 h 556857"/>
              <a:gd name="connsiteX3" fmla="*/ 0 w 818578"/>
              <a:gd name="connsiteY3" fmla="*/ 556856 h 556857"/>
              <a:gd name="connsiteX4" fmla="*/ 0 w 818578"/>
              <a:gd name="connsiteY4" fmla="*/ 0 h 55685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18578" h="556857">
                <a:moveTo>
                  <a:pt x="0" y="0"/>
                </a:moveTo>
                <a:lnTo>
                  <a:pt x="818578" y="0"/>
                </a:lnTo>
                <a:lnTo>
                  <a:pt x="818578" y="556856"/>
                </a:lnTo>
                <a:lnTo>
                  <a:pt x="0" y="556856"/>
                </a:lnTo>
                <a:lnTo>
                  <a:pt x="0" y="0"/>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4187558" y="3161820"/>
            <a:ext cx="840852" cy="579130"/>
          </a:xfrm>
          <a:custGeom>
            <a:avLst/>
            <a:gdLst>
              <a:gd name="connsiteX0" fmla="*/ 11137 w 840852"/>
              <a:gd name="connsiteY0" fmla="*/ 11137 h 579130"/>
              <a:gd name="connsiteX1" fmla="*/ 829716 w 840852"/>
              <a:gd name="connsiteY1" fmla="*/ 11137 h 579130"/>
              <a:gd name="connsiteX2" fmla="*/ 829716 w 840852"/>
              <a:gd name="connsiteY2" fmla="*/ 567993 h 579130"/>
              <a:gd name="connsiteX3" fmla="*/ 11137 w 840852"/>
              <a:gd name="connsiteY3" fmla="*/ 567993 h 579130"/>
              <a:gd name="connsiteX4" fmla="*/ 11137 w 840852"/>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40852" h="579130">
                <a:moveTo>
                  <a:pt x="11137" y="11137"/>
                </a:moveTo>
                <a:lnTo>
                  <a:pt x="829716" y="11137"/>
                </a:lnTo>
                <a:lnTo>
                  <a:pt x="829716" y="567993"/>
                </a:lnTo>
                <a:lnTo>
                  <a:pt x="11137" y="567993"/>
                </a:lnTo>
                <a:lnTo>
                  <a:pt x="11137" y="11137"/>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1542491" y="3172958"/>
            <a:ext cx="757325" cy="556857"/>
          </a:xfrm>
          <a:custGeom>
            <a:avLst/>
            <a:gdLst>
              <a:gd name="connsiteX0" fmla="*/ 0 w 757325"/>
              <a:gd name="connsiteY0" fmla="*/ 0 h 556857"/>
              <a:gd name="connsiteX1" fmla="*/ 757325 w 757325"/>
              <a:gd name="connsiteY1" fmla="*/ 0 h 556857"/>
              <a:gd name="connsiteX2" fmla="*/ 757325 w 757325"/>
              <a:gd name="connsiteY2" fmla="*/ 556856 h 556857"/>
              <a:gd name="connsiteX3" fmla="*/ 0 w 757325"/>
              <a:gd name="connsiteY3" fmla="*/ 556856 h 556857"/>
              <a:gd name="connsiteX4" fmla="*/ 0 w 757325"/>
              <a:gd name="connsiteY4" fmla="*/ 0 h 55685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57325" h="556857">
                <a:moveTo>
                  <a:pt x="0" y="0"/>
                </a:moveTo>
                <a:lnTo>
                  <a:pt x="757325" y="0"/>
                </a:lnTo>
                <a:lnTo>
                  <a:pt x="757325" y="556856"/>
                </a:lnTo>
                <a:lnTo>
                  <a:pt x="0" y="556856"/>
                </a:lnTo>
                <a:lnTo>
                  <a:pt x="0" y="0"/>
                </a:lnTo>
              </a:path>
            </a:pathLst>
          </a:custGeom>
          <a:solidFill>
            <a:srgbClr val="C15F1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1531354" y="3161820"/>
            <a:ext cx="779598" cy="579130"/>
          </a:xfrm>
          <a:custGeom>
            <a:avLst/>
            <a:gdLst>
              <a:gd name="connsiteX0" fmla="*/ 11137 w 779598"/>
              <a:gd name="connsiteY0" fmla="*/ 11137 h 579130"/>
              <a:gd name="connsiteX1" fmla="*/ 768461 w 779598"/>
              <a:gd name="connsiteY1" fmla="*/ 11137 h 579130"/>
              <a:gd name="connsiteX2" fmla="*/ 768461 w 779598"/>
              <a:gd name="connsiteY2" fmla="*/ 567993 h 579130"/>
              <a:gd name="connsiteX3" fmla="*/ 11137 w 779598"/>
              <a:gd name="connsiteY3" fmla="*/ 567993 h 579130"/>
              <a:gd name="connsiteX4" fmla="*/ 11137 w 779598"/>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98" h="579130">
                <a:moveTo>
                  <a:pt x="11137" y="11137"/>
                </a:moveTo>
                <a:lnTo>
                  <a:pt x="768461" y="11137"/>
                </a:lnTo>
                <a:lnTo>
                  <a:pt x="768461" y="567993"/>
                </a:lnTo>
                <a:lnTo>
                  <a:pt x="11137" y="567993"/>
                </a:lnTo>
                <a:lnTo>
                  <a:pt x="11137" y="11137"/>
                </a:lnTo>
              </a:path>
            </a:pathLst>
          </a:custGeom>
          <a:solidFill>
            <a:srgbClr val="000000">
              <a:alpha val="0"/>
            </a:srgbClr>
          </a:solidFill>
          <a:ln w="25400">
            <a:solidFill>
              <a:srgbClr val="EC843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4198696" y="3818911"/>
            <a:ext cx="2583812" cy="556855"/>
          </a:xfrm>
          <a:custGeom>
            <a:avLst/>
            <a:gdLst>
              <a:gd name="connsiteX0" fmla="*/ 0 w 2583812"/>
              <a:gd name="connsiteY0" fmla="*/ 0 h 556855"/>
              <a:gd name="connsiteX1" fmla="*/ 2583812 w 2583812"/>
              <a:gd name="connsiteY1" fmla="*/ 0 h 556855"/>
              <a:gd name="connsiteX2" fmla="*/ 2583812 w 2583812"/>
              <a:gd name="connsiteY2" fmla="*/ 556855 h 556855"/>
              <a:gd name="connsiteX3" fmla="*/ 0 w 2583812"/>
              <a:gd name="connsiteY3" fmla="*/ 556855 h 556855"/>
              <a:gd name="connsiteX4" fmla="*/ 0 w 2583812"/>
              <a:gd name="connsiteY4" fmla="*/ 0 h 5568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83812" h="556855">
                <a:moveTo>
                  <a:pt x="0" y="0"/>
                </a:moveTo>
                <a:lnTo>
                  <a:pt x="2583812" y="0"/>
                </a:lnTo>
                <a:lnTo>
                  <a:pt x="2583812" y="556855"/>
                </a:lnTo>
                <a:lnTo>
                  <a:pt x="0" y="556855"/>
                </a:lnTo>
                <a:lnTo>
                  <a:pt x="0" y="0"/>
                </a:lnTo>
              </a:path>
            </a:pathLst>
          </a:custGeom>
          <a:solidFill>
            <a:srgbClr val="6A8E1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2" name="Freeform 3"/>
          <p:cNvSpPr/>
          <p:nvPr/>
        </p:nvSpPr>
        <p:spPr>
          <a:xfrm>
            <a:off x="4187558" y="3807774"/>
            <a:ext cx="2606087" cy="579130"/>
          </a:xfrm>
          <a:custGeom>
            <a:avLst/>
            <a:gdLst>
              <a:gd name="connsiteX0" fmla="*/ 11137 w 2606087"/>
              <a:gd name="connsiteY0" fmla="*/ 11137 h 579130"/>
              <a:gd name="connsiteX1" fmla="*/ 2594950 w 2606087"/>
              <a:gd name="connsiteY1" fmla="*/ 11137 h 579130"/>
              <a:gd name="connsiteX2" fmla="*/ 2594950 w 2606087"/>
              <a:gd name="connsiteY2" fmla="*/ 567993 h 579130"/>
              <a:gd name="connsiteX3" fmla="*/ 11137 w 2606087"/>
              <a:gd name="connsiteY3" fmla="*/ 567993 h 579130"/>
              <a:gd name="connsiteX4" fmla="*/ 11137 w 2606087"/>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06087" h="579130">
                <a:moveTo>
                  <a:pt x="11137" y="11137"/>
                </a:moveTo>
                <a:lnTo>
                  <a:pt x="2594950" y="11137"/>
                </a:lnTo>
                <a:lnTo>
                  <a:pt x="2594950" y="567993"/>
                </a:lnTo>
                <a:lnTo>
                  <a:pt x="11137" y="567993"/>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6849332" y="3172958"/>
            <a:ext cx="818578" cy="556857"/>
          </a:xfrm>
          <a:custGeom>
            <a:avLst/>
            <a:gdLst>
              <a:gd name="connsiteX0" fmla="*/ 0 w 818578"/>
              <a:gd name="connsiteY0" fmla="*/ 0 h 556857"/>
              <a:gd name="connsiteX1" fmla="*/ 818578 w 818578"/>
              <a:gd name="connsiteY1" fmla="*/ 0 h 556857"/>
              <a:gd name="connsiteX2" fmla="*/ 818578 w 818578"/>
              <a:gd name="connsiteY2" fmla="*/ 556856 h 556857"/>
              <a:gd name="connsiteX3" fmla="*/ 0 w 818578"/>
              <a:gd name="connsiteY3" fmla="*/ 556856 h 556857"/>
              <a:gd name="connsiteX4" fmla="*/ 0 w 818578"/>
              <a:gd name="connsiteY4" fmla="*/ 0 h 55685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18578" h="556857">
                <a:moveTo>
                  <a:pt x="0" y="0"/>
                </a:moveTo>
                <a:lnTo>
                  <a:pt x="818578" y="0"/>
                </a:lnTo>
                <a:lnTo>
                  <a:pt x="818578" y="556856"/>
                </a:lnTo>
                <a:lnTo>
                  <a:pt x="0" y="556856"/>
                </a:lnTo>
                <a:lnTo>
                  <a:pt x="0" y="0"/>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4" name="Freeform 3"/>
          <p:cNvSpPr/>
          <p:nvPr/>
        </p:nvSpPr>
        <p:spPr>
          <a:xfrm>
            <a:off x="6838195" y="3161820"/>
            <a:ext cx="840852" cy="579130"/>
          </a:xfrm>
          <a:custGeom>
            <a:avLst/>
            <a:gdLst>
              <a:gd name="connsiteX0" fmla="*/ 11137 w 840852"/>
              <a:gd name="connsiteY0" fmla="*/ 11137 h 579130"/>
              <a:gd name="connsiteX1" fmla="*/ 829716 w 840852"/>
              <a:gd name="connsiteY1" fmla="*/ 11137 h 579130"/>
              <a:gd name="connsiteX2" fmla="*/ 829716 w 840852"/>
              <a:gd name="connsiteY2" fmla="*/ 567993 h 579130"/>
              <a:gd name="connsiteX3" fmla="*/ 11137 w 840852"/>
              <a:gd name="connsiteY3" fmla="*/ 567993 h 579130"/>
              <a:gd name="connsiteX4" fmla="*/ 11137 w 840852"/>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40852" h="579130">
                <a:moveTo>
                  <a:pt x="11137" y="11137"/>
                </a:moveTo>
                <a:lnTo>
                  <a:pt x="829716" y="11137"/>
                </a:lnTo>
                <a:lnTo>
                  <a:pt x="829716" y="567993"/>
                </a:lnTo>
                <a:lnTo>
                  <a:pt x="11137" y="567993"/>
                </a:lnTo>
                <a:lnTo>
                  <a:pt x="11137" y="11137"/>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5" name="Freeform 3"/>
          <p:cNvSpPr/>
          <p:nvPr/>
        </p:nvSpPr>
        <p:spPr>
          <a:xfrm>
            <a:off x="3257608" y="3172958"/>
            <a:ext cx="757325" cy="556857"/>
          </a:xfrm>
          <a:custGeom>
            <a:avLst/>
            <a:gdLst>
              <a:gd name="connsiteX0" fmla="*/ 0 w 757325"/>
              <a:gd name="connsiteY0" fmla="*/ 0 h 556857"/>
              <a:gd name="connsiteX1" fmla="*/ 757325 w 757325"/>
              <a:gd name="connsiteY1" fmla="*/ 0 h 556857"/>
              <a:gd name="connsiteX2" fmla="*/ 757325 w 757325"/>
              <a:gd name="connsiteY2" fmla="*/ 556856 h 556857"/>
              <a:gd name="connsiteX3" fmla="*/ 0 w 757325"/>
              <a:gd name="connsiteY3" fmla="*/ 556856 h 556857"/>
              <a:gd name="connsiteX4" fmla="*/ 0 w 757325"/>
              <a:gd name="connsiteY4" fmla="*/ 0 h 55685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57325" h="556857">
                <a:moveTo>
                  <a:pt x="0" y="0"/>
                </a:moveTo>
                <a:lnTo>
                  <a:pt x="757325" y="0"/>
                </a:lnTo>
                <a:lnTo>
                  <a:pt x="757325" y="556856"/>
                </a:lnTo>
                <a:lnTo>
                  <a:pt x="0" y="556856"/>
                </a:lnTo>
                <a:lnTo>
                  <a:pt x="0" y="0"/>
                </a:lnTo>
              </a:path>
            </a:pathLst>
          </a:custGeom>
          <a:solidFill>
            <a:srgbClr val="C15F1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6" name="Freeform 3"/>
          <p:cNvSpPr/>
          <p:nvPr/>
        </p:nvSpPr>
        <p:spPr>
          <a:xfrm>
            <a:off x="3246471" y="3161820"/>
            <a:ext cx="779599" cy="579130"/>
          </a:xfrm>
          <a:custGeom>
            <a:avLst/>
            <a:gdLst>
              <a:gd name="connsiteX0" fmla="*/ 11137 w 779599"/>
              <a:gd name="connsiteY0" fmla="*/ 11137 h 579130"/>
              <a:gd name="connsiteX1" fmla="*/ 768461 w 779599"/>
              <a:gd name="connsiteY1" fmla="*/ 11137 h 579130"/>
              <a:gd name="connsiteX2" fmla="*/ 768461 w 779599"/>
              <a:gd name="connsiteY2" fmla="*/ 567993 h 579130"/>
              <a:gd name="connsiteX3" fmla="*/ 11137 w 779599"/>
              <a:gd name="connsiteY3" fmla="*/ 567993 h 579130"/>
              <a:gd name="connsiteX4" fmla="*/ 11137 w 779599"/>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99" h="579130">
                <a:moveTo>
                  <a:pt x="11137" y="11137"/>
                </a:moveTo>
                <a:lnTo>
                  <a:pt x="768461" y="11137"/>
                </a:lnTo>
                <a:lnTo>
                  <a:pt x="768461" y="567993"/>
                </a:lnTo>
                <a:lnTo>
                  <a:pt x="11137" y="567993"/>
                </a:lnTo>
                <a:lnTo>
                  <a:pt x="11137" y="11137"/>
                </a:lnTo>
              </a:path>
            </a:pathLst>
          </a:custGeom>
          <a:solidFill>
            <a:srgbClr val="000000">
              <a:alpha val="0"/>
            </a:srgbClr>
          </a:solidFill>
          <a:ln w="25400">
            <a:solidFill>
              <a:srgbClr val="EC843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7" name="Freeform 3"/>
          <p:cNvSpPr/>
          <p:nvPr/>
        </p:nvSpPr>
        <p:spPr>
          <a:xfrm>
            <a:off x="5084097" y="3172958"/>
            <a:ext cx="757325" cy="556857"/>
          </a:xfrm>
          <a:custGeom>
            <a:avLst/>
            <a:gdLst>
              <a:gd name="connsiteX0" fmla="*/ 0 w 757325"/>
              <a:gd name="connsiteY0" fmla="*/ 0 h 556857"/>
              <a:gd name="connsiteX1" fmla="*/ 757325 w 757325"/>
              <a:gd name="connsiteY1" fmla="*/ 0 h 556857"/>
              <a:gd name="connsiteX2" fmla="*/ 757325 w 757325"/>
              <a:gd name="connsiteY2" fmla="*/ 556856 h 556857"/>
              <a:gd name="connsiteX3" fmla="*/ 0 w 757325"/>
              <a:gd name="connsiteY3" fmla="*/ 556856 h 556857"/>
              <a:gd name="connsiteX4" fmla="*/ 0 w 757325"/>
              <a:gd name="connsiteY4" fmla="*/ 0 h 55685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57325" h="556857">
                <a:moveTo>
                  <a:pt x="0" y="0"/>
                </a:moveTo>
                <a:lnTo>
                  <a:pt x="757325" y="0"/>
                </a:lnTo>
                <a:lnTo>
                  <a:pt x="757325" y="556856"/>
                </a:lnTo>
                <a:lnTo>
                  <a:pt x="0" y="556856"/>
                </a:lnTo>
                <a:lnTo>
                  <a:pt x="0" y="0"/>
                </a:lnTo>
              </a:path>
            </a:pathLst>
          </a:custGeom>
          <a:solidFill>
            <a:srgbClr val="C15F1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8" name="Freeform 3"/>
          <p:cNvSpPr/>
          <p:nvPr/>
        </p:nvSpPr>
        <p:spPr>
          <a:xfrm>
            <a:off x="5072959" y="3161820"/>
            <a:ext cx="779599" cy="579130"/>
          </a:xfrm>
          <a:custGeom>
            <a:avLst/>
            <a:gdLst>
              <a:gd name="connsiteX0" fmla="*/ 11137 w 779599"/>
              <a:gd name="connsiteY0" fmla="*/ 11137 h 579130"/>
              <a:gd name="connsiteX1" fmla="*/ 768461 w 779599"/>
              <a:gd name="connsiteY1" fmla="*/ 11137 h 579130"/>
              <a:gd name="connsiteX2" fmla="*/ 768461 w 779599"/>
              <a:gd name="connsiteY2" fmla="*/ 567993 h 579130"/>
              <a:gd name="connsiteX3" fmla="*/ 11137 w 779599"/>
              <a:gd name="connsiteY3" fmla="*/ 567993 h 579130"/>
              <a:gd name="connsiteX4" fmla="*/ 11137 w 779599"/>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99" h="579130">
                <a:moveTo>
                  <a:pt x="11137" y="11137"/>
                </a:moveTo>
                <a:lnTo>
                  <a:pt x="768461" y="11137"/>
                </a:lnTo>
                <a:lnTo>
                  <a:pt x="768461" y="567993"/>
                </a:lnTo>
                <a:lnTo>
                  <a:pt x="11137" y="567993"/>
                </a:lnTo>
                <a:lnTo>
                  <a:pt x="11137" y="11137"/>
                </a:lnTo>
              </a:path>
            </a:pathLst>
          </a:custGeom>
          <a:solidFill>
            <a:srgbClr val="000000">
              <a:alpha val="0"/>
            </a:srgbClr>
          </a:solidFill>
          <a:ln w="25400">
            <a:solidFill>
              <a:srgbClr val="EC843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9" name="Freeform 3"/>
          <p:cNvSpPr/>
          <p:nvPr/>
        </p:nvSpPr>
        <p:spPr>
          <a:xfrm>
            <a:off x="6843763" y="3818911"/>
            <a:ext cx="2583812" cy="556855"/>
          </a:xfrm>
          <a:custGeom>
            <a:avLst/>
            <a:gdLst>
              <a:gd name="connsiteX0" fmla="*/ 0 w 2583812"/>
              <a:gd name="connsiteY0" fmla="*/ 0 h 556855"/>
              <a:gd name="connsiteX1" fmla="*/ 2583812 w 2583812"/>
              <a:gd name="connsiteY1" fmla="*/ 0 h 556855"/>
              <a:gd name="connsiteX2" fmla="*/ 2583812 w 2583812"/>
              <a:gd name="connsiteY2" fmla="*/ 556855 h 556855"/>
              <a:gd name="connsiteX3" fmla="*/ 0 w 2583812"/>
              <a:gd name="connsiteY3" fmla="*/ 556855 h 556855"/>
              <a:gd name="connsiteX4" fmla="*/ 0 w 2583812"/>
              <a:gd name="connsiteY4" fmla="*/ 0 h 5568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83812" h="556855">
                <a:moveTo>
                  <a:pt x="0" y="0"/>
                </a:moveTo>
                <a:lnTo>
                  <a:pt x="2583812" y="0"/>
                </a:lnTo>
                <a:lnTo>
                  <a:pt x="2583812" y="556855"/>
                </a:lnTo>
                <a:lnTo>
                  <a:pt x="0" y="556855"/>
                </a:lnTo>
                <a:lnTo>
                  <a:pt x="0" y="0"/>
                </a:lnTo>
              </a:path>
            </a:pathLst>
          </a:custGeom>
          <a:solidFill>
            <a:srgbClr val="6A8E1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0" name="Freeform 3"/>
          <p:cNvSpPr/>
          <p:nvPr/>
        </p:nvSpPr>
        <p:spPr>
          <a:xfrm>
            <a:off x="6832626" y="3807774"/>
            <a:ext cx="2606087" cy="579130"/>
          </a:xfrm>
          <a:custGeom>
            <a:avLst/>
            <a:gdLst>
              <a:gd name="connsiteX0" fmla="*/ 11137 w 2606087"/>
              <a:gd name="connsiteY0" fmla="*/ 11137 h 579130"/>
              <a:gd name="connsiteX1" fmla="*/ 2594950 w 2606087"/>
              <a:gd name="connsiteY1" fmla="*/ 11137 h 579130"/>
              <a:gd name="connsiteX2" fmla="*/ 2594950 w 2606087"/>
              <a:gd name="connsiteY2" fmla="*/ 567993 h 579130"/>
              <a:gd name="connsiteX3" fmla="*/ 11137 w 2606087"/>
              <a:gd name="connsiteY3" fmla="*/ 567993 h 579130"/>
              <a:gd name="connsiteX4" fmla="*/ 11137 w 2606087"/>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06087" h="579130">
                <a:moveTo>
                  <a:pt x="11137" y="11137"/>
                </a:moveTo>
                <a:lnTo>
                  <a:pt x="2594950" y="11137"/>
                </a:lnTo>
                <a:lnTo>
                  <a:pt x="2594950" y="567993"/>
                </a:lnTo>
                <a:lnTo>
                  <a:pt x="11137" y="567993"/>
                </a:lnTo>
                <a:lnTo>
                  <a:pt x="11137" y="11137"/>
                </a:lnTo>
              </a:path>
            </a:pathLst>
          </a:custGeom>
          <a:solidFill>
            <a:srgbClr val="000000">
              <a:alpha val="0"/>
            </a:srgbClr>
          </a:solidFill>
          <a:ln w="25400">
            <a:solidFill>
              <a:srgbClr val="9BC63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1" name="Freeform 3"/>
          <p:cNvSpPr/>
          <p:nvPr/>
        </p:nvSpPr>
        <p:spPr>
          <a:xfrm>
            <a:off x="415837" y="2930028"/>
            <a:ext cx="9870027" cy="27842"/>
          </a:xfrm>
          <a:custGeom>
            <a:avLst/>
            <a:gdLst>
              <a:gd name="connsiteX0" fmla="*/ 13921 w 9870027"/>
              <a:gd name="connsiteY0" fmla="*/ 13921 h 27842"/>
              <a:gd name="connsiteX1" fmla="*/ 27842 w 9870027"/>
              <a:gd name="connsiteY1" fmla="*/ 13921 h 27842"/>
              <a:gd name="connsiteX2" fmla="*/ 9842185 w 9870027"/>
              <a:gd name="connsiteY2" fmla="*/ 13921 h 27842"/>
              <a:gd name="connsiteX3" fmla="*/ 9856105 w 9870027"/>
              <a:gd name="connsiteY3" fmla="*/ 13921 h 27842"/>
            </a:gdLst>
            <a:ahLst/>
            <a:cxnLst>
              <a:cxn ang="0">
                <a:pos x="connsiteX0" y="connsiteY0"/>
              </a:cxn>
              <a:cxn ang="1">
                <a:pos x="connsiteX1" y="connsiteY1"/>
              </a:cxn>
              <a:cxn ang="2">
                <a:pos x="connsiteX2" y="connsiteY2"/>
              </a:cxn>
              <a:cxn ang="3">
                <a:pos x="connsiteX3" y="connsiteY3"/>
              </a:cxn>
            </a:cxnLst>
            <a:rect l="l" t="t" r="r" b="b"/>
            <a:pathLst>
              <a:path w="9870027" h="27842">
                <a:moveTo>
                  <a:pt x="13921" y="13921"/>
                </a:moveTo>
                <a:lnTo>
                  <a:pt x="27842" y="13921"/>
                </a:lnTo>
                <a:lnTo>
                  <a:pt x="9842185" y="13921"/>
                </a:lnTo>
                <a:lnTo>
                  <a:pt x="9856105" y="13921"/>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2" name="Freeform 3"/>
          <p:cNvSpPr/>
          <p:nvPr/>
        </p:nvSpPr>
        <p:spPr>
          <a:xfrm>
            <a:off x="414612" y="2873228"/>
            <a:ext cx="55685" cy="141441"/>
          </a:xfrm>
          <a:custGeom>
            <a:avLst/>
            <a:gdLst>
              <a:gd name="connsiteX0" fmla="*/ 13921 w 55685"/>
              <a:gd name="connsiteY0" fmla="*/ 13921 h 141441"/>
              <a:gd name="connsiteX1" fmla="*/ 13921 w 55685"/>
              <a:gd name="connsiteY1" fmla="*/ 127520 h 141441"/>
            </a:gdLst>
            <a:ahLst/>
            <a:cxnLst>
              <a:cxn ang="0">
                <a:pos x="connsiteX0" y="connsiteY0"/>
              </a:cxn>
              <a:cxn ang="1">
                <a:pos x="connsiteX1" y="connsiteY1"/>
              </a:cxn>
            </a:cxnLst>
            <a:rect l="l" t="t" r="r" b="b"/>
            <a:pathLst>
              <a:path w="55685" h="141441">
                <a:moveTo>
                  <a:pt x="13921" y="13921"/>
                </a:moveTo>
                <a:lnTo>
                  <a:pt x="13921" y="127520"/>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3" name="Freeform 3"/>
          <p:cNvSpPr/>
          <p:nvPr/>
        </p:nvSpPr>
        <p:spPr>
          <a:xfrm>
            <a:off x="10259246" y="2873229"/>
            <a:ext cx="55685" cy="141441"/>
          </a:xfrm>
          <a:custGeom>
            <a:avLst/>
            <a:gdLst>
              <a:gd name="connsiteX0" fmla="*/ 13921 w 55685"/>
              <a:gd name="connsiteY0" fmla="*/ 127520 h 141441"/>
              <a:gd name="connsiteX1" fmla="*/ 13921 w 55685"/>
              <a:gd name="connsiteY1" fmla="*/ 13921 h 141441"/>
            </a:gdLst>
            <a:ahLst/>
            <a:cxnLst>
              <a:cxn ang="0">
                <a:pos x="connsiteX0" y="connsiteY0"/>
              </a:cxn>
              <a:cxn ang="1">
                <a:pos x="connsiteX1" y="connsiteY1"/>
              </a:cxn>
            </a:cxnLst>
            <a:rect l="l" t="t" r="r" b="b"/>
            <a:pathLst>
              <a:path w="55685" h="141441">
                <a:moveTo>
                  <a:pt x="13921" y="127520"/>
                </a:moveTo>
                <a:lnTo>
                  <a:pt x="13921" y="13921"/>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4" name="Freeform 3"/>
          <p:cNvSpPr/>
          <p:nvPr/>
        </p:nvSpPr>
        <p:spPr>
          <a:xfrm>
            <a:off x="445499" y="3172958"/>
            <a:ext cx="720655" cy="556857"/>
          </a:xfrm>
          <a:custGeom>
            <a:avLst/>
            <a:gdLst>
              <a:gd name="connsiteX0" fmla="*/ 0 w 720655"/>
              <a:gd name="connsiteY0" fmla="*/ 0 h 556857"/>
              <a:gd name="connsiteX1" fmla="*/ 720655 w 720655"/>
              <a:gd name="connsiteY1" fmla="*/ 0 h 556857"/>
              <a:gd name="connsiteX2" fmla="*/ 720655 w 720655"/>
              <a:gd name="connsiteY2" fmla="*/ 556856 h 556857"/>
              <a:gd name="connsiteX3" fmla="*/ 0 w 720655"/>
              <a:gd name="connsiteY3" fmla="*/ 556856 h 556857"/>
              <a:gd name="connsiteX4" fmla="*/ 0 w 720655"/>
              <a:gd name="connsiteY4" fmla="*/ 0 h 55685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20655" h="556857">
                <a:moveTo>
                  <a:pt x="0" y="0"/>
                </a:moveTo>
                <a:lnTo>
                  <a:pt x="720655" y="0"/>
                </a:lnTo>
                <a:lnTo>
                  <a:pt x="720655" y="556856"/>
                </a:lnTo>
                <a:lnTo>
                  <a:pt x="0" y="556856"/>
                </a:lnTo>
                <a:lnTo>
                  <a:pt x="0" y="0"/>
                </a:lnTo>
              </a:path>
            </a:pathLst>
          </a:custGeom>
          <a:solidFill>
            <a:srgbClr val="C15F1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5" name="Freeform 3"/>
          <p:cNvSpPr/>
          <p:nvPr/>
        </p:nvSpPr>
        <p:spPr>
          <a:xfrm>
            <a:off x="434362" y="3161820"/>
            <a:ext cx="742929" cy="579130"/>
          </a:xfrm>
          <a:custGeom>
            <a:avLst/>
            <a:gdLst>
              <a:gd name="connsiteX0" fmla="*/ 11137 w 742929"/>
              <a:gd name="connsiteY0" fmla="*/ 11137 h 579130"/>
              <a:gd name="connsiteX1" fmla="*/ 731792 w 742929"/>
              <a:gd name="connsiteY1" fmla="*/ 11137 h 579130"/>
              <a:gd name="connsiteX2" fmla="*/ 731792 w 742929"/>
              <a:gd name="connsiteY2" fmla="*/ 567993 h 579130"/>
              <a:gd name="connsiteX3" fmla="*/ 11137 w 742929"/>
              <a:gd name="connsiteY3" fmla="*/ 567993 h 579130"/>
              <a:gd name="connsiteX4" fmla="*/ 11137 w 742929"/>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42929" h="579130">
                <a:moveTo>
                  <a:pt x="11137" y="11137"/>
                </a:moveTo>
                <a:lnTo>
                  <a:pt x="731792" y="11137"/>
                </a:lnTo>
                <a:lnTo>
                  <a:pt x="731792" y="567993"/>
                </a:lnTo>
                <a:lnTo>
                  <a:pt x="11137" y="567993"/>
                </a:lnTo>
                <a:lnTo>
                  <a:pt x="11137" y="11137"/>
                </a:lnTo>
              </a:path>
            </a:pathLst>
          </a:custGeom>
          <a:solidFill>
            <a:srgbClr val="000000">
              <a:alpha val="0"/>
            </a:srgbClr>
          </a:solidFill>
          <a:ln w="25400">
            <a:solidFill>
              <a:srgbClr val="EC843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6" name="Freeform 3"/>
          <p:cNvSpPr/>
          <p:nvPr/>
        </p:nvSpPr>
        <p:spPr>
          <a:xfrm>
            <a:off x="9472775" y="3172958"/>
            <a:ext cx="778953" cy="556857"/>
          </a:xfrm>
          <a:custGeom>
            <a:avLst/>
            <a:gdLst>
              <a:gd name="connsiteX0" fmla="*/ 0 w 778953"/>
              <a:gd name="connsiteY0" fmla="*/ 0 h 556857"/>
              <a:gd name="connsiteX1" fmla="*/ 778953 w 778953"/>
              <a:gd name="connsiteY1" fmla="*/ 0 h 556857"/>
              <a:gd name="connsiteX2" fmla="*/ 778953 w 778953"/>
              <a:gd name="connsiteY2" fmla="*/ 556856 h 556857"/>
              <a:gd name="connsiteX3" fmla="*/ 0 w 778953"/>
              <a:gd name="connsiteY3" fmla="*/ 556856 h 556857"/>
              <a:gd name="connsiteX4" fmla="*/ 0 w 778953"/>
              <a:gd name="connsiteY4" fmla="*/ 0 h 55685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8953" h="556857">
                <a:moveTo>
                  <a:pt x="0" y="0"/>
                </a:moveTo>
                <a:lnTo>
                  <a:pt x="778953" y="0"/>
                </a:lnTo>
                <a:lnTo>
                  <a:pt x="778953" y="556856"/>
                </a:lnTo>
                <a:lnTo>
                  <a:pt x="0" y="556856"/>
                </a:lnTo>
                <a:lnTo>
                  <a:pt x="0" y="0"/>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7" name="Freeform 3"/>
          <p:cNvSpPr/>
          <p:nvPr/>
        </p:nvSpPr>
        <p:spPr>
          <a:xfrm>
            <a:off x="9461638" y="3161820"/>
            <a:ext cx="801226" cy="579130"/>
          </a:xfrm>
          <a:custGeom>
            <a:avLst/>
            <a:gdLst>
              <a:gd name="connsiteX0" fmla="*/ 11137 w 801226"/>
              <a:gd name="connsiteY0" fmla="*/ 11137 h 579130"/>
              <a:gd name="connsiteX1" fmla="*/ 790089 w 801226"/>
              <a:gd name="connsiteY1" fmla="*/ 11137 h 579130"/>
              <a:gd name="connsiteX2" fmla="*/ 790089 w 801226"/>
              <a:gd name="connsiteY2" fmla="*/ 567993 h 579130"/>
              <a:gd name="connsiteX3" fmla="*/ 11137 w 801226"/>
              <a:gd name="connsiteY3" fmla="*/ 567993 h 579130"/>
              <a:gd name="connsiteX4" fmla="*/ 11137 w 801226"/>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01226" h="579130">
                <a:moveTo>
                  <a:pt x="11137" y="11137"/>
                </a:moveTo>
                <a:lnTo>
                  <a:pt x="790089" y="11137"/>
                </a:lnTo>
                <a:lnTo>
                  <a:pt x="790089" y="567993"/>
                </a:lnTo>
                <a:lnTo>
                  <a:pt x="11137" y="567993"/>
                </a:lnTo>
                <a:lnTo>
                  <a:pt x="11137" y="11137"/>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8" name="Freeform 3"/>
          <p:cNvSpPr/>
          <p:nvPr/>
        </p:nvSpPr>
        <p:spPr>
          <a:xfrm>
            <a:off x="2369423" y="3172958"/>
            <a:ext cx="818578" cy="556857"/>
          </a:xfrm>
          <a:custGeom>
            <a:avLst/>
            <a:gdLst>
              <a:gd name="connsiteX0" fmla="*/ 0 w 818578"/>
              <a:gd name="connsiteY0" fmla="*/ 0 h 556857"/>
              <a:gd name="connsiteX1" fmla="*/ 818578 w 818578"/>
              <a:gd name="connsiteY1" fmla="*/ 0 h 556857"/>
              <a:gd name="connsiteX2" fmla="*/ 818578 w 818578"/>
              <a:gd name="connsiteY2" fmla="*/ 556856 h 556857"/>
              <a:gd name="connsiteX3" fmla="*/ 0 w 818578"/>
              <a:gd name="connsiteY3" fmla="*/ 556856 h 556857"/>
              <a:gd name="connsiteX4" fmla="*/ 0 w 818578"/>
              <a:gd name="connsiteY4" fmla="*/ 0 h 55685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18578" h="556857">
                <a:moveTo>
                  <a:pt x="0" y="0"/>
                </a:moveTo>
                <a:lnTo>
                  <a:pt x="818578" y="0"/>
                </a:lnTo>
                <a:lnTo>
                  <a:pt x="818578" y="556856"/>
                </a:lnTo>
                <a:lnTo>
                  <a:pt x="0" y="556856"/>
                </a:lnTo>
                <a:lnTo>
                  <a:pt x="0" y="0"/>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9" name="Freeform 3"/>
          <p:cNvSpPr/>
          <p:nvPr/>
        </p:nvSpPr>
        <p:spPr>
          <a:xfrm>
            <a:off x="2358286" y="3161820"/>
            <a:ext cx="840852" cy="579130"/>
          </a:xfrm>
          <a:custGeom>
            <a:avLst/>
            <a:gdLst>
              <a:gd name="connsiteX0" fmla="*/ 11137 w 840852"/>
              <a:gd name="connsiteY0" fmla="*/ 11137 h 579130"/>
              <a:gd name="connsiteX1" fmla="*/ 829715 w 840852"/>
              <a:gd name="connsiteY1" fmla="*/ 11137 h 579130"/>
              <a:gd name="connsiteX2" fmla="*/ 829715 w 840852"/>
              <a:gd name="connsiteY2" fmla="*/ 567993 h 579130"/>
              <a:gd name="connsiteX3" fmla="*/ 11137 w 840852"/>
              <a:gd name="connsiteY3" fmla="*/ 567993 h 579130"/>
              <a:gd name="connsiteX4" fmla="*/ 11137 w 840852"/>
              <a:gd name="connsiteY4" fmla="*/ 11137 h 579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40852" h="579130">
                <a:moveTo>
                  <a:pt x="11137" y="11137"/>
                </a:moveTo>
                <a:lnTo>
                  <a:pt x="829715" y="11137"/>
                </a:lnTo>
                <a:lnTo>
                  <a:pt x="829715" y="567993"/>
                </a:lnTo>
                <a:lnTo>
                  <a:pt x="11137" y="567993"/>
                </a:lnTo>
                <a:lnTo>
                  <a:pt x="11137" y="11137"/>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2362200" y="3937000"/>
            <a:ext cx="951017" cy="397972"/>
          </a:xfrm>
          <a:prstGeom prst="rect">
            <a:avLst/>
          </a:prstGeom>
          <a:noFill/>
        </p:spPr>
        <p:txBody>
          <a:bodyPr wrap="none" lIns="0" tIns="0" rIns="0" rtlCol="0">
            <a:spAutoFit/>
          </a:bodyPr>
          <a:lstStyle/>
          <a:p>
            <a:pPr>
              <a:lnSpc>
                <a:spcPts val="1300"/>
              </a:lnSpc>
              <a:tabLst>
                <a:tab pos="419100" algn="l"/>
              </a:tabLst>
            </a:pPr>
            <a:r>
              <a:rPr lang="en-US" altLang="zh-CN" sz="1227" dirty="0" smtClean="0">
                <a:solidFill>
                  <a:srgbClr val="FFFFFF"/>
                </a:solidFill>
                <a:latin typeface="Calibri"/>
                <a:cs typeface="Calibri"/>
              </a:rPr>
              <a:t>Execute</a:t>
            </a:r>
            <a:r>
              <a:rPr lang="en-US" altLang="zh-CN" sz="1227" dirty="0" smtClean="0">
                <a:latin typeface="Calibri"/>
                <a:cs typeface="Calibri"/>
              </a:rPr>
              <a:t> </a:t>
            </a:r>
            <a:r>
              <a:rPr lang="en-US" altLang="zh-CN" sz="1227" dirty="0" smtClean="0">
                <a:solidFill>
                  <a:srgbClr val="FFFFFF"/>
                </a:solidFill>
                <a:latin typeface="Calibri"/>
                <a:cs typeface="Calibri"/>
              </a:rPr>
              <a:t>Kernel</a:t>
            </a:r>
          </a:p>
          <a:p>
            <a:pPr>
              <a:lnSpc>
                <a:spcPts val="1300"/>
              </a:lnSpc>
              <a:tabLst>
                <a:tab pos="419100" algn="l"/>
              </a:tabLst>
            </a:pPr>
            <a:r>
              <a:rPr lang="en-US" altLang="zh-CN" dirty="0" smtClean="0">
                <a:latin typeface="Calibri"/>
                <a:cs typeface="Calibri"/>
              </a:rPr>
              <a:t>	</a:t>
            </a:r>
            <a:r>
              <a:rPr lang="en-US" altLang="zh-CN" sz="1227" i="1" dirty="0" smtClean="0">
                <a:solidFill>
                  <a:srgbClr val="FFFFFF"/>
                </a:solidFill>
                <a:latin typeface="Calibri"/>
                <a:cs typeface="Calibri"/>
              </a:rPr>
              <a:t>n</a:t>
            </a:r>
          </a:p>
        </p:txBody>
      </p:sp>
      <p:sp>
        <p:nvSpPr>
          <p:cNvPr id="30" name="TextBox 1"/>
          <p:cNvSpPr txBox="1"/>
          <p:nvPr/>
        </p:nvSpPr>
        <p:spPr>
          <a:xfrm>
            <a:off x="4279900" y="3289300"/>
            <a:ext cx="657599" cy="397972"/>
          </a:xfrm>
          <a:prstGeom prst="rect">
            <a:avLst/>
          </a:prstGeom>
          <a:noFill/>
        </p:spPr>
        <p:txBody>
          <a:bodyPr wrap="none" lIns="0" tIns="0" rIns="0" rtlCol="0">
            <a:spAutoFit/>
          </a:bodyPr>
          <a:lstStyle/>
          <a:p>
            <a:pPr>
              <a:lnSpc>
                <a:spcPts val="1300"/>
              </a:lnSpc>
              <a:tabLst>
                <a:tab pos="279400" algn="l"/>
              </a:tabLst>
            </a:pPr>
            <a:r>
              <a:rPr lang="en-US" altLang="zh-CN" sz="1227" dirty="0" smtClean="0">
                <a:solidFill>
                  <a:srgbClr val="FFFFFF"/>
                </a:solidFill>
                <a:latin typeface="Calibri"/>
                <a:cs typeface="Calibri"/>
              </a:rPr>
              <a:t>Read</a:t>
            </a:r>
            <a:r>
              <a:rPr lang="en-US" altLang="zh-CN" sz="1227" dirty="0" smtClean="0">
                <a:latin typeface="Calibri"/>
                <a:cs typeface="Calibri"/>
              </a:rPr>
              <a:t> </a:t>
            </a:r>
            <a:r>
              <a:rPr lang="en-US" altLang="zh-CN" sz="1227" dirty="0" smtClean="0">
                <a:solidFill>
                  <a:srgbClr val="FFFFFF"/>
                </a:solidFill>
                <a:latin typeface="Calibri"/>
                <a:cs typeface="Calibri"/>
              </a:rPr>
              <a:t>Data</a:t>
            </a:r>
          </a:p>
          <a:p>
            <a:pPr>
              <a:lnSpc>
                <a:spcPts val="1300"/>
              </a:lnSpc>
              <a:tabLst>
                <a:tab pos="279400" algn="l"/>
              </a:tabLst>
            </a:pPr>
            <a:r>
              <a:rPr lang="en-US" altLang="zh-CN" dirty="0" smtClean="0">
                <a:latin typeface="Calibri"/>
                <a:cs typeface="Calibri"/>
              </a:rPr>
              <a:t>	</a:t>
            </a:r>
            <a:r>
              <a:rPr lang="en-US" altLang="zh-CN" sz="1227" i="1" dirty="0" smtClean="0">
                <a:solidFill>
                  <a:srgbClr val="FFFFFF"/>
                </a:solidFill>
                <a:latin typeface="Calibri"/>
                <a:cs typeface="Calibri"/>
              </a:rPr>
              <a:t>n</a:t>
            </a:r>
          </a:p>
        </p:txBody>
      </p:sp>
      <p:sp>
        <p:nvSpPr>
          <p:cNvPr id="31" name="TextBox 1"/>
          <p:cNvSpPr txBox="1"/>
          <p:nvPr/>
        </p:nvSpPr>
        <p:spPr>
          <a:xfrm>
            <a:off x="1600200" y="3302000"/>
            <a:ext cx="661142" cy="374461"/>
          </a:xfrm>
          <a:prstGeom prst="rect">
            <a:avLst/>
          </a:prstGeom>
          <a:noFill/>
        </p:spPr>
        <p:txBody>
          <a:bodyPr wrap="none" lIns="0" tIns="0" rIns="0" rtlCol="0">
            <a:spAutoFit/>
          </a:bodyPr>
          <a:lstStyle/>
          <a:p>
            <a:pPr>
              <a:lnSpc>
                <a:spcPts val="1200"/>
              </a:lnSpc>
              <a:tabLst>
                <a:tab pos="203200" algn="l"/>
              </a:tabLst>
            </a:pPr>
            <a:r>
              <a:rPr lang="en-US" altLang="zh-CN" sz="1140" dirty="0" smtClean="0">
                <a:solidFill>
                  <a:srgbClr val="FFFFFF"/>
                </a:solidFill>
                <a:latin typeface="Calibri"/>
                <a:cs typeface="Calibri"/>
              </a:rPr>
              <a:t>Write</a:t>
            </a:r>
            <a:r>
              <a:rPr lang="en-US" altLang="zh-CN" sz="1140" dirty="0" smtClean="0">
                <a:latin typeface="Calibri"/>
                <a:cs typeface="Calibri"/>
              </a:rPr>
              <a:t> </a:t>
            </a:r>
            <a:r>
              <a:rPr lang="en-US" altLang="zh-CN" sz="1140" dirty="0" smtClean="0">
                <a:solidFill>
                  <a:srgbClr val="FFFFFF"/>
                </a:solidFill>
                <a:latin typeface="Calibri"/>
                <a:cs typeface="Calibri"/>
              </a:rPr>
              <a:t>Data</a:t>
            </a:r>
          </a:p>
          <a:p>
            <a:pPr>
              <a:lnSpc>
                <a:spcPts val="1200"/>
              </a:lnSpc>
              <a:tabLst>
                <a:tab pos="203200" algn="l"/>
              </a:tabLst>
            </a:pPr>
            <a:r>
              <a:rPr lang="en-US" altLang="zh-CN" dirty="0" smtClean="0">
                <a:latin typeface="Calibri"/>
                <a:cs typeface="Calibri"/>
              </a:rPr>
              <a:t>	</a:t>
            </a:r>
            <a:r>
              <a:rPr lang="en-US" altLang="zh-CN" sz="1140" i="1" dirty="0" smtClean="0">
                <a:solidFill>
                  <a:srgbClr val="FFFFFF"/>
                </a:solidFill>
                <a:latin typeface="Calibri"/>
                <a:cs typeface="Calibri"/>
              </a:rPr>
              <a:t>n+1</a:t>
            </a:r>
          </a:p>
        </p:txBody>
      </p:sp>
      <p:sp>
        <p:nvSpPr>
          <p:cNvPr id="32" name="TextBox 1"/>
          <p:cNvSpPr txBox="1"/>
          <p:nvPr/>
        </p:nvSpPr>
        <p:spPr>
          <a:xfrm>
            <a:off x="5016500" y="3937000"/>
            <a:ext cx="951017" cy="397972"/>
          </a:xfrm>
          <a:prstGeom prst="rect">
            <a:avLst/>
          </a:prstGeom>
          <a:noFill/>
        </p:spPr>
        <p:txBody>
          <a:bodyPr wrap="none" lIns="0" tIns="0" rIns="0" rtlCol="0">
            <a:spAutoFit/>
          </a:bodyPr>
          <a:lstStyle/>
          <a:p>
            <a:pPr>
              <a:lnSpc>
                <a:spcPts val="1300"/>
              </a:lnSpc>
              <a:tabLst>
                <a:tab pos="342900" algn="l"/>
              </a:tabLst>
            </a:pPr>
            <a:r>
              <a:rPr lang="en-US" altLang="zh-CN" sz="1227" dirty="0" smtClean="0">
                <a:solidFill>
                  <a:srgbClr val="FFFFFF"/>
                </a:solidFill>
                <a:latin typeface="Calibri"/>
                <a:cs typeface="Calibri"/>
              </a:rPr>
              <a:t>Execute</a:t>
            </a:r>
            <a:r>
              <a:rPr lang="en-US" altLang="zh-CN" sz="1227" dirty="0" smtClean="0">
                <a:latin typeface="Calibri"/>
                <a:cs typeface="Calibri"/>
              </a:rPr>
              <a:t> </a:t>
            </a:r>
            <a:r>
              <a:rPr lang="en-US" altLang="zh-CN" sz="1227" dirty="0" smtClean="0">
                <a:solidFill>
                  <a:srgbClr val="FFFFFF"/>
                </a:solidFill>
                <a:latin typeface="Calibri"/>
                <a:cs typeface="Calibri"/>
              </a:rPr>
              <a:t>Kernel</a:t>
            </a:r>
          </a:p>
          <a:p>
            <a:pPr>
              <a:lnSpc>
                <a:spcPts val="1300"/>
              </a:lnSpc>
              <a:tabLst>
                <a:tab pos="342900" algn="l"/>
              </a:tabLst>
            </a:pPr>
            <a:r>
              <a:rPr lang="en-US" altLang="zh-CN" dirty="0" smtClean="0">
                <a:latin typeface="Calibri"/>
                <a:cs typeface="Calibri"/>
              </a:rPr>
              <a:t>	</a:t>
            </a:r>
            <a:r>
              <a:rPr lang="en-US" altLang="zh-CN" sz="1227" i="1" dirty="0" smtClean="0">
                <a:solidFill>
                  <a:srgbClr val="FFFFFF"/>
                </a:solidFill>
                <a:latin typeface="Calibri"/>
                <a:cs typeface="Calibri"/>
              </a:rPr>
              <a:t>n+1</a:t>
            </a:r>
          </a:p>
        </p:txBody>
      </p:sp>
      <p:sp>
        <p:nvSpPr>
          <p:cNvPr id="33" name="TextBox 1"/>
          <p:cNvSpPr txBox="1"/>
          <p:nvPr/>
        </p:nvSpPr>
        <p:spPr>
          <a:xfrm>
            <a:off x="6934200" y="3289300"/>
            <a:ext cx="657599" cy="397972"/>
          </a:xfrm>
          <a:prstGeom prst="rect">
            <a:avLst/>
          </a:prstGeom>
          <a:noFill/>
        </p:spPr>
        <p:txBody>
          <a:bodyPr wrap="none" lIns="0" tIns="0" rIns="0" rtlCol="0">
            <a:spAutoFit/>
          </a:bodyPr>
          <a:lstStyle/>
          <a:p>
            <a:pPr>
              <a:lnSpc>
                <a:spcPts val="1300"/>
              </a:lnSpc>
              <a:tabLst>
                <a:tab pos="190500" algn="l"/>
              </a:tabLst>
            </a:pPr>
            <a:r>
              <a:rPr lang="en-US" altLang="zh-CN" sz="1227" dirty="0" smtClean="0">
                <a:solidFill>
                  <a:srgbClr val="FFFFFF"/>
                </a:solidFill>
                <a:latin typeface="Calibri"/>
                <a:cs typeface="Calibri"/>
              </a:rPr>
              <a:t>Read</a:t>
            </a:r>
            <a:r>
              <a:rPr lang="en-US" altLang="zh-CN" sz="1227" dirty="0" smtClean="0">
                <a:latin typeface="Calibri"/>
                <a:cs typeface="Calibri"/>
              </a:rPr>
              <a:t> </a:t>
            </a:r>
            <a:r>
              <a:rPr lang="en-US" altLang="zh-CN" sz="1227" dirty="0" smtClean="0">
                <a:solidFill>
                  <a:srgbClr val="FFFFFF"/>
                </a:solidFill>
                <a:latin typeface="Calibri"/>
                <a:cs typeface="Calibri"/>
              </a:rPr>
              <a:t>Data</a:t>
            </a:r>
          </a:p>
          <a:p>
            <a:pPr>
              <a:lnSpc>
                <a:spcPts val="1300"/>
              </a:lnSpc>
              <a:tabLst>
                <a:tab pos="190500" algn="l"/>
              </a:tabLst>
            </a:pPr>
            <a:r>
              <a:rPr lang="en-US" altLang="zh-CN" dirty="0" smtClean="0">
                <a:latin typeface="Calibri"/>
                <a:cs typeface="Calibri"/>
              </a:rPr>
              <a:t>	</a:t>
            </a:r>
            <a:r>
              <a:rPr lang="en-US" altLang="zh-CN" sz="1227" i="1" dirty="0" smtClean="0">
                <a:solidFill>
                  <a:srgbClr val="FFFFFF"/>
                </a:solidFill>
                <a:latin typeface="Calibri"/>
                <a:cs typeface="Calibri"/>
              </a:rPr>
              <a:t>n+1</a:t>
            </a:r>
          </a:p>
        </p:txBody>
      </p:sp>
      <p:sp>
        <p:nvSpPr>
          <p:cNvPr id="34" name="TextBox 1"/>
          <p:cNvSpPr txBox="1"/>
          <p:nvPr/>
        </p:nvSpPr>
        <p:spPr>
          <a:xfrm>
            <a:off x="3314700" y="3302000"/>
            <a:ext cx="661142" cy="374461"/>
          </a:xfrm>
          <a:prstGeom prst="rect">
            <a:avLst/>
          </a:prstGeom>
          <a:noFill/>
        </p:spPr>
        <p:txBody>
          <a:bodyPr wrap="none" lIns="0" tIns="0" rIns="0" rtlCol="0">
            <a:spAutoFit/>
          </a:bodyPr>
          <a:lstStyle/>
          <a:p>
            <a:pPr>
              <a:lnSpc>
                <a:spcPts val="1200"/>
              </a:lnSpc>
              <a:tabLst>
                <a:tab pos="203200" algn="l"/>
              </a:tabLst>
            </a:pPr>
            <a:r>
              <a:rPr lang="en-US" altLang="zh-CN" sz="1140" dirty="0" smtClean="0">
                <a:solidFill>
                  <a:srgbClr val="FFFFFF"/>
                </a:solidFill>
                <a:latin typeface="Calibri"/>
                <a:cs typeface="Calibri"/>
              </a:rPr>
              <a:t>Write</a:t>
            </a:r>
            <a:r>
              <a:rPr lang="en-US" altLang="zh-CN" sz="1140" dirty="0" smtClean="0">
                <a:latin typeface="Calibri"/>
                <a:cs typeface="Calibri"/>
              </a:rPr>
              <a:t> </a:t>
            </a:r>
            <a:r>
              <a:rPr lang="en-US" altLang="zh-CN" sz="1140" dirty="0" smtClean="0">
                <a:solidFill>
                  <a:srgbClr val="FFFFFF"/>
                </a:solidFill>
                <a:latin typeface="Calibri"/>
                <a:cs typeface="Calibri"/>
              </a:rPr>
              <a:t>Data</a:t>
            </a:r>
          </a:p>
          <a:p>
            <a:pPr>
              <a:lnSpc>
                <a:spcPts val="1200"/>
              </a:lnSpc>
              <a:tabLst>
                <a:tab pos="203200" algn="l"/>
              </a:tabLst>
            </a:pPr>
            <a:r>
              <a:rPr lang="en-US" altLang="zh-CN" dirty="0" smtClean="0">
                <a:latin typeface="Calibri"/>
                <a:cs typeface="Calibri"/>
              </a:rPr>
              <a:t>	</a:t>
            </a:r>
            <a:r>
              <a:rPr lang="en-US" altLang="zh-CN" sz="1140" i="1" dirty="0" smtClean="0">
                <a:solidFill>
                  <a:srgbClr val="FFFFFF"/>
                </a:solidFill>
                <a:latin typeface="Calibri"/>
                <a:cs typeface="Calibri"/>
              </a:rPr>
              <a:t>n+2</a:t>
            </a:r>
          </a:p>
        </p:txBody>
      </p:sp>
      <p:sp>
        <p:nvSpPr>
          <p:cNvPr id="35" name="TextBox 1"/>
          <p:cNvSpPr txBox="1"/>
          <p:nvPr/>
        </p:nvSpPr>
        <p:spPr>
          <a:xfrm>
            <a:off x="5143500" y="3302000"/>
            <a:ext cx="661142" cy="374461"/>
          </a:xfrm>
          <a:prstGeom prst="rect">
            <a:avLst/>
          </a:prstGeom>
          <a:noFill/>
        </p:spPr>
        <p:txBody>
          <a:bodyPr wrap="none" lIns="0" tIns="0" rIns="0" rtlCol="0">
            <a:spAutoFit/>
          </a:bodyPr>
          <a:lstStyle/>
          <a:p>
            <a:pPr>
              <a:lnSpc>
                <a:spcPts val="1200"/>
              </a:lnSpc>
              <a:tabLst>
                <a:tab pos="203200" algn="l"/>
              </a:tabLst>
            </a:pPr>
            <a:r>
              <a:rPr lang="en-US" altLang="zh-CN" sz="1140" dirty="0" smtClean="0">
                <a:solidFill>
                  <a:srgbClr val="FFFFFF"/>
                </a:solidFill>
                <a:latin typeface="Calibri"/>
                <a:cs typeface="Calibri"/>
              </a:rPr>
              <a:t>Write</a:t>
            </a:r>
            <a:r>
              <a:rPr lang="en-US" altLang="zh-CN" sz="1140" dirty="0" smtClean="0">
                <a:latin typeface="Calibri"/>
                <a:cs typeface="Calibri"/>
              </a:rPr>
              <a:t> </a:t>
            </a:r>
            <a:r>
              <a:rPr lang="en-US" altLang="zh-CN" sz="1140" dirty="0" smtClean="0">
                <a:solidFill>
                  <a:srgbClr val="FFFFFF"/>
                </a:solidFill>
                <a:latin typeface="Calibri"/>
                <a:cs typeface="Calibri"/>
              </a:rPr>
              <a:t>Data</a:t>
            </a:r>
          </a:p>
          <a:p>
            <a:pPr>
              <a:lnSpc>
                <a:spcPts val="1200"/>
              </a:lnSpc>
              <a:tabLst>
                <a:tab pos="203200" algn="l"/>
              </a:tabLst>
            </a:pPr>
            <a:r>
              <a:rPr lang="en-US" altLang="zh-CN" dirty="0" smtClean="0">
                <a:latin typeface="Calibri"/>
                <a:cs typeface="Calibri"/>
              </a:rPr>
              <a:t>	</a:t>
            </a:r>
            <a:r>
              <a:rPr lang="en-US" altLang="zh-CN" sz="1140" i="1" dirty="0" smtClean="0">
                <a:solidFill>
                  <a:srgbClr val="FFFFFF"/>
                </a:solidFill>
                <a:latin typeface="Calibri"/>
                <a:cs typeface="Calibri"/>
              </a:rPr>
              <a:t>n+3</a:t>
            </a:r>
          </a:p>
        </p:txBody>
      </p:sp>
      <p:sp>
        <p:nvSpPr>
          <p:cNvPr id="36" name="TextBox 1"/>
          <p:cNvSpPr txBox="1"/>
          <p:nvPr/>
        </p:nvSpPr>
        <p:spPr>
          <a:xfrm>
            <a:off x="7658100" y="3937000"/>
            <a:ext cx="951017" cy="397972"/>
          </a:xfrm>
          <a:prstGeom prst="rect">
            <a:avLst/>
          </a:prstGeom>
          <a:noFill/>
        </p:spPr>
        <p:txBody>
          <a:bodyPr wrap="none" lIns="0" tIns="0" rIns="0" rtlCol="0">
            <a:spAutoFit/>
          </a:bodyPr>
          <a:lstStyle/>
          <a:p>
            <a:pPr>
              <a:lnSpc>
                <a:spcPts val="1300"/>
              </a:lnSpc>
              <a:tabLst>
                <a:tab pos="342900" algn="l"/>
              </a:tabLst>
            </a:pPr>
            <a:r>
              <a:rPr lang="en-US" altLang="zh-CN" sz="1227" dirty="0" smtClean="0">
                <a:solidFill>
                  <a:srgbClr val="FFFFFF"/>
                </a:solidFill>
                <a:latin typeface="Calibri"/>
                <a:cs typeface="Calibri"/>
              </a:rPr>
              <a:t>Execute</a:t>
            </a:r>
            <a:r>
              <a:rPr lang="en-US" altLang="zh-CN" sz="1227" dirty="0" smtClean="0">
                <a:latin typeface="Calibri"/>
                <a:cs typeface="Calibri"/>
              </a:rPr>
              <a:t> </a:t>
            </a:r>
            <a:r>
              <a:rPr lang="en-US" altLang="zh-CN" sz="1227" dirty="0" smtClean="0">
                <a:solidFill>
                  <a:srgbClr val="FFFFFF"/>
                </a:solidFill>
                <a:latin typeface="Calibri"/>
                <a:cs typeface="Calibri"/>
              </a:rPr>
              <a:t>Kernel</a:t>
            </a:r>
          </a:p>
          <a:p>
            <a:pPr>
              <a:lnSpc>
                <a:spcPts val="1300"/>
              </a:lnSpc>
              <a:tabLst>
                <a:tab pos="342900" algn="l"/>
              </a:tabLst>
            </a:pPr>
            <a:r>
              <a:rPr lang="en-US" altLang="zh-CN" dirty="0" smtClean="0">
                <a:latin typeface="Calibri"/>
                <a:cs typeface="Calibri"/>
              </a:rPr>
              <a:t>	</a:t>
            </a:r>
            <a:r>
              <a:rPr lang="en-US" altLang="zh-CN" sz="1227" i="1" dirty="0" smtClean="0">
                <a:solidFill>
                  <a:srgbClr val="FFFFFF"/>
                </a:solidFill>
                <a:latin typeface="Calibri"/>
                <a:cs typeface="Calibri"/>
              </a:rPr>
              <a:t>n+2</a:t>
            </a:r>
          </a:p>
        </p:txBody>
      </p:sp>
      <p:sp>
        <p:nvSpPr>
          <p:cNvPr id="37" name="TextBox 1"/>
          <p:cNvSpPr txBox="1"/>
          <p:nvPr/>
        </p:nvSpPr>
        <p:spPr>
          <a:xfrm>
            <a:off x="482600" y="3302000"/>
            <a:ext cx="661142" cy="374461"/>
          </a:xfrm>
          <a:prstGeom prst="rect">
            <a:avLst/>
          </a:prstGeom>
          <a:noFill/>
        </p:spPr>
        <p:txBody>
          <a:bodyPr wrap="none" lIns="0" tIns="0" rIns="0" rtlCol="0">
            <a:spAutoFit/>
          </a:bodyPr>
          <a:lstStyle/>
          <a:p>
            <a:pPr>
              <a:lnSpc>
                <a:spcPts val="1200"/>
              </a:lnSpc>
              <a:tabLst>
                <a:tab pos="279400" algn="l"/>
              </a:tabLst>
            </a:pPr>
            <a:r>
              <a:rPr lang="en-US" altLang="zh-CN" sz="1140" dirty="0" smtClean="0">
                <a:solidFill>
                  <a:srgbClr val="FFFFFF"/>
                </a:solidFill>
                <a:latin typeface="Calibri"/>
                <a:cs typeface="Calibri"/>
              </a:rPr>
              <a:t>Write</a:t>
            </a:r>
            <a:r>
              <a:rPr lang="en-US" altLang="zh-CN" sz="1140" dirty="0" smtClean="0">
                <a:latin typeface="Calibri"/>
                <a:cs typeface="Calibri"/>
              </a:rPr>
              <a:t> </a:t>
            </a:r>
            <a:r>
              <a:rPr lang="en-US" altLang="zh-CN" sz="1140" dirty="0" smtClean="0">
                <a:solidFill>
                  <a:srgbClr val="FFFFFF"/>
                </a:solidFill>
                <a:latin typeface="Calibri"/>
                <a:cs typeface="Calibri"/>
              </a:rPr>
              <a:t>Data</a:t>
            </a:r>
          </a:p>
          <a:p>
            <a:pPr>
              <a:lnSpc>
                <a:spcPts val="1200"/>
              </a:lnSpc>
              <a:tabLst>
                <a:tab pos="279400" algn="l"/>
              </a:tabLst>
            </a:pPr>
            <a:r>
              <a:rPr lang="en-US" altLang="zh-CN" dirty="0" smtClean="0">
                <a:latin typeface="Calibri"/>
                <a:cs typeface="Calibri"/>
              </a:rPr>
              <a:t>	</a:t>
            </a:r>
            <a:r>
              <a:rPr lang="en-US" altLang="zh-CN" sz="1140" i="1" dirty="0" smtClean="0">
                <a:solidFill>
                  <a:srgbClr val="FFFFFF"/>
                </a:solidFill>
                <a:latin typeface="Calibri"/>
                <a:cs typeface="Calibri"/>
              </a:rPr>
              <a:t>0</a:t>
            </a:r>
          </a:p>
        </p:txBody>
      </p:sp>
      <p:sp>
        <p:nvSpPr>
          <p:cNvPr id="38" name="TextBox 1"/>
          <p:cNvSpPr txBox="1"/>
          <p:nvPr/>
        </p:nvSpPr>
        <p:spPr>
          <a:xfrm>
            <a:off x="1231900" y="3302000"/>
            <a:ext cx="212886" cy="348181"/>
          </a:xfrm>
          <a:prstGeom prst="rect">
            <a:avLst/>
          </a:prstGeom>
          <a:noFill/>
        </p:spPr>
        <p:txBody>
          <a:bodyPr wrap="none" lIns="0" tIns="0" rIns="0" rtlCol="0">
            <a:spAutoFit/>
          </a:bodyPr>
          <a:lstStyle/>
          <a:p>
            <a:pPr>
              <a:lnSpc>
                <a:spcPts val="2300"/>
              </a:lnSpc>
              <a:tabLst/>
            </a:pPr>
            <a:r>
              <a:rPr lang="en-US" altLang="zh-CN" sz="2192" dirty="0" smtClean="0">
                <a:solidFill>
                  <a:srgbClr val="FFFFFF"/>
                </a:solidFill>
                <a:latin typeface="Calibri"/>
                <a:cs typeface="Calibri"/>
              </a:rPr>
              <a:t>...</a:t>
            </a:r>
          </a:p>
        </p:txBody>
      </p:sp>
      <p:sp>
        <p:nvSpPr>
          <p:cNvPr id="39" name="TextBox 1"/>
          <p:cNvSpPr txBox="1"/>
          <p:nvPr/>
        </p:nvSpPr>
        <p:spPr>
          <a:xfrm>
            <a:off x="9537700" y="3289300"/>
            <a:ext cx="657599" cy="397972"/>
          </a:xfrm>
          <a:prstGeom prst="rect">
            <a:avLst/>
          </a:prstGeom>
          <a:noFill/>
        </p:spPr>
        <p:txBody>
          <a:bodyPr wrap="none" lIns="0" tIns="0" rIns="0" rtlCol="0">
            <a:spAutoFit/>
          </a:bodyPr>
          <a:lstStyle/>
          <a:p>
            <a:pPr>
              <a:lnSpc>
                <a:spcPts val="1300"/>
              </a:lnSpc>
              <a:tabLst>
                <a:tab pos="215900" algn="l"/>
              </a:tabLst>
            </a:pPr>
            <a:r>
              <a:rPr lang="en-US" altLang="zh-CN" sz="1227" dirty="0" smtClean="0">
                <a:solidFill>
                  <a:srgbClr val="FFFFFF"/>
                </a:solidFill>
                <a:latin typeface="Calibri"/>
                <a:cs typeface="Calibri"/>
              </a:rPr>
              <a:t>Read</a:t>
            </a:r>
            <a:r>
              <a:rPr lang="en-US" altLang="zh-CN" sz="1227" dirty="0" smtClean="0">
                <a:latin typeface="Calibri"/>
                <a:cs typeface="Calibri"/>
              </a:rPr>
              <a:t> </a:t>
            </a:r>
            <a:r>
              <a:rPr lang="en-US" altLang="zh-CN" sz="1227" dirty="0" smtClean="0">
                <a:solidFill>
                  <a:srgbClr val="FFFFFF"/>
                </a:solidFill>
                <a:latin typeface="Calibri"/>
                <a:cs typeface="Calibri"/>
              </a:rPr>
              <a:t>Data</a:t>
            </a:r>
          </a:p>
          <a:p>
            <a:pPr>
              <a:lnSpc>
                <a:spcPts val="1300"/>
              </a:lnSpc>
              <a:tabLst>
                <a:tab pos="215900" algn="l"/>
              </a:tabLst>
            </a:pPr>
            <a:r>
              <a:rPr lang="en-US" altLang="zh-CN" dirty="0" smtClean="0">
                <a:latin typeface="Calibri"/>
                <a:cs typeface="Calibri"/>
              </a:rPr>
              <a:t>	</a:t>
            </a:r>
            <a:r>
              <a:rPr lang="en-US" altLang="zh-CN" sz="1227" i="1" dirty="0" smtClean="0">
                <a:solidFill>
                  <a:srgbClr val="FFFFFF"/>
                </a:solidFill>
                <a:latin typeface="Calibri"/>
                <a:cs typeface="Calibri"/>
              </a:rPr>
              <a:t>100</a:t>
            </a:r>
          </a:p>
        </p:txBody>
      </p:sp>
      <p:sp>
        <p:nvSpPr>
          <p:cNvPr id="40" name="TextBox 1"/>
          <p:cNvSpPr txBox="1"/>
          <p:nvPr/>
        </p:nvSpPr>
        <p:spPr>
          <a:xfrm>
            <a:off x="9144000" y="3251200"/>
            <a:ext cx="212886" cy="348181"/>
          </a:xfrm>
          <a:prstGeom prst="rect">
            <a:avLst/>
          </a:prstGeom>
          <a:noFill/>
        </p:spPr>
        <p:txBody>
          <a:bodyPr wrap="none" lIns="0" tIns="0" rIns="0" rtlCol="0">
            <a:spAutoFit/>
          </a:bodyPr>
          <a:lstStyle/>
          <a:p>
            <a:pPr>
              <a:lnSpc>
                <a:spcPts val="2300"/>
              </a:lnSpc>
              <a:tabLst/>
            </a:pPr>
            <a:r>
              <a:rPr lang="en-US" altLang="zh-CN" sz="2192" dirty="0" smtClean="0">
                <a:solidFill>
                  <a:srgbClr val="FFFFFF"/>
                </a:solidFill>
                <a:latin typeface="Calibri"/>
                <a:cs typeface="Calibri"/>
              </a:rPr>
              <a:t>...</a:t>
            </a:r>
          </a:p>
        </p:txBody>
      </p:sp>
      <p:sp>
        <p:nvSpPr>
          <p:cNvPr id="41" name="TextBox 1"/>
          <p:cNvSpPr txBox="1"/>
          <p:nvPr/>
        </p:nvSpPr>
        <p:spPr>
          <a:xfrm>
            <a:off x="2451100" y="3289300"/>
            <a:ext cx="657599" cy="397972"/>
          </a:xfrm>
          <a:prstGeom prst="rect">
            <a:avLst/>
          </a:prstGeom>
          <a:noFill/>
        </p:spPr>
        <p:txBody>
          <a:bodyPr wrap="none" lIns="0" tIns="0" rIns="0" rtlCol="0">
            <a:spAutoFit/>
          </a:bodyPr>
          <a:lstStyle/>
          <a:p>
            <a:pPr>
              <a:lnSpc>
                <a:spcPts val="1300"/>
              </a:lnSpc>
              <a:tabLst>
                <a:tab pos="215900" algn="l"/>
              </a:tabLst>
            </a:pPr>
            <a:r>
              <a:rPr lang="en-US" altLang="zh-CN" sz="1227" dirty="0" smtClean="0">
                <a:solidFill>
                  <a:srgbClr val="FFFFFF"/>
                </a:solidFill>
                <a:latin typeface="Calibri"/>
                <a:cs typeface="Calibri"/>
              </a:rPr>
              <a:t>Read</a:t>
            </a:r>
            <a:r>
              <a:rPr lang="en-US" altLang="zh-CN" sz="1227" dirty="0" smtClean="0">
                <a:latin typeface="Calibri"/>
                <a:cs typeface="Calibri"/>
              </a:rPr>
              <a:t> </a:t>
            </a:r>
            <a:r>
              <a:rPr lang="en-US" altLang="zh-CN" sz="1227" dirty="0" smtClean="0">
                <a:solidFill>
                  <a:srgbClr val="FFFFFF"/>
                </a:solidFill>
                <a:latin typeface="Calibri"/>
                <a:cs typeface="Calibri"/>
              </a:rPr>
              <a:t>Data</a:t>
            </a:r>
          </a:p>
          <a:p>
            <a:pPr>
              <a:lnSpc>
                <a:spcPts val="1300"/>
              </a:lnSpc>
              <a:tabLst>
                <a:tab pos="215900" algn="l"/>
              </a:tabLst>
            </a:pPr>
            <a:r>
              <a:rPr lang="en-US" altLang="zh-CN" dirty="0" smtClean="0">
                <a:latin typeface="Calibri"/>
                <a:cs typeface="Calibri"/>
              </a:rPr>
              <a:t>	</a:t>
            </a:r>
            <a:r>
              <a:rPr lang="en-US" altLang="zh-CN" sz="1227" i="1" dirty="0" smtClean="0">
                <a:solidFill>
                  <a:srgbClr val="FFFFFF"/>
                </a:solidFill>
                <a:latin typeface="Calibri"/>
                <a:cs typeface="Calibri"/>
              </a:rPr>
              <a:t>n-1</a:t>
            </a:r>
          </a:p>
        </p:txBody>
      </p:sp>
      <p:sp>
        <p:nvSpPr>
          <p:cNvPr id="42" name="TextBox 1"/>
          <p:cNvSpPr txBox="1"/>
          <p:nvPr/>
        </p:nvSpPr>
        <p:spPr>
          <a:xfrm>
            <a:off x="685800" y="952500"/>
            <a:ext cx="7883396" cy="1910574"/>
          </a:xfrm>
          <a:prstGeom prst="rect">
            <a:avLst/>
          </a:prstGeom>
          <a:noFill/>
        </p:spPr>
        <p:txBody>
          <a:bodyPr wrap="none" lIns="0" tIns="0" rIns="0" rtlCol="0">
            <a:spAutoFit/>
          </a:bodyPr>
          <a:lstStyle/>
          <a:p>
            <a:pPr>
              <a:lnSpc>
                <a:spcPts val="4100"/>
              </a:lnSpc>
              <a:tabLst>
                <a:tab pos="3314700" algn="l"/>
              </a:tabLst>
            </a:pPr>
            <a:r>
              <a:rPr lang="en-US" altLang="zh-CN" sz="3858" b="1" dirty="0" smtClean="0">
                <a:solidFill>
                  <a:srgbClr val="FFFFFF"/>
                </a:solidFill>
                <a:latin typeface="Calibri"/>
                <a:cs typeface="Calibri"/>
              </a:rPr>
              <a:t>Overlapping</a:t>
            </a:r>
            <a:r>
              <a:rPr lang="en-US" altLang="zh-CN" sz="3858" dirty="0" smtClean="0">
                <a:latin typeface="Calibri"/>
                <a:cs typeface="Calibri"/>
              </a:rPr>
              <a:t> </a:t>
            </a:r>
            <a:r>
              <a:rPr lang="en-US" altLang="zh-CN" sz="3858" b="1" dirty="0" smtClean="0">
                <a:solidFill>
                  <a:srgbClr val="FFFFFF"/>
                </a:solidFill>
                <a:latin typeface="Calibri"/>
                <a:cs typeface="Calibri"/>
              </a:rPr>
              <a:t>Read/Write</a:t>
            </a:r>
            <a:r>
              <a:rPr lang="en-US" altLang="zh-CN" sz="3858" dirty="0" smtClean="0">
                <a:latin typeface="Calibri"/>
                <a:cs typeface="Calibri"/>
              </a:rPr>
              <a:t> </a:t>
            </a:r>
            <a:r>
              <a:rPr lang="en-US" altLang="zh-CN" sz="3858" b="1" dirty="0" smtClean="0">
                <a:solidFill>
                  <a:srgbClr val="FFFFFF"/>
                </a:solidFill>
                <a:latin typeface="Calibri"/>
                <a:cs typeface="Calibri"/>
              </a:rPr>
              <a:t>and</a:t>
            </a:r>
            <a:r>
              <a:rPr lang="en-US" altLang="zh-CN" sz="3858" dirty="0" smtClean="0">
                <a:latin typeface="Calibri"/>
                <a:cs typeface="Calibri"/>
              </a:rPr>
              <a:t> </a:t>
            </a:r>
            <a:r>
              <a:rPr lang="en-US" altLang="zh-CN" sz="3858" b="1" dirty="0" smtClean="0">
                <a:solidFill>
                  <a:srgbClr val="FFFFFF"/>
                </a:solidFill>
                <a:latin typeface="Calibri"/>
                <a:cs typeface="Calibri"/>
              </a:rPr>
              <a:t>Compute</a:t>
            </a:r>
          </a:p>
          <a:p>
            <a:pPr>
              <a:lnSpc>
                <a:spcPts val="3500"/>
              </a:lnSpc>
              <a:tabLst>
                <a:tab pos="3314700" algn="l"/>
              </a:tabLst>
            </a:pPr>
            <a:r>
              <a:rPr lang="en-US" altLang="zh-CN" sz="2806" b="1" dirty="0" smtClean="0">
                <a:solidFill>
                  <a:srgbClr val="90A7BF"/>
                </a:solidFill>
                <a:latin typeface="Calibri"/>
                <a:cs typeface="Calibri"/>
              </a:rPr>
              <a:t>Using</a:t>
            </a:r>
            <a:r>
              <a:rPr lang="en-US" altLang="zh-CN" sz="2806" dirty="0" smtClean="0">
                <a:latin typeface="Calibri"/>
                <a:cs typeface="Calibri"/>
              </a:rPr>
              <a:t> </a:t>
            </a:r>
            <a:r>
              <a:rPr lang="en-US" altLang="zh-CN" sz="2806" b="1" dirty="0" smtClean="0">
                <a:solidFill>
                  <a:srgbClr val="90A7BF"/>
                </a:solidFill>
                <a:latin typeface="Calibri"/>
                <a:cs typeface="Calibri"/>
              </a:rPr>
              <a:t>DMA</a:t>
            </a:r>
            <a:r>
              <a:rPr lang="en-US" altLang="zh-CN" sz="2806" dirty="0" smtClean="0">
                <a:latin typeface="Calibri"/>
                <a:cs typeface="Calibri"/>
              </a:rPr>
              <a:t> </a:t>
            </a:r>
            <a:r>
              <a:rPr lang="en-US" altLang="zh-CN" sz="2806" b="1" dirty="0" smtClean="0">
                <a:solidFill>
                  <a:srgbClr val="90A7BF"/>
                </a:solidFill>
                <a:latin typeface="Calibri"/>
                <a:cs typeface="Calibri"/>
              </a:rPr>
              <a:t>hardware</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000"/>
              </a:lnSpc>
              <a:tabLst>
                <a:tab pos="3314700" algn="l"/>
              </a:tabLst>
            </a:pPr>
            <a:r>
              <a:rPr lang="en-US" altLang="zh-CN" dirty="0" smtClean="0">
                <a:latin typeface="Calibri"/>
                <a:cs typeface="Calibri"/>
              </a:rPr>
              <a:t>	</a:t>
            </a:r>
            <a:r>
              <a:rPr lang="en-US" altLang="zh-CN" sz="2192" dirty="0" smtClean="0">
                <a:solidFill>
                  <a:srgbClr val="FFFFFF"/>
                </a:solidFill>
                <a:latin typeface="Calibri"/>
                <a:cs typeface="Calibri"/>
              </a:rPr>
              <a:t>100</a:t>
            </a:r>
            <a:r>
              <a:rPr lang="en-US" altLang="zh-CN" sz="2192" dirty="0" smtClean="0">
                <a:latin typeface="Calibri"/>
                <a:cs typeface="Calibri"/>
              </a:rPr>
              <a:t> </a:t>
            </a:r>
            <a:r>
              <a:rPr lang="en-US" altLang="zh-CN" sz="2192" dirty="0" smtClean="0">
                <a:solidFill>
                  <a:srgbClr val="FFFFFF"/>
                </a:solidFill>
                <a:latin typeface="Calibri"/>
                <a:cs typeface="Calibri"/>
              </a:rPr>
              <a:t>iterations</a:t>
            </a:r>
            <a:r>
              <a:rPr lang="en-US" altLang="zh-CN" sz="2192" dirty="0" smtClean="0">
                <a:latin typeface="Calibri"/>
                <a:cs typeface="Calibri"/>
              </a:rPr>
              <a:t> </a:t>
            </a:r>
            <a:r>
              <a:rPr lang="en-US" altLang="zh-CN" sz="2192" dirty="0" smtClean="0">
                <a:solidFill>
                  <a:srgbClr val="FFFFFF"/>
                </a:solidFill>
                <a:latin typeface="Calibri"/>
                <a:cs typeface="Calibri"/>
              </a:rPr>
              <a:t>in</a:t>
            </a:r>
            <a:r>
              <a:rPr lang="en-US" altLang="zh-CN" sz="2192" dirty="0" smtClean="0">
                <a:latin typeface="Calibri"/>
                <a:cs typeface="Calibri"/>
              </a:rPr>
              <a:t> </a:t>
            </a:r>
            <a:r>
              <a:rPr lang="en-US" altLang="zh-CN" sz="2192" dirty="0" smtClean="0">
                <a:solidFill>
                  <a:srgbClr val="FFFFFF"/>
                </a:solidFill>
                <a:latin typeface="Calibri"/>
                <a:cs typeface="Calibri"/>
              </a:rPr>
              <a:t>604</a:t>
            </a:r>
            <a:r>
              <a:rPr lang="en-US" altLang="zh-CN" sz="2192" dirty="0" smtClean="0">
                <a:latin typeface="Calibri"/>
                <a:cs typeface="Calibri"/>
              </a:rPr>
              <a:t> </a:t>
            </a:r>
            <a:r>
              <a:rPr lang="en-US" altLang="zh-CN" sz="2192" dirty="0" smtClean="0">
                <a:solidFill>
                  <a:srgbClr val="FFFFFF"/>
                </a:solidFill>
                <a:latin typeface="Calibri"/>
                <a:cs typeface="Calibri"/>
              </a:rPr>
              <a:t>ms</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85800" y="914400"/>
            <a:ext cx="7883396" cy="1017954"/>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Overlapping</a:t>
            </a:r>
            <a:r>
              <a:rPr lang="en-US" altLang="zh-CN" sz="3858" dirty="0" smtClean="0">
                <a:latin typeface="Calibri"/>
                <a:cs typeface="Calibri"/>
              </a:rPr>
              <a:t> </a:t>
            </a:r>
            <a:r>
              <a:rPr lang="en-US" altLang="zh-CN" sz="3858" b="1" dirty="0" smtClean="0">
                <a:solidFill>
                  <a:srgbClr val="FFFFFF"/>
                </a:solidFill>
                <a:latin typeface="Calibri"/>
                <a:cs typeface="Calibri"/>
              </a:rPr>
              <a:t>Read/Write</a:t>
            </a:r>
            <a:r>
              <a:rPr lang="en-US" altLang="zh-CN" sz="3858" dirty="0" smtClean="0">
                <a:latin typeface="Calibri"/>
                <a:cs typeface="Calibri"/>
              </a:rPr>
              <a:t> </a:t>
            </a:r>
            <a:r>
              <a:rPr lang="en-US" altLang="zh-CN" sz="3858" b="1" dirty="0" smtClean="0">
                <a:solidFill>
                  <a:srgbClr val="FFFFFF"/>
                </a:solidFill>
                <a:latin typeface="Calibri"/>
                <a:cs typeface="Calibri"/>
              </a:rPr>
              <a:t>and</a:t>
            </a:r>
            <a:r>
              <a:rPr lang="en-US" altLang="zh-CN" sz="3858" dirty="0" smtClean="0">
                <a:latin typeface="Calibri"/>
                <a:cs typeface="Calibri"/>
              </a:rPr>
              <a:t> </a:t>
            </a:r>
            <a:r>
              <a:rPr lang="en-US" altLang="zh-CN" sz="3858" b="1" dirty="0" smtClean="0">
                <a:solidFill>
                  <a:srgbClr val="FFFFFF"/>
                </a:solidFill>
                <a:latin typeface="Calibri"/>
                <a:cs typeface="Calibri"/>
              </a:rPr>
              <a:t>Compute</a:t>
            </a:r>
          </a:p>
          <a:p>
            <a:pPr>
              <a:lnSpc>
                <a:spcPts val="3500"/>
              </a:lnSpc>
              <a:tabLst/>
            </a:pPr>
            <a:r>
              <a:rPr lang="en-US" altLang="zh-CN" sz="2806" b="1" dirty="0" smtClean="0">
                <a:solidFill>
                  <a:srgbClr val="90A7BF"/>
                </a:solidFill>
                <a:latin typeface="Calibri"/>
                <a:cs typeface="Calibri"/>
              </a:rPr>
              <a:t>For</a:t>
            </a:r>
            <a:r>
              <a:rPr lang="en-US" altLang="zh-CN" sz="2806" dirty="0" smtClean="0">
                <a:latin typeface="Calibri"/>
                <a:cs typeface="Calibri"/>
              </a:rPr>
              <a:t> </a:t>
            </a:r>
            <a:r>
              <a:rPr lang="en-US" altLang="zh-CN" sz="2806" b="1" dirty="0" smtClean="0">
                <a:solidFill>
                  <a:srgbClr val="90A7BF"/>
                </a:solidFill>
                <a:latin typeface="Calibri"/>
                <a:cs typeface="Calibri"/>
              </a:rPr>
              <a:t>M</a:t>
            </a:r>
            <a:r>
              <a:rPr lang="en-US" altLang="zh-CN" sz="2806" dirty="0" smtClean="0">
                <a:latin typeface="Calibri"/>
                <a:cs typeface="Calibri"/>
              </a:rPr>
              <a:t> </a:t>
            </a:r>
            <a:r>
              <a:rPr lang="en-US" altLang="zh-CN" sz="2806" b="1" dirty="0" smtClean="0">
                <a:solidFill>
                  <a:srgbClr val="90A7BF"/>
                </a:solidFill>
                <a:latin typeface="Calibri"/>
                <a:cs typeface="Calibri"/>
              </a:rPr>
              <a:t>input</a:t>
            </a:r>
            <a:r>
              <a:rPr lang="en-US" altLang="zh-CN" sz="2806" dirty="0" smtClean="0">
                <a:latin typeface="Calibri"/>
                <a:cs typeface="Calibri"/>
              </a:rPr>
              <a:t> </a:t>
            </a:r>
            <a:r>
              <a:rPr lang="en-US" altLang="zh-CN" sz="2806" b="1" dirty="0" smtClean="0">
                <a:solidFill>
                  <a:srgbClr val="90A7BF"/>
                </a:solidFill>
                <a:latin typeface="Calibri"/>
                <a:cs typeface="Calibri"/>
              </a:rPr>
              <a:t>and</a:t>
            </a:r>
            <a:r>
              <a:rPr lang="en-US" altLang="zh-CN" sz="2806" dirty="0" smtClean="0">
                <a:latin typeface="Calibri"/>
                <a:cs typeface="Calibri"/>
              </a:rPr>
              <a:t> </a:t>
            </a:r>
            <a:r>
              <a:rPr lang="en-US" altLang="zh-CN" sz="2806" b="1" dirty="0" smtClean="0">
                <a:solidFill>
                  <a:srgbClr val="90A7BF"/>
                </a:solidFill>
                <a:latin typeface="Calibri"/>
                <a:cs typeface="Calibri"/>
              </a:rPr>
              <a:t>output</a:t>
            </a:r>
            <a:r>
              <a:rPr lang="en-US" altLang="zh-CN" sz="2806" dirty="0" smtClean="0">
                <a:latin typeface="Calibri"/>
                <a:cs typeface="Calibri"/>
              </a:rPr>
              <a:t> </a:t>
            </a:r>
            <a:r>
              <a:rPr lang="en-US" altLang="zh-CN" sz="2806" b="1" dirty="0" smtClean="0">
                <a:solidFill>
                  <a:srgbClr val="90A7BF"/>
                </a:solidFill>
                <a:latin typeface="Calibri"/>
                <a:cs typeface="Calibri"/>
              </a:rPr>
              <a:t>buffers</a:t>
            </a:r>
          </a:p>
        </p:txBody>
      </p:sp>
      <p:sp>
        <p:nvSpPr>
          <p:cNvPr id="5" name="TextBox 1"/>
          <p:cNvSpPr txBox="1"/>
          <p:nvPr/>
        </p:nvSpPr>
        <p:spPr>
          <a:xfrm>
            <a:off x="838200" y="2273300"/>
            <a:ext cx="6146800" cy="3441700"/>
          </a:xfrm>
          <a:prstGeom prst="rect">
            <a:avLst/>
          </a:prstGeom>
          <a:noFill/>
        </p:spPr>
        <p:txBody>
          <a:bodyPr wrap="none" lIns="0" tIns="0" rIns="0" rtlCol="0">
            <a:spAutoFit/>
          </a:bodyPr>
          <a:lstStyle/>
          <a:p>
            <a:pPr>
              <a:lnSpc>
                <a:spcPts val="1800"/>
              </a:lnSpc>
              <a:tabLst>
                <a:tab pos="241300" algn="l"/>
              </a:tabLst>
            </a:pPr>
            <a:r>
              <a:rPr lang="en-US" altLang="zh-CN" sz="1578" dirty="0" smtClean="0">
                <a:solidFill>
                  <a:srgbClr val="FFFFFF"/>
                </a:solidFill>
                <a:latin typeface="Menlo" pitchFamily="18" charset="0"/>
                <a:cs typeface="Menlo" pitchFamily="18" charset="0"/>
              </a:rPr>
              <a:t>clEnqueueWriteBuffer(q,data[0],</a:t>
            </a:r>
            <a:r>
              <a:rPr lang="en-US" altLang="zh-CN" sz="1578" dirty="0" smtClean="0">
                <a:solidFill>
                  <a:srgbClr val="F6BA1B"/>
                </a:solidFill>
                <a:latin typeface="Menlo" pitchFamily="18" charset="0"/>
                <a:cs typeface="Menlo" pitchFamily="18" charset="0"/>
              </a:rPr>
              <a:t>CL_FALSE</a:t>
            </a:r>
            <a:r>
              <a:rPr lang="en-US" altLang="zh-CN" sz="1578" dirty="0" smtClean="0">
                <a:solidFill>
                  <a:srgbClr val="FFFFFF"/>
                </a:solidFill>
                <a:latin typeface="Menlo" pitchFamily="18" charset="0"/>
                <a:cs typeface="Menlo" pitchFamily="18" charset="0"/>
              </a:rPr>
              <a:t>,...);</a:t>
            </a:r>
          </a:p>
          <a:p>
            <a:pPr>
              <a:lnSpc>
                <a:spcPts val="1700"/>
              </a:lnSpc>
              <a:tabLst>
                <a:tab pos="241300" algn="l"/>
              </a:tabLst>
            </a:pPr>
            <a:r>
              <a:rPr lang="en-US" altLang="zh-CN" sz="1578" dirty="0" smtClean="0">
                <a:solidFill>
                  <a:srgbClr val="FFFFFF"/>
                </a:solidFill>
                <a:latin typeface="Menlo" pitchFamily="18" charset="0"/>
                <a:cs typeface="Menlo" pitchFamily="18" charset="0"/>
              </a:rPr>
              <a:t>clSetKernelArg(k,0,sizeof(cl_mem),&amp;data[0]);</a:t>
            </a:r>
          </a:p>
          <a:p>
            <a:pPr>
              <a:lnSpc>
                <a:spcPts val="1700"/>
              </a:lnSpc>
              <a:tabLst>
                <a:tab pos="241300" algn="l"/>
              </a:tabLst>
            </a:pPr>
            <a:r>
              <a:rPr lang="en-US" altLang="zh-CN" sz="1578" dirty="0" smtClean="0">
                <a:solidFill>
                  <a:srgbClr val="FFFFFF"/>
                </a:solidFill>
                <a:latin typeface="Menlo" pitchFamily="18" charset="0"/>
                <a:cs typeface="Menlo" pitchFamily="18" charset="0"/>
              </a:rPr>
              <a:t>clEnqueueNDRangeKernel(q,k,...);</a:t>
            </a:r>
          </a:p>
          <a:p>
            <a:pPr>
              <a:lnSpc>
                <a:spcPts val="1000"/>
              </a:lnSpc>
            </a:pPr>
            <a:endParaRPr lang="en-US" altLang="zh-CN" dirty="0" smtClean="0"/>
          </a:p>
          <a:p>
            <a:pPr>
              <a:lnSpc>
                <a:spcPts val="2500"/>
              </a:lnSpc>
              <a:tabLst>
                <a:tab pos="241300" algn="l"/>
              </a:tabLst>
            </a:pPr>
            <a:r>
              <a:rPr lang="en-US" altLang="zh-CN" sz="1578" dirty="0" smtClean="0">
                <a:solidFill>
                  <a:srgbClr val="FFFFFF"/>
                </a:solidFill>
                <a:latin typeface="Menlo" pitchFamily="18" charset="0"/>
                <a:cs typeface="Menlo" pitchFamily="18" charset="0"/>
              </a:rPr>
              <a:t>for</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(int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i=1;i!=M-1;++i)</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p>
          <a:p>
            <a:pPr>
              <a:lnSpc>
                <a:spcPts val="1700"/>
              </a:lnSpc>
              <a:tabLst>
                <a:tab pos="241300" algn="l"/>
              </a:tabLst>
            </a:pPr>
            <a:r>
              <a:rPr lang="en-US" altLang="zh-CN" dirty="0" smtClean="0"/>
              <a:t>	</a:t>
            </a:r>
            <a:r>
              <a:rPr lang="en-US" altLang="zh-CN" sz="1578" dirty="0" smtClean="0">
                <a:solidFill>
                  <a:srgbClr val="FFFFFF"/>
                </a:solidFill>
                <a:latin typeface="Menlo" pitchFamily="18" charset="0"/>
                <a:cs typeface="Menlo" pitchFamily="18" charset="0"/>
              </a:rPr>
              <a:t>clEnqueueWriteBuffer(q,data[(i+1)],</a:t>
            </a:r>
            <a:r>
              <a:rPr lang="en-US" altLang="zh-CN" sz="1578" dirty="0" smtClean="0">
                <a:solidFill>
                  <a:srgbClr val="F6BA1B"/>
                </a:solidFill>
                <a:latin typeface="Menlo" pitchFamily="18" charset="0"/>
                <a:cs typeface="Menlo" pitchFamily="18" charset="0"/>
              </a:rPr>
              <a:t>CL_FALSE</a:t>
            </a:r>
            <a:r>
              <a:rPr lang="en-US" altLang="zh-CN" sz="1578" dirty="0" smtClean="0">
                <a:solidFill>
                  <a:srgbClr val="FFFFFF"/>
                </a:solidFill>
                <a:latin typeface="Menlo" pitchFamily="18" charset="0"/>
                <a:cs typeface="Menlo" pitchFamily="18" charset="0"/>
              </a:rPr>
              <a:t>,...);</a:t>
            </a:r>
          </a:p>
          <a:p>
            <a:pPr>
              <a:lnSpc>
                <a:spcPts val="1700"/>
              </a:lnSpc>
              <a:tabLst>
                <a:tab pos="241300" algn="l"/>
              </a:tabLst>
            </a:pPr>
            <a:r>
              <a:rPr lang="en-US" altLang="zh-CN" dirty="0" smtClean="0"/>
              <a:t>	</a:t>
            </a:r>
            <a:r>
              <a:rPr lang="en-US" altLang="zh-CN" sz="1578" dirty="0" smtClean="0">
                <a:solidFill>
                  <a:srgbClr val="FFFFFF"/>
                </a:solidFill>
                <a:latin typeface="Menlo" pitchFamily="18" charset="0"/>
                <a:cs typeface="Menlo" pitchFamily="18" charset="0"/>
              </a:rPr>
              <a:t>clSetKernelArg(k,0,sizeof(cl_mem),&amp;data[i]);</a:t>
            </a:r>
          </a:p>
          <a:p>
            <a:pPr>
              <a:lnSpc>
                <a:spcPts val="1700"/>
              </a:lnSpc>
              <a:tabLst>
                <a:tab pos="241300" algn="l"/>
              </a:tabLst>
            </a:pPr>
            <a:r>
              <a:rPr lang="en-US" altLang="zh-CN" dirty="0" smtClean="0"/>
              <a:t>	</a:t>
            </a:r>
            <a:r>
              <a:rPr lang="en-US" altLang="zh-CN" sz="1578" dirty="0" smtClean="0">
                <a:solidFill>
                  <a:srgbClr val="FFFFFF"/>
                </a:solidFill>
                <a:latin typeface="Menlo" pitchFamily="18" charset="0"/>
                <a:cs typeface="Menlo" pitchFamily="18" charset="0"/>
              </a:rPr>
              <a:t>clEnqueueNDRangeKernel(q,k,...);</a:t>
            </a:r>
          </a:p>
          <a:p>
            <a:pPr>
              <a:lnSpc>
                <a:spcPts val="1700"/>
              </a:lnSpc>
              <a:tabLst>
                <a:tab pos="241300" algn="l"/>
              </a:tabLst>
            </a:pPr>
            <a:r>
              <a:rPr lang="en-US" altLang="zh-CN" dirty="0" smtClean="0"/>
              <a:t>	</a:t>
            </a:r>
            <a:r>
              <a:rPr lang="en-US" altLang="zh-CN" sz="1578" dirty="0" smtClean="0">
                <a:solidFill>
                  <a:srgbClr val="FFFFFF"/>
                </a:solidFill>
                <a:latin typeface="Menlo" pitchFamily="18" charset="0"/>
                <a:cs typeface="Menlo" pitchFamily="18" charset="0"/>
              </a:rPr>
              <a:t>clEnqueueReadBuffer(q,data[(i-1)],</a:t>
            </a:r>
            <a:r>
              <a:rPr lang="en-US" altLang="zh-CN" sz="1578" dirty="0" smtClean="0">
                <a:solidFill>
                  <a:srgbClr val="F6BA1B"/>
                </a:solidFill>
                <a:latin typeface="Menlo" pitchFamily="18" charset="0"/>
                <a:cs typeface="Menlo" pitchFamily="18" charset="0"/>
              </a:rPr>
              <a:t>CL_FALSE</a:t>
            </a:r>
            <a:r>
              <a:rPr lang="en-US" altLang="zh-CN" sz="1578" dirty="0" smtClean="0">
                <a:solidFill>
                  <a:srgbClr val="FFFFFF"/>
                </a:solidFill>
                <a:latin typeface="Menlo" pitchFamily="18" charset="0"/>
                <a:cs typeface="Menlo" pitchFamily="18" charset="0"/>
              </a:rPr>
              <a:t>,...);</a:t>
            </a:r>
          </a:p>
          <a:p>
            <a:pPr>
              <a:lnSpc>
                <a:spcPts val="1700"/>
              </a:lnSpc>
              <a:tabLst>
                <a:tab pos="241300" algn="l"/>
              </a:tabLst>
            </a:pPr>
            <a:r>
              <a:rPr lang="en-US" altLang="zh-CN" sz="1578" dirty="0" smtClean="0">
                <a:solidFill>
                  <a:srgbClr val="FFFFFF"/>
                </a:solidFill>
                <a:latin typeface="Menlo" pitchFamily="18" charset="0"/>
                <a:cs typeface="Menlo" pitchFamily="18" charset="0"/>
              </a:rPr>
              <a:t>}</a:t>
            </a:r>
          </a:p>
          <a:p>
            <a:pPr>
              <a:lnSpc>
                <a:spcPts val="1000"/>
              </a:lnSpc>
            </a:pPr>
            <a:endParaRPr lang="en-US" altLang="zh-CN" dirty="0" smtClean="0"/>
          </a:p>
          <a:p>
            <a:pPr>
              <a:lnSpc>
                <a:spcPts val="2700"/>
              </a:lnSpc>
              <a:tabLst>
                <a:tab pos="241300" algn="l"/>
              </a:tabLst>
            </a:pPr>
            <a:r>
              <a:rPr lang="en-US" altLang="zh-CN" sz="1578" dirty="0" smtClean="0">
                <a:solidFill>
                  <a:srgbClr val="FFFFFF"/>
                </a:solidFill>
                <a:latin typeface="Menlo" pitchFamily="18" charset="0"/>
                <a:cs typeface="Menlo" pitchFamily="18" charset="0"/>
              </a:rPr>
              <a:t>clSetKernelArg(k,0,sizeof(cl_mem),&amp;data[(M-1)]);</a:t>
            </a:r>
          </a:p>
          <a:p>
            <a:pPr>
              <a:lnSpc>
                <a:spcPts val="1700"/>
              </a:lnSpc>
              <a:tabLst>
                <a:tab pos="241300" algn="l"/>
              </a:tabLst>
            </a:pPr>
            <a:r>
              <a:rPr lang="en-US" altLang="zh-CN" sz="1578" dirty="0" smtClean="0">
                <a:solidFill>
                  <a:srgbClr val="FFFFFF"/>
                </a:solidFill>
                <a:latin typeface="Menlo" pitchFamily="18" charset="0"/>
                <a:cs typeface="Menlo" pitchFamily="18" charset="0"/>
              </a:rPr>
              <a:t>clEnqueueNDRangeKernel(q,k,...);</a:t>
            </a:r>
          </a:p>
          <a:p>
            <a:pPr>
              <a:lnSpc>
                <a:spcPts val="1700"/>
              </a:lnSpc>
              <a:tabLst>
                <a:tab pos="241300" algn="l"/>
              </a:tabLst>
            </a:pPr>
            <a:r>
              <a:rPr lang="en-US" altLang="zh-CN" sz="1578" dirty="0" smtClean="0">
                <a:solidFill>
                  <a:srgbClr val="FFFFFF"/>
                </a:solidFill>
                <a:latin typeface="Menlo" pitchFamily="18" charset="0"/>
                <a:cs typeface="Menlo" pitchFamily="18" charset="0"/>
              </a:rPr>
              <a:t>clEnqueueReadBuffer(q,data[(M-1)],</a:t>
            </a:r>
            <a:r>
              <a:rPr lang="en-US" altLang="zh-CN" sz="1578" dirty="0" smtClean="0">
                <a:solidFill>
                  <a:srgbClr val="F6BA1B"/>
                </a:solidFill>
                <a:latin typeface="Menlo" pitchFamily="18" charset="0"/>
                <a:cs typeface="Menlo" pitchFamily="18" charset="0"/>
              </a:rPr>
              <a:t>CL_FALSE</a:t>
            </a:r>
            <a:r>
              <a:rPr lang="en-US" altLang="zh-CN" sz="1578" dirty="0" smtClean="0">
                <a:solidFill>
                  <a:srgbClr val="FFFFFF"/>
                </a:solidFill>
                <a:latin typeface="Menlo" pitchFamily="18" charset="0"/>
                <a:cs typeface="Menlo" pitchFamily="18" charset="0"/>
              </a:rPr>
              <a:t>,...);</a:t>
            </a:r>
          </a:p>
          <a:p>
            <a:pPr>
              <a:lnSpc>
                <a:spcPts val="1700"/>
              </a:lnSpc>
              <a:tabLst>
                <a:tab pos="241300" algn="l"/>
              </a:tabLst>
            </a:pPr>
            <a:r>
              <a:rPr lang="en-US" altLang="zh-CN" sz="1578" dirty="0" smtClean="0">
                <a:solidFill>
                  <a:srgbClr val="FFFFFF"/>
                </a:solidFill>
                <a:latin typeface="Menlo" pitchFamily="18" charset="0"/>
                <a:cs typeface="Menlo" pitchFamily="18" charset="0"/>
              </a:rPr>
              <a:t>clFlush(q);</a:t>
            </a:r>
          </a:p>
        </p:txBody>
      </p:sp>
      <p:sp>
        <p:nvSpPr>
          <p:cNvPr id="6" name="TextBox 1"/>
          <p:cNvSpPr txBox="1"/>
          <p:nvPr/>
        </p:nvSpPr>
        <p:spPr>
          <a:xfrm>
            <a:off x="7150100" y="2171700"/>
            <a:ext cx="2832985" cy="643133"/>
          </a:xfrm>
          <a:prstGeom prst="rect">
            <a:avLst/>
          </a:prstGeom>
          <a:noFill/>
        </p:spPr>
        <p:txBody>
          <a:bodyPr wrap="none" lIns="0" tIns="0" rIns="0" rtlCol="0">
            <a:spAutoFit/>
          </a:bodyPr>
          <a:lstStyle/>
          <a:p>
            <a:pPr>
              <a:lnSpc>
                <a:spcPts val="2300"/>
              </a:lnSpc>
              <a:tabLst/>
            </a:pPr>
            <a:r>
              <a:rPr lang="en-US" altLang="zh-CN" sz="2192" dirty="0" smtClean="0">
                <a:solidFill>
                  <a:srgbClr val="FFFFFF"/>
                </a:solidFill>
                <a:latin typeface="Calibri"/>
                <a:cs typeface="Calibri"/>
              </a:rPr>
              <a:t>All</a:t>
            </a:r>
            <a:r>
              <a:rPr lang="en-US" altLang="zh-CN" sz="2192" dirty="0" smtClean="0">
                <a:latin typeface="Calibri"/>
                <a:cs typeface="Calibri"/>
              </a:rPr>
              <a:t> </a:t>
            </a:r>
            <a:r>
              <a:rPr lang="en-US" altLang="zh-CN" sz="2192" dirty="0" smtClean="0">
                <a:solidFill>
                  <a:srgbClr val="FFFFFF"/>
                </a:solidFill>
                <a:latin typeface="Calibri"/>
                <a:cs typeface="Calibri"/>
              </a:rPr>
              <a:t>enqueued</a:t>
            </a:r>
            <a:r>
              <a:rPr lang="en-US" altLang="zh-CN" sz="2192" dirty="0" smtClean="0">
                <a:latin typeface="Calibri"/>
                <a:cs typeface="Calibri"/>
              </a:rPr>
              <a:t> </a:t>
            </a:r>
            <a:r>
              <a:rPr lang="en-US" altLang="zh-CN" sz="2192" dirty="0" smtClean="0">
                <a:solidFill>
                  <a:srgbClr val="FFFFFF"/>
                </a:solidFill>
                <a:latin typeface="Calibri"/>
                <a:cs typeface="Calibri"/>
              </a:rPr>
              <a:t>commands</a:t>
            </a:r>
          </a:p>
          <a:p>
            <a:pPr>
              <a:lnSpc>
                <a:spcPts val="2300"/>
              </a:lnSpc>
              <a:tabLst/>
            </a:pPr>
            <a:r>
              <a:rPr lang="en-US" altLang="zh-CN" sz="2192" dirty="0" smtClean="0">
                <a:solidFill>
                  <a:srgbClr val="FFFFFF"/>
                </a:solidFill>
                <a:latin typeface="Calibri"/>
                <a:cs typeface="Calibri"/>
              </a:rPr>
              <a:t>are</a:t>
            </a:r>
            <a:r>
              <a:rPr lang="en-US" altLang="zh-CN" sz="2192" dirty="0" smtClean="0">
                <a:latin typeface="Calibri"/>
                <a:cs typeface="Calibri"/>
              </a:rPr>
              <a:t> </a:t>
            </a:r>
            <a:r>
              <a:rPr lang="en-US" altLang="zh-CN" sz="2192" dirty="0" smtClean="0">
                <a:solidFill>
                  <a:srgbClr val="F6BA1B"/>
                </a:solidFill>
                <a:latin typeface="Calibri"/>
                <a:cs typeface="Calibri"/>
              </a:rPr>
              <a:t>non-blocking</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85800" y="939800"/>
            <a:ext cx="5519338" cy="1670278"/>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Programming Tips</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3600"/>
              </a:lnSpc>
              <a:tabLst/>
            </a:pPr>
            <a:r>
              <a:rPr lang="en-US" altLang="zh-CN" sz="2823" dirty="0" smtClean="0">
                <a:solidFill>
                  <a:srgbClr val="FFFFFF"/>
                </a:solidFill>
                <a:latin typeface="Calibri"/>
                <a:cs typeface="Calibri"/>
              </a:rPr>
              <a:t>•</a:t>
            </a:r>
            <a:r>
              <a:rPr lang="en-US" altLang="zh-CN" sz="2455" dirty="0" smtClean="0">
                <a:solidFill>
                  <a:srgbClr val="FFFFFF"/>
                </a:solidFill>
                <a:latin typeface="Calibri"/>
                <a:cs typeface="Calibri"/>
              </a:rPr>
              <a:t>Prefer</a:t>
            </a:r>
            <a:r>
              <a:rPr lang="en-US" altLang="zh-CN" sz="2455" dirty="0" smtClean="0">
                <a:latin typeface="Calibri"/>
                <a:cs typeface="Calibri"/>
              </a:rPr>
              <a:t> </a:t>
            </a:r>
            <a:r>
              <a:rPr lang="en-US" altLang="zh-CN" sz="2455" dirty="0" smtClean="0">
                <a:solidFill>
                  <a:srgbClr val="FFFFFF"/>
                </a:solidFill>
                <a:latin typeface="Calibri"/>
                <a:cs typeface="Calibri"/>
              </a:rPr>
              <a:t>page</a:t>
            </a:r>
            <a:r>
              <a:rPr lang="en-US" altLang="zh-CN" sz="2455" dirty="0" smtClean="0">
                <a:latin typeface="Calibri"/>
                <a:cs typeface="Calibri"/>
              </a:rPr>
              <a:t> </a:t>
            </a:r>
            <a:r>
              <a:rPr lang="en-US" altLang="zh-CN" sz="2455" dirty="0" smtClean="0">
                <a:solidFill>
                  <a:srgbClr val="FFFFFF"/>
                </a:solidFill>
                <a:latin typeface="Calibri"/>
                <a:cs typeface="Calibri"/>
              </a:rPr>
              <a:t>aligned</a:t>
            </a:r>
            <a:r>
              <a:rPr lang="en-US" altLang="zh-CN" sz="2455" dirty="0" smtClean="0">
                <a:latin typeface="Calibri"/>
                <a:cs typeface="Calibri"/>
              </a:rPr>
              <a:t> </a:t>
            </a:r>
            <a:r>
              <a:rPr lang="en-US" altLang="zh-CN" sz="2455" dirty="0" smtClean="0">
                <a:solidFill>
                  <a:srgbClr val="FFFFFF"/>
                </a:solidFill>
                <a:latin typeface="Calibri"/>
                <a:cs typeface="Calibri"/>
              </a:rPr>
              <a:t>pointers</a:t>
            </a:r>
            <a:r>
              <a:rPr lang="en-US" altLang="zh-CN" sz="2455" dirty="0" smtClean="0">
                <a:latin typeface="Calibri"/>
                <a:cs typeface="Calibri"/>
              </a:rPr>
              <a:t> </a:t>
            </a:r>
            <a:r>
              <a:rPr lang="en-US" altLang="zh-CN" sz="2455" dirty="0" smtClean="0">
                <a:solidFill>
                  <a:srgbClr val="FFFFFF"/>
                </a:solidFill>
                <a:latin typeface="Calibri"/>
                <a:cs typeface="Calibri"/>
              </a:rPr>
              <a:t>for</a:t>
            </a:r>
            <a:r>
              <a:rPr lang="en-US" altLang="zh-CN" sz="2455" dirty="0" smtClean="0">
                <a:latin typeface="Calibri"/>
                <a:cs typeface="Calibri"/>
              </a:rPr>
              <a:t> </a:t>
            </a:r>
            <a:r>
              <a:rPr lang="en-US" altLang="zh-CN" sz="2455" dirty="0" smtClean="0">
                <a:solidFill>
                  <a:srgbClr val="FFFFFF"/>
                </a:solidFill>
                <a:latin typeface="Calibri"/>
                <a:cs typeface="Calibri"/>
              </a:rPr>
              <a:t>host</a:t>
            </a:r>
            <a:r>
              <a:rPr lang="en-US" altLang="zh-CN" sz="2455" dirty="0" smtClean="0">
                <a:latin typeface="Calibri"/>
                <a:cs typeface="Calibri"/>
              </a:rPr>
              <a:t> </a:t>
            </a:r>
            <a:r>
              <a:rPr lang="en-US" altLang="zh-CN" sz="2455" dirty="0" smtClean="0">
                <a:solidFill>
                  <a:srgbClr val="FFFFFF"/>
                </a:solidFill>
                <a:latin typeface="Calibri"/>
                <a:cs typeface="Calibri"/>
              </a:rPr>
              <a:t>data</a:t>
            </a:r>
          </a:p>
        </p:txBody>
      </p:sp>
      <p:sp>
        <p:nvSpPr>
          <p:cNvPr id="5" name="TextBox 1"/>
          <p:cNvSpPr txBox="1"/>
          <p:nvPr/>
        </p:nvSpPr>
        <p:spPr>
          <a:xfrm>
            <a:off x="990600" y="2667000"/>
            <a:ext cx="88900" cy="190500"/>
          </a:xfrm>
          <a:prstGeom prst="rect">
            <a:avLst/>
          </a:prstGeom>
          <a:noFill/>
        </p:spPr>
        <p:txBody>
          <a:bodyPr wrap="none" lIns="0" tIns="0" rIns="0" rtlCol="0">
            <a:spAutoFit/>
          </a:bodyPr>
          <a:lstStyle/>
          <a:p>
            <a:pPr>
              <a:lnSpc>
                <a:spcPts val="1500"/>
              </a:lnSpc>
              <a:tabLst/>
            </a:pPr>
            <a:r>
              <a:rPr lang="en-US" altLang="zh-CN" sz="1302" dirty="0" smtClean="0">
                <a:solidFill>
                  <a:srgbClr val="90A7BF"/>
                </a:solidFill>
                <a:latin typeface="Lucida Grande" pitchFamily="18" charset="0"/>
                <a:cs typeface="Lucida Grande" pitchFamily="18" charset="0"/>
              </a:rPr>
              <a:t>■</a:t>
            </a:r>
          </a:p>
        </p:txBody>
      </p:sp>
      <p:sp>
        <p:nvSpPr>
          <p:cNvPr id="6" name="TextBox 1"/>
          <p:cNvSpPr txBox="1"/>
          <p:nvPr/>
        </p:nvSpPr>
        <p:spPr>
          <a:xfrm>
            <a:off x="1130300" y="2628900"/>
            <a:ext cx="6567113" cy="1015244"/>
          </a:xfrm>
          <a:prstGeom prst="rect">
            <a:avLst/>
          </a:prstGeom>
          <a:noFill/>
        </p:spPr>
        <p:txBody>
          <a:bodyPr wrap="none" lIns="0" tIns="0" rIns="0" rtlCol="0">
            <a:spAutoFit/>
          </a:bodyPr>
          <a:lstStyle/>
          <a:p>
            <a:pPr>
              <a:lnSpc>
                <a:spcPts val="2500"/>
              </a:lnSpc>
              <a:tabLst/>
            </a:pPr>
            <a:r>
              <a:rPr lang="en-US" altLang="zh-CN" sz="2367" dirty="0" smtClean="0">
                <a:solidFill>
                  <a:srgbClr val="FFFFFF"/>
                </a:solidFill>
                <a:latin typeface="Calibri"/>
                <a:cs typeface="Calibri"/>
              </a:rPr>
              <a:t>CL_MEM_USE_HOST_PTR</a:t>
            </a:r>
            <a:r>
              <a:rPr lang="en-US" altLang="zh-CN" sz="2367" dirty="0" smtClean="0">
                <a:latin typeface="Calibri"/>
                <a:cs typeface="Calibri"/>
              </a:rPr>
              <a:t> </a:t>
            </a:r>
            <a:r>
              <a:rPr lang="en-US" altLang="zh-CN" sz="2367" dirty="0" smtClean="0">
                <a:solidFill>
                  <a:srgbClr val="FFFFFF"/>
                </a:solidFill>
                <a:latin typeface="Calibri"/>
                <a:cs typeface="Calibri"/>
              </a:rPr>
              <a:t>buffers</a:t>
            </a:r>
            <a:r>
              <a:rPr lang="en-US" altLang="zh-CN" sz="2367" dirty="0" smtClean="0">
                <a:latin typeface="Calibri"/>
                <a:cs typeface="Calibri"/>
              </a:rPr>
              <a:t> </a:t>
            </a:r>
            <a:r>
              <a:rPr lang="en-US" altLang="zh-CN" sz="2367" dirty="0" smtClean="0">
                <a:solidFill>
                  <a:srgbClr val="FFFFFF"/>
                </a:solidFill>
                <a:latin typeface="Calibri"/>
                <a:cs typeface="Calibri"/>
              </a:rPr>
              <a:t>and</a:t>
            </a:r>
            <a:r>
              <a:rPr lang="en-US" altLang="zh-CN" sz="2367" dirty="0" smtClean="0">
                <a:latin typeface="Calibri"/>
                <a:cs typeface="Calibri"/>
              </a:rPr>
              <a:t> </a:t>
            </a:r>
            <a:r>
              <a:rPr lang="en-US" altLang="zh-CN" sz="2367" dirty="0" smtClean="0">
                <a:solidFill>
                  <a:srgbClr val="FFFFFF"/>
                </a:solidFill>
                <a:latin typeface="Calibri"/>
                <a:cs typeface="Calibri"/>
              </a:rPr>
              <a:t>images</a:t>
            </a:r>
          </a:p>
          <a:p>
            <a:pPr>
              <a:lnSpc>
                <a:spcPts val="2500"/>
              </a:lnSpc>
            </a:pPr>
            <a:r>
              <a:rPr lang="en-US" altLang="zh-CN" sz="2367" dirty="0">
                <a:solidFill>
                  <a:srgbClr val="FFFFFF"/>
                </a:solidFill>
                <a:cs typeface="Calibri"/>
              </a:rPr>
              <a:t>Source</a:t>
            </a:r>
            <a:r>
              <a:rPr lang="en-US" altLang="zh-CN" sz="2367" dirty="0">
                <a:cs typeface="Calibri"/>
              </a:rPr>
              <a:t> </a:t>
            </a:r>
            <a:r>
              <a:rPr lang="en-US" altLang="zh-CN" sz="2367" dirty="0">
                <a:solidFill>
                  <a:srgbClr val="FFFFFF"/>
                </a:solidFill>
                <a:cs typeface="Calibri"/>
              </a:rPr>
              <a:t>and</a:t>
            </a:r>
            <a:r>
              <a:rPr lang="en-US" altLang="zh-CN" sz="2367" dirty="0">
                <a:cs typeface="Calibri"/>
              </a:rPr>
              <a:t> </a:t>
            </a:r>
            <a:r>
              <a:rPr lang="en-US" altLang="zh-CN" sz="2367" dirty="0">
                <a:solidFill>
                  <a:srgbClr val="FFFFFF"/>
                </a:solidFill>
                <a:cs typeface="Calibri"/>
              </a:rPr>
              <a:t>destination</a:t>
            </a:r>
            <a:r>
              <a:rPr lang="en-US" altLang="zh-CN" sz="2367" dirty="0">
                <a:cs typeface="Calibri"/>
              </a:rPr>
              <a:t> </a:t>
            </a:r>
            <a:r>
              <a:rPr lang="en-US" altLang="zh-CN" sz="2367" dirty="0">
                <a:solidFill>
                  <a:srgbClr val="FFFFFF"/>
                </a:solidFill>
                <a:cs typeface="Calibri"/>
              </a:rPr>
              <a:t>for</a:t>
            </a:r>
            <a:r>
              <a:rPr lang="en-US" altLang="zh-CN" sz="2367" dirty="0">
                <a:cs typeface="Calibri"/>
              </a:rPr>
              <a:t> </a:t>
            </a:r>
            <a:r>
              <a:rPr lang="en-US" altLang="zh-CN" sz="2367" dirty="0">
                <a:solidFill>
                  <a:srgbClr val="FFFFFF"/>
                </a:solidFill>
                <a:cs typeface="Calibri"/>
              </a:rPr>
              <a:t>read</a:t>
            </a:r>
            <a:r>
              <a:rPr lang="en-US" altLang="zh-CN" sz="2367" dirty="0">
                <a:cs typeface="Calibri"/>
              </a:rPr>
              <a:t> </a:t>
            </a:r>
            <a:r>
              <a:rPr lang="en-US" altLang="zh-CN" sz="2367" dirty="0">
                <a:solidFill>
                  <a:srgbClr val="FFFFFF"/>
                </a:solidFill>
                <a:cs typeface="Calibri"/>
              </a:rPr>
              <a:t>and</a:t>
            </a:r>
            <a:r>
              <a:rPr lang="en-US" altLang="zh-CN" sz="2367" dirty="0">
                <a:cs typeface="Calibri"/>
              </a:rPr>
              <a:t> </a:t>
            </a:r>
            <a:r>
              <a:rPr lang="en-US" altLang="zh-CN" sz="2367" dirty="0">
                <a:solidFill>
                  <a:srgbClr val="FFFFFF"/>
                </a:solidFill>
                <a:cs typeface="Calibri"/>
              </a:rPr>
              <a:t>write</a:t>
            </a:r>
            <a:r>
              <a:rPr lang="en-US" altLang="zh-CN" sz="2367" dirty="0">
                <a:cs typeface="Calibri"/>
              </a:rPr>
              <a:t> </a:t>
            </a:r>
            <a:r>
              <a:rPr lang="en-US" altLang="zh-CN" sz="2367" dirty="0">
                <a:solidFill>
                  <a:srgbClr val="FFFFFF"/>
                </a:solidFill>
                <a:cs typeface="Calibri"/>
              </a:rPr>
              <a:t>commands</a:t>
            </a:r>
          </a:p>
          <a:p>
            <a:pPr>
              <a:lnSpc>
                <a:spcPts val="2500"/>
              </a:lnSpc>
              <a:tabLst/>
            </a:pPr>
            <a:endParaRPr lang="en-US" altLang="zh-CN" sz="2367" dirty="0" smtClean="0">
              <a:solidFill>
                <a:srgbClr val="FFFFFF"/>
              </a:solidFill>
              <a:latin typeface="Calibri"/>
              <a:cs typeface="Calibri"/>
            </a:endParaRPr>
          </a:p>
        </p:txBody>
      </p:sp>
      <p:sp>
        <p:nvSpPr>
          <p:cNvPr id="7" name="TextBox 1"/>
          <p:cNvSpPr txBox="1"/>
          <p:nvPr/>
        </p:nvSpPr>
        <p:spPr>
          <a:xfrm>
            <a:off x="990600" y="3048000"/>
            <a:ext cx="0" cy="374043"/>
          </a:xfrm>
          <a:prstGeom prst="rect">
            <a:avLst/>
          </a:prstGeom>
          <a:noFill/>
        </p:spPr>
        <p:txBody>
          <a:bodyPr wrap="none" lIns="0" tIns="0" rIns="0" rtlCol="0">
            <a:spAutoFit/>
          </a:bodyPr>
          <a:lstStyle/>
          <a:p>
            <a:pPr>
              <a:lnSpc>
                <a:spcPts val="2500"/>
              </a:lnSpc>
              <a:tabLst/>
            </a:pPr>
            <a:endParaRPr lang="en-US" altLang="zh-CN" sz="2367" dirty="0" smtClean="0">
              <a:solidFill>
                <a:srgbClr val="FFFFFF"/>
              </a:solidFill>
              <a:latin typeface="Calibri"/>
              <a:cs typeface="Calibri"/>
            </a:endParaRPr>
          </a:p>
        </p:txBody>
      </p:sp>
      <p:sp>
        <p:nvSpPr>
          <p:cNvPr id="8" name="TextBox 1"/>
          <p:cNvSpPr txBox="1"/>
          <p:nvPr/>
        </p:nvSpPr>
        <p:spPr>
          <a:xfrm>
            <a:off x="1002506" y="3017837"/>
            <a:ext cx="88900" cy="190500"/>
          </a:xfrm>
          <a:prstGeom prst="rect">
            <a:avLst/>
          </a:prstGeom>
          <a:noFill/>
        </p:spPr>
        <p:txBody>
          <a:bodyPr wrap="none" lIns="0" tIns="0" rIns="0" rtlCol="0">
            <a:spAutoFit/>
          </a:bodyPr>
          <a:lstStyle/>
          <a:p>
            <a:pPr>
              <a:lnSpc>
                <a:spcPts val="1500"/>
              </a:lnSpc>
              <a:tabLst/>
            </a:pPr>
            <a:r>
              <a:rPr lang="en-US" altLang="zh-CN" sz="1302" dirty="0" smtClean="0">
                <a:solidFill>
                  <a:srgbClr val="90A7BF"/>
                </a:solidFill>
                <a:latin typeface="Lucida Grande" pitchFamily="18" charset="0"/>
                <a:cs typeface="Lucida Grande" pitchFamily="18" charset="0"/>
              </a:rPr>
              <a:t>■</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85800" y="939800"/>
            <a:ext cx="5519338" cy="1670278"/>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Programming Tips</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600"/>
              </a:lnSpc>
              <a:tabLst/>
            </a:pPr>
            <a:r>
              <a:rPr lang="en-US" altLang="zh-CN" sz="2823" dirty="0" smtClean="0">
                <a:solidFill>
                  <a:srgbClr val="FFFFFF"/>
                </a:solidFill>
                <a:latin typeface="Calibri"/>
                <a:cs typeface="Calibri"/>
              </a:rPr>
              <a:t>•</a:t>
            </a:r>
            <a:r>
              <a:rPr lang="en-US" altLang="zh-CN" sz="2455" dirty="0" smtClean="0">
                <a:solidFill>
                  <a:srgbClr val="FFFFFF"/>
                </a:solidFill>
                <a:latin typeface="Calibri"/>
                <a:cs typeface="Calibri"/>
              </a:rPr>
              <a:t>Prefer</a:t>
            </a:r>
            <a:r>
              <a:rPr lang="en-US" altLang="zh-CN" sz="2455" dirty="0" smtClean="0">
                <a:latin typeface="Calibri"/>
                <a:cs typeface="Calibri"/>
              </a:rPr>
              <a:t> </a:t>
            </a:r>
            <a:r>
              <a:rPr lang="en-US" altLang="zh-CN" sz="2455" dirty="0" smtClean="0">
                <a:solidFill>
                  <a:srgbClr val="FFFFFF"/>
                </a:solidFill>
                <a:latin typeface="Calibri"/>
                <a:cs typeface="Calibri"/>
              </a:rPr>
              <a:t>page</a:t>
            </a:r>
            <a:r>
              <a:rPr lang="en-US" altLang="zh-CN" sz="2455" dirty="0" smtClean="0">
                <a:latin typeface="Calibri"/>
                <a:cs typeface="Calibri"/>
              </a:rPr>
              <a:t> </a:t>
            </a:r>
            <a:r>
              <a:rPr lang="en-US" altLang="zh-CN" sz="2455" dirty="0" smtClean="0">
                <a:solidFill>
                  <a:srgbClr val="FFFFFF"/>
                </a:solidFill>
                <a:latin typeface="Calibri"/>
                <a:cs typeface="Calibri"/>
              </a:rPr>
              <a:t>aligned</a:t>
            </a:r>
            <a:r>
              <a:rPr lang="en-US" altLang="zh-CN" sz="2455" dirty="0" smtClean="0">
                <a:latin typeface="Calibri"/>
                <a:cs typeface="Calibri"/>
              </a:rPr>
              <a:t> </a:t>
            </a:r>
            <a:r>
              <a:rPr lang="en-US" altLang="zh-CN" sz="2455" dirty="0" smtClean="0">
                <a:solidFill>
                  <a:srgbClr val="FFFFFF"/>
                </a:solidFill>
                <a:latin typeface="Calibri"/>
                <a:cs typeface="Calibri"/>
              </a:rPr>
              <a:t>pointers</a:t>
            </a:r>
            <a:r>
              <a:rPr lang="en-US" altLang="zh-CN" sz="2455" dirty="0" smtClean="0">
                <a:latin typeface="Calibri"/>
                <a:cs typeface="Calibri"/>
              </a:rPr>
              <a:t> </a:t>
            </a:r>
            <a:r>
              <a:rPr lang="en-US" altLang="zh-CN" sz="2455" dirty="0" smtClean="0">
                <a:solidFill>
                  <a:srgbClr val="FFFFFF"/>
                </a:solidFill>
                <a:latin typeface="Calibri"/>
                <a:cs typeface="Calibri"/>
              </a:rPr>
              <a:t>for</a:t>
            </a:r>
            <a:r>
              <a:rPr lang="en-US" altLang="zh-CN" sz="2455" dirty="0" smtClean="0">
                <a:latin typeface="Calibri"/>
                <a:cs typeface="Calibri"/>
              </a:rPr>
              <a:t> </a:t>
            </a:r>
            <a:r>
              <a:rPr lang="en-US" altLang="zh-CN" sz="2455" dirty="0" smtClean="0">
                <a:solidFill>
                  <a:srgbClr val="FFFFFF"/>
                </a:solidFill>
                <a:latin typeface="Calibri"/>
                <a:cs typeface="Calibri"/>
              </a:rPr>
              <a:t>host</a:t>
            </a:r>
            <a:r>
              <a:rPr lang="en-US" altLang="zh-CN" sz="2455" dirty="0" smtClean="0">
                <a:latin typeface="Calibri"/>
                <a:cs typeface="Calibri"/>
              </a:rPr>
              <a:t> </a:t>
            </a:r>
            <a:r>
              <a:rPr lang="en-US" altLang="zh-CN" sz="2455" dirty="0" smtClean="0">
                <a:solidFill>
                  <a:srgbClr val="FFFFFF"/>
                </a:solidFill>
                <a:latin typeface="Calibri"/>
                <a:cs typeface="Calibri"/>
              </a:rPr>
              <a:t>data</a:t>
            </a:r>
          </a:p>
        </p:txBody>
      </p:sp>
      <p:sp>
        <p:nvSpPr>
          <p:cNvPr id="5" name="TextBox 1"/>
          <p:cNvSpPr txBox="1"/>
          <p:nvPr/>
        </p:nvSpPr>
        <p:spPr>
          <a:xfrm>
            <a:off x="990600" y="2667000"/>
            <a:ext cx="88900" cy="190500"/>
          </a:xfrm>
          <a:prstGeom prst="rect">
            <a:avLst/>
          </a:prstGeom>
          <a:noFill/>
        </p:spPr>
        <p:txBody>
          <a:bodyPr wrap="none" lIns="0" tIns="0" rIns="0" rtlCol="0">
            <a:spAutoFit/>
          </a:bodyPr>
          <a:lstStyle/>
          <a:p>
            <a:pPr>
              <a:lnSpc>
                <a:spcPts val="1500"/>
              </a:lnSpc>
              <a:tabLst/>
            </a:pPr>
            <a:r>
              <a:rPr lang="en-US" altLang="zh-CN" sz="1302" dirty="0" smtClean="0">
                <a:solidFill>
                  <a:srgbClr val="90A7BF"/>
                </a:solidFill>
                <a:latin typeface="Lucida Grande" pitchFamily="18" charset="0"/>
                <a:cs typeface="Lucida Grande" pitchFamily="18" charset="0"/>
              </a:rPr>
              <a:t>■</a:t>
            </a:r>
          </a:p>
        </p:txBody>
      </p:sp>
      <p:sp>
        <p:nvSpPr>
          <p:cNvPr id="6" name="TextBox 1"/>
          <p:cNvSpPr txBox="1"/>
          <p:nvPr/>
        </p:nvSpPr>
        <p:spPr>
          <a:xfrm>
            <a:off x="1130300" y="2628900"/>
            <a:ext cx="6567113" cy="1015244"/>
          </a:xfrm>
          <a:prstGeom prst="rect">
            <a:avLst/>
          </a:prstGeom>
          <a:noFill/>
        </p:spPr>
        <p:txBody>
          <a:bodyPr wrap="none" lIns="0" tIns="0" rIns="0" rtlCol="0">
            <a:spAutoFit/>
          </a:bodyPr>
          <a:lstStyle/>
          <a:p>
            <a:pPr>
              <a:lnSpc>
                <a:spcPts val="2500"/>
              </a:lnSpc>
              <a:tabLst/>
            </a:pPr>
            <a:r>
              <a:rPr lang="en-US" altLang="zh-CN" sz="2367" dirty="0" smtClean="0">
                <a:solidFill>
                  <a:srgbClr val="FFFFFF"/>
                </a:solidFill>
                <a:latin typeface="Calibri"/>
                <a:cs typeface="Calibri"/>
              </a:rPr>
              <a:t>CL_MEM_USE_HOST_PTR</a:t>
            </a:r>
            <a:r>
              <a:rPr lang="en-US" altLang="zh-CN" sz="2367" dirty="0" smtClean="0">
                <a:latin typeface="Calibri"/>
                <a:cs typeface="Calibri"/>
              </a:rPr>
              <a:t> </a:t>
            </a:r>
            <a:r>
              <a:rPr lang="en-US" altLang="zh-CN" sz="2367" dirty="0" smtClean="0">
                <a:solidFill>
                  <a:srgbClr val="FFFFFF"/>
                </a:solidFill>
                <a:latin typeface="Calibri"/>
                <a:cs typeface="Calibri"/>
              </a:rPr>
              <a:t>buffers</a:t>
            </a:r>
            <a:r>
              <a:rPr lang="en-US" altLang="zh-CN" sz="2367" dirty="0" smtClean="0">
                <a:latin typeface="Calibri"/>
                <a:cs typeface="Calibri"/>
              </a:rPr>
              <a:t> </a:t>
            </a:r>
            <a:r>
              <a:rPr lang="en-US" altLang="zh-CN" sz="2367" dirty="0" smtClean="0">
                <a:solidFill>
                  <a:srgbClr val="FFFFFF"/>
                </a:solidFill>
                <a:latin typeface="Calibri"/>
                <a:cs typeface="Calibri"/>
              </a:rPr>
              <a:t>and</a:t>
            </a:r>
            <a:r>
              <a:rPr lang="en-US" altLang="zh-CN" sz="2367" dirty="0" smtClean="0">
                <a:latin typeface="Calibri"/>
                <a:cs typeface="Calibri"/>
              </a:rPr>
              <a:t> </a:t>
            </a:r>
            <a:r>
              <a:rPr lang="en-US" altLang="zh-CN" sz="2367" dirty="0" smtClean="0">
                <a:solidFill>
                  <a:srgbClr val="FFFFFF"/>
                </a:solidFill>
                <a:latin typeface="Calibri"/>
                <a:cs typeface="Calibri"/>
              </a:rPr>
              <a:t>images</a:t>
            </a:r>
          </a:p>
          <a:p>
            <a:pPr>
              <a:lnSpc>
                <a:spcPts val="2500"/>
              </a:lnSpc>
            </a:pPr>
            <a:r>
              <a:rPr lang="en-US" altLang="zh-CN" sz="2367" dirty="0">
                <a:solidFill>
                  <a:srgbClr val="FFFFFF"/>
                </a:solidFill>
                <a:cs typeface="Calibri"/>
              </a:rPr>
              <a:t>Source</a:t>
            </a:r>
            <a:r>
              <a:rPr lang="en-US" altLang="zh-CN" sz="2367" dirty="0">
                <a:cs typeface="Calibri"/>
              </a:rPr>
              <a:t> </a:t>
            </a:r>
            <a:r>
              <a:rPr lang="en-US" altLang="zh-CN" sz="2367" dirty="0">
                <a:solidFill>
                  <a:srgbClr val="FFFFFF"/>
                </a:solidFill>
                <a:cs typeface="Calibri"/>
              </a:rPr>
              <a:t>and</a:t>
            </a:r>
            <a:r>
              <a:rPr lang="en-US" altLang="zh-CN" sz="2367" dirty="0">
                <a:cs typeface="Calibri"/>
              </a:rPr>
              <a:t> </a:t>
            </a:r>
            <a:r>
              <a:rPr lang="en-US" altLang="zh-CN" sz="2367" dirty="0">
                <a:solidFill>
                  <a:srgbClr val="FFFFFF"/>
                </a:solidFill>
                <a:cs typeface="Calibri"/>
              </a:rPr>
              <a:t>destination</a:t>
            </a:r>
            <a:r>
              <a:rPr lang="en-US" altLang="zh-CN" sz="2367" dirty="0">
                <a:cs typeface="Calibri"/>
              </a:rPr>
              <a:t> </a:t>
            </a:r>
            <a:r>
              <a:rPr lang="en-US" altLang="zh-CN" sz="2367" dirty="0">
                <a:solidFill>
                  <a:srgbClr val="FFFFFF"/>
                </a:solidFill>
                <a:cs typeface="Calibri"/>
              </a:rPr>
              <a:t>for</a:t>
            </a:r>
            <a:r>
              <a:rPr lang="en-US" altLang="zh-CN" sz="2367" dirty="0">
                <a:cs typeface="Calibri"/>
              </a:rPr>
              <a:t> </a:t>
            </a:r>
            <a:r>
              <a:rPr lang="en-US" altLang="zh-CN" sz="2367" dirty="0">
                <a:solidFill>
                  <a:srgbClr val="FFFFFF"/>
                </a:solidFill>
                <a:cs typeface="Calibri"/>
              </a:rPr>
              <a:t>read</a:t>
            </a:r>
            <a:r>
              <a:rPr lang="en-US" altLang="zh-CN" sz="2367" dirty="0">
                <a:cs typeface="Calibri"/>
              </a:rPr>
              <a:t> </a:t>
            </a:r>
            <a:r>
              <a:rPr lang="en-US" altLang="zh-CN" sz="2367" dirty="0">
                <a:solidFill>
                  <a:srgbClr val="FFFFFF"/>
                </a:solidFill>
                <a:cs typeface="Calibri"/>
              </a:rPr>
              <a:t>and</a:t>
            </a:r>
            <a:r>
              <a:rPr lang="en-US" altLang="zh-CN" sz="2367" dirty="0">
                <a:cs typeface="Calibri"/>
              </a:rPr>
              <a:t> </a:t>
            </a:r>
            <a:r>
              <a:rPr lang="en-US" altLang="zh-CN" sz="2367" dirty="0">
                <a:solidFill>
                  <a:srgbClr val="FFFFFF"/>
                </a:solidFill>
                <a:cs typeface="Calibri"/>
              </a:rPr>
              <a:t>write</a:t>
            </a:r>
            <a:r>
              <a:rPr lang="en-US" altLang="zh-CN" sz="2367" dirty="0">
                <a:cs typeface="Calibri"/>
              </a:rPr>
              <a:t> </a:t>
            </a:r>
            <a:r>
              <a:rPr lang="en-US" altLang="zh-CN" sz="2367" dirty="0">
                <a:solidFill>
                  <a:srgbClr val="FFFFFF"/>
                </a:solidFill>
                <a:cs typeface="Calibri"/>
              </a:rPr>
              <a:t>commands</a:t>
            </a:r>
          </a:p>
          <a:p>
            <a:pPr>
              <a:lnSpc>
                <a:spcPts val="2500"/>
              </a:lnSpc>
              <a:tabLst/>
            </a:pPr>
            <a:endParaRPr lang="en-US" altLang="zh-CN" sz="2367" dirty="0" smtClean="0">
              <a:solidFill>
                <a:srgbClr val="FFFFFF"/>
              </a:solidFill>
              <a:latin typeface="Calibri"/>
              <a:cs typeface="Calibri"/>
            </a:endParaRPr>
          </a:p>
        </p:txBody>
      </p:sp>
      <p:sp>
        <p:nvSpPr>
          <p:cNvPr id="7" name="TextBox 1"/>
          <p:cNvSpPr txBox="1"/>
          <p:nvPr/>
        </p:nvSpPr>
        <p:spPr>
          <a:xfrm>
            <a:off x="685800" y="3111500"/>
            <a:ext cx="8983606" cy="1781548"/>
          </a:xfrm>
          <a:prstGeom prst="rect">
            <a:avLst/>
          </a:prstGeom>
          <a:noFill/>
        </p:spPr>
        <p:txBody>
          <a:bodyPr wrap="none" lIns="0" tIns="0" rIns="0" rtlCol="0">
            <a:spAutoFit/>
          </a:bodyPr>
          <a:lstStyle/>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000"/>
              </a:lnSpc>
              <a:tabLst>
                <a:tab pos="304800" algn="l"/>
              </a:tabLst>
            </a:pPr>
            <a:r>
              <a:rPr lang="en-US" altLang="zh-CN" sz="1578" dirty="0" smtClean="0">
                <a:solidFill>
                  <a:srgbClr val="FFFFFF"/>
                </a:solidFill>
                <a:latin typeface="Menlo" pitchFamily="18" charset="0"/>
                <a:cs typeface="Menlo" pitchFamily="18" charset="0"/>
              </a:rPr>
              <a:t>cl_float2*</a:t>
            </a:r>
            <a:r>
              <a:rPr lang="en-US" altLang="zh-CN" sz="1578" dirty="0" smtClean="0">
                <a:latin typeface="Times New Roman" pitchFamily="18" charset="0"/>
                <a:cs typeface="Times New Roman" pitchFamily="18" charset="0"/>
              </a:rPr>
              <a:t>   </a:t>
            </a:r>
            <a:r>
              <a:rPr lang="en-US" altLang="zh-CN" sz="1578" dirty="0" smtClean="0">
                <a:solidFill>
                  <a:srgbClr val="F6BA1B"/>
                </a:solidFill>
                <a:latin typeface="Menlo" pitchFamily="18" charset="0"/>
                <a:cs typeface="Menlo" pitchFamily="18" charset="0"/>
              </a:rPr>
              <a:t>host_ptr</a:t>
            </a:r>
            <a:r>
              <a:rPr lang="en-US" altLang="zh-CN" sz="1578" dirty="0" smtClean="0">
                <a:solidFill>
                  <a:srgbClr val="FFFFFF"/>
                </a:solidFill>
                <a:latin typeface="Menlo" pitchFamily="18" charset="0"/>
                <a:cs typeface="Menlo" pitchFamily="18" charset="0"/>
              </a:rPr>
              <a:t>;</a:t>
            </a:r>
          </a:p>
          <a:p>
            <a:pPr>
              <a:lnSpc>
                <a:spcPts val="1700"/>
              </a:lnSpc>
              <a:tabLst>
                <a:tab pos="304800" algn="l"/>
              </a:tabLst>
            </a:pPr>
            <a:r>
              <a:rPr lang="en-US" altLang="zh-CN" sz="1578" dirty="0" smtClean="0">
                <a:solidFill>
                  <a:srgbClr val="FFFFFF"/>
                </a:solidFill>
                <a:latin typeface="Menlo" pitchFamily="18" charset="0"/>
                <a:cs typeface="Menlo" pitchFamily="18" charset="0"/>
              </a:rPr>
              <a:t>posix_memalign(&amp;</a:t>
            </a:r>
            <a:r>
              <a:rPr lang="en-US" altLang="zh-CN" sz="1578" dirty="0" smtClean="0">
                <a:solidFill>
                  <a:srgbClr val="F6BA1B"/>
                </a:solidFill>
                <a:latin typeface="Menlo" pitchFamily="18" charset="0"/>
                <a:cs typeface="Menlo" pitchFamily="18" charset="0"/>
              </a:rPr>
              <a:t>host_ptr</a:t>
            </a:r>
            <a:r>
              <a:rPr lang="en-US" altLang="zh-CN" sz="1578" dirty="0" smtClean="0">
                <a:solidFill>
                  <a:srgbClr val="FFFFFF"/>
                </a:solidFill>
                <a:latin typeface="Menlo" pitchFamily="18" charset="0"/>
                <a:cs typeface="Menlo" pitchFamily="18" charset="0"/>
              </a:rPr>
              <a:t>,PAGE_SIZE,num_bytes);</a:t>
            </a:r>
          </a:p>
          <a:p>
            <a:pPr>
              <a:lnSpc>
                <a:spcPts val="1700"/>
              </a:lnSpc>
              <a:tabLst>
                <a:tab pos="304800" algn="l"/>
              </a:tabLst>
            </a:pPr>
            <a:r>
              <a:rPr lang="en-US" altLang="zh-CN" sz="1578" dirty="0" smtClean="0">
                <a:solidFill>
                  <a:srgbClr val="FFFFFF"/>
                </a:solidFill>
                <a:latin typeface="Menlo" pitchFamily="18" charset="0"/>
                <a:cs typeface="Menlo" pitchFamily="18" charset="0"/>
              </a:rPr>
              <a:t>...</a:t>
            </a:r>
          </a:p>
          <a:p>
            <a:pPr>
              <a:lnSpc>
                <a:spcPts val="1700"/>
              </a:lnSpc>
              <a:tabLst>
                <a:tab pos="304800" algn="l"/>
              </a:tabLst>
            </a:pPr>
            <a:r>
              <a:rPr lang="en-US" altLang="zh-CN" sz="1578" dirty="0" smtClean="0">
                <a:solidFill>
                  <a:srgbClr val="FFFFFF"/>
                </a:solidFill>
                <a:latin typeface="Menlo" pitchFamily="18" charset="0"/>
                <a:cs typeface="Menlo" pitchFamily="18" charset="0"/>
              </a:rPr>
              <a:t>cl_mem</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m</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clCreateBuffer(c,CL_MEM_USE_HOST_PTR,num_bytes,</a:t>
            </a:r>
            <a:r>
              <a:rPr lang="en-US" altLang="zh-CN" sz="1578" dirty="0" smtClean="0">
                <a:solidFill>
                  <a:srgbClr val="F6BA1B"/>
                </a:solidFill>
                <a:latin typeface="Menlo" pitchFamily="18" charset="0"/>
                <a:cs typeface="Menlo" pitchFamily="18" charset="0"/>
              </a:rPr>
              <a:t>host_ptr</a:t>
            </a:r>
            <a:r>
              <a:rPr lang="en-US" altLang="zh-CN" sz="1578" dirty="0" smtClean="0">
                <a:solidFill>
                  <a:srgbClr val="FFFFFF"/>
                </a:solidFill>
                <a:latin typeface="Menlo" pitchFamily="18" charset="0"/>
                <a:cs typeface="Menlo" pitchFamily="18" charset="0"/>
              </a:rPr>
              <a:t>,&amp;err);</a:t>
            </a:r>
          </a:p>
          <a:p>
            <a:pPr>
              <a:lnSpc>
                <a:spcPts val="1700"/>
              </a:lnSpc>
              <a:tabLst>
                <a:tab pos="304800" algn="l"/>
              </a:tabLst>
            </a:pPr>
            <a:r>
              <a:rPr lang="en-US" altLang="zh-CN" sz="1578" dirty="0" smtClean="0">
                <a:solidFill>
                  <a:srgbClr val="FFFFFF"/>
                </a:solidFill>
                <a:latin typeface="Menlo" pitchFamily="18" charset="0"/>
                <a:cs typeface="Menlo" pitchFamily="18" charset="0"/>
              </a:rPr>
              <a:t>...</a:t>
            </a:r>
          </a:p>
          <a:p>
            <a:pPr>
              <a:lnSpc>
                <a:spcPts val="1700"/>
              </a:lnSpc>
              <a:tabLst>
                <a:tab pos="304800" algn="l"/>
              </a:tabLst>
            </a:pPr>
            <a:r>
              <a:rPr lang="en-US" altLang="zh-CN" sz="1578" dirty="0" smtClean="0">
                <a:solidFill>
                  <a:srgbClr val="FFFFFF"/>
                </a:solidFill>
                <a:latin typeface="Menlo" pitchFamily="18" charset="0"/>
                <a:cs typeface="Menlo" pitchFamily="18" charset="0"/>
              </a:rPr>
              <a:t>free(</a:t>
            </a:r>
            <a:r>
              <a:rPr lang="en-US" altLang="zh-CN" sz="1578" dirty="0" smtClean="0">
                <a:solidFill>
                  <a:srgbClr val="F6BA1B"/>
                </a:solidFill>
                <a:latin typeface="Menlo" pitchFamily="18" charset="0"/>
                <a:cs typeface="Menlo" pitchFamily="18" charset="0"/>
              </a:rPr>
              <a:t>host_ptr</a:t>
            </a:r>
            <a:r>
              <a:rPr lang="en-US" altLang="zh-CN" sz="1578" dirty="0" smtClean="0">
                <a:solidFill>
                  <a:srgbClr val="FFFFFF"/>
                </a:solidFill>
                <a:latin typeface="Menlo" pitchFamily="18" charset="0"/>
                <a:cs typeface="Menlo" pitchFamily="18" charset="0"/>
              </a:rPr>
              <a:t>);</a:t>
            </a:r>
          </a:p>
        </p:txBody>
      </p:sp>
      <p:sp>
        <p:nvSpPr>
          <p:cNvPr id="8" name="TextBox 1"/>
          <p:cNvSpPr txBox="1"/>
          <p:nvPr/>
        </p:nvSpPr>
        <p:spPr>
          <a:xfrm>
            <a:off x="1002506" y="3017837"/>
            <a:ext cx="88900" cy="190500"/>
          </a:xfrm>
          <a:prstGeom prst="rect">
            <a:avLst/>
          </a:prstGeom>
          <a:noFill/>
        </p:spPr>
        <p:txBody>
          <a:bodyPr wrap="none" lIns="0" tIns="0" rIns="0" rtlCol="0">
            <a:spAutoFit/>
          </a:bodyPr>
          <a:lstStyle/>
          <a:p>
            <a:pPr>
              <a:lnSpc>
                <a:spcPts val="1500"/>
              </a:lnSpc>
              <a:tabLst/>
            </a:pPr>
            <a:r>
              <a:rPr lang="en-US" altLang="zh-CN" sz="1302" dirty="0" smtClean="0">
                <a:solidFill>
                  <a:srgbClr val="90A7BF"/>
                </a:solidFill>
                <a:latin typeface="Lucida Grande" pitchFamily="18" charset="0"/>
                <a:cs typeface="Lucida Grande" pitchFamily="18" charset="0"/>
              </a:rPr>
              <a:t>■</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21506" y="884237"/>
            <a:ext cx="2995076" cy="1237946"/>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Learning More</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p:txBody>
      </p:sp>
      <p:sp>
        <p:nvSpPr>
          <p:cNvPr id="6" name="TextBox 1"/>
          <p:cNvSpPr txBox="1"/>
          <p:nvPr/>
        </p:nvSpPr>
        <p:spPr>
          <a:xfrm>
            <a:off x="621506" y="2103437"/>
            <a:ext cx="9989914" cy="4108817"/>
          </a:xfrm>
          <a:prstGeom prst="rect">
            <a:avLst/>
          </a:prstGeom>
          <a:noFill/>
        </p:spPr>
        <p:txBody>
          <a:bodyPr wrap="none" lIns="0" tIns="0" rIns="0" rtlCol="0">
            <a:spAutoFit/>
          </a:bodyPr>
          <a:lstStyle/>
          <a:p>
            <a:pPr>
              <a:defRPr/>
            </a:pPr>
            <a:r>
              <a:rPr lang="en-US" sz="3200" dirty="0" err="1">
                <a:solidFill>
                  <a:srgbClr val="FFFFFF"/>
                </a:solidFill>
              </a:rPr>
              <a:t>OpenCL</a:t>
            </a:r>
            <a:r>
              <a:rPr lang="en-US" sz="3200" dirty="0">
                <a:solidFill>
                  <a:srgbClr val="FFFFFF"/>
                </a:solidFill>
              </a:rPr>
              <a:t> Programming </a:t>
            </a:r>
            <a:r>
              <a:rPr lang="en-US" sz="3200" dirty="0" smtClean="0">
                <a:solidFill>
                  <a:srgbClr val="FFFFFF"/>
                </a:solidFill>
              </a:rPr>
              <a:t>Book</a:t>
            </a:r>
          </a:p>
          <a:p>
            <a:pPr>
              <a:defRPr/>
            </a:pPr>
            <a:r>
              <a:rPr lang="en-US" sz="2400" dirty="0" smtClean="0">
                <a:solidFill>
                  <a:srgbClr val="FFFFFF"/>
                </a:solidFill>
                <a:hlinkClick r:id="rId2"/>
              </a:rPr>
              <a:t>http</a:t>
            </a:r>
            <a:r>
              <a:rPr lang="en-US" sz="2400" dirty="0">
                <a:solidFill>
                  <a:srgbClr val="FFFFFF"/>
                </a:solidFill>
                <a:hlinkClick r:id="rId2"/>
              </a:rPr>
              <a:t>://www.fixstars.com/en/opencl/book/OpenCLProgrammingBook/contents/</a:t>
            </a:r>
            <a:endParaRPr lang="en-US" sz="2400" dirty="0">
              <a:solidFill>
                <a:srgbClr val="FFFFFF"/>
              </a:solidFill>
            </a:endParaRPr>
          </a:p>
          <a:p>
            <a:pPr>
              <a:defRPr/>
            </a:pPr>
            <a:endParaRPr lang="en-US" sz="3200" dirty="0" smtClean="0">
              <a:solidFill>
                <a:srgbClr val="FFFFFF"/>
              </a:solidFill>
            </a:endParaRPr>
          </a:p>
          <a:p>
            <a:pPr>
              <a:defRPr/>
            </a:pPr>
            <a:r>
              <a:rPr lang="en-US" sz="3200" dirty="0" err="1" smtClean="0">
                <a:solidFill>
                  <a:srgbClr val="FFFFFF"/>
                </a:solidFill>
              </a:rPr>
              <a:t>OpenCL</a:t>
            </a:r>
            <a:r>
              <a:rPr lang="en-US" sz="3200" dirty="0" smtClean="0">
                <a:solidFill>
                  <a:srgbClr val="FFFFFF"/>
                </a:solidFill>
              </a:rPr>
              <a:t> </a:t>
            </a:r>
            <a:r>
              <a:rPr lang="en-US" sz="3200" dirty="0">
                <a:solidFill>
                  <a:srgbClr val="FFFFFF"/>
                </a:solidFill>
              </a:rPr>
              <a:t>Programming Guide Source on Google </a:t>
            </a:r>
            <a:r>
              <a:rPr lang="en-US" sz="3200" dirty="0" smtClean="0">
                <a:solidFill>
                  <a:srgbClr val="FFFFFF"/>
                </a:solidFill>
              </a:rPr>
              <a:t>Code</a:t>
            </a:r>
            <a:endParaRPr lang="en-US" sz="3200" dirty="0" smtClean="0">
              <a:solidFill>
                <a:srgbClr val="FFFFFF"/>
              </a:solidFill>
              <a:hlinkClick r:id="rId3"/>
            </a:endParaRPr>
          </a:p>
          <a:p>
            <a:pPr>
              <a:defRPr/>
            </a:pPr>
            <a:r>
              <a:rPr lang="en-US" sz="3200" dirty="0" smtClean="0">
                <a:solidFill>
                  <a:srgbClr val="FFFFFF"/>
                </a:solidFill>
                <a:hlinkClick r:id="rId3"/>
              </a:rPr>
              <a:t>https</a:t>
            </a:r>
            <a:r>
              <a:rPr lang="en-US" sz="3200" dirty="0">
                <a:solidFill>
                  <a:srgbClr val="FFFFFF"/>
                </a:solidFill>
                <a:hlinkClick r:id="rId3"/>
              </a:rPr>
              <a:t>://code.google.com/p/opencl-book-samples</a:t>
            </a:r>
            <a:r>
              <a:rPr lang="en-US" sz="3200" dirty="0" smtClean="0">
                <a:solidFill>
                  <a:srgbClr val="FFFFFF"/>
                </a:solidFill>
                <a:hlinkClick r:id="rId3"/>
              </a:rPr>
              <a:t>/</a:t>
            </a:r>
            <a:endParaRPr lang="en-US" sz="3200" dirty="0" smtClean="0">
              <a:solidFill>
                <a:srgbClr val="FFFFFF"/>
              </a:solidFill>
            </a:endParaRPr>
          </a:p>
          <a:p>
            <a:pPr>
              <a:defRPr/>
            </a:pPr>
            <a:endParaRPr lang="en-US" sz="3200" dirty="0">
              <a:solidFill>
                <a:srgbClr val="FFFFFF"/>
              </a:solidFill>
            </a:endParaRPr>
          </a:p>
          <a:p>
            <a:pPr>
              <a:defRPr/>
            </a:pPr>
            <a:r>
              <a:rPr lang="en-US" sz="3200" dirty="0" err="1">
                <a:solidFill>
                  <a:srgbClr val="FFFFFF"/>
                </a:solidFill>
              </a:rPr>
              <a:t>OpenCL</a:t>
            </a:r>
            <a:r>
              <a:rPr lang="en-US" sz="3200" dirty="0">
                <a:solidFill>
                  <a:srgbClr val="FFFFFF"/>
                </a:solidFill>
              </a:rPr>
              <a:t> and </a:t>
            </a:r>
            <a:r>
              <a:rPr lang="en-US" sz="3200" dirty="0" err="1" smtClean="0">
                <a:solidFill>
                  <a:srgbClr val="FFFFFF"/>
                </a:solidFill>
              </a:rPr>
              <a:t>Xcode</a:t>
            </a:r>
            <a:endParaRPr lang="en-US" sz="3200" dirty="0" smtClean="0">
              <a:solidFill>
                <a:srgbClr val="FFFFFF"/>
              </a:solidFill>
            </a:endParaRPr>
          </a:p>
          <a:p>
            <a:pPr>
              <a:defRPr/>
            </a:pPr>
            <a:r>
              <a:rPr lang="en-US" sz="2400" dirty="0" smtClean="0">
                <a:solidFill>
                  <a:srgbClr val="FFFFFF"/>
                </a:solidFill>
                <a:hlinkClick r:id="rId4"/>
              </a:rPr>
              <a:t>https</a:t>
            </a:r>
            <a:r>
              <a:rPr lang="en-US" sz="2400" dirty="0">
                <a:solidFill>
                  <a:srgbClr val="FFFFFF"/>
                </a:solidFill>
                <a:hlinkClick r:id="rId4"/>
              </a:rPr>
              <a:t>://developer.apple.com/library/mac/#documentation/Performance</a:t>
            </a:r>
            <a:r>
              <a:rPr lang="en-US" sz="2400" dirty="0" smtClean="0">
                <a:solidFill>
                  <a:srgbClr val="FFFFFF"/>
                </a:solidFill>
                <a:hlinkClick r:id="rId4"/>
              </a:rPr>
              <a:t>/</a:t>
            </a:r>
          </a:p>
          <a:p>
            <a:pPr>
              <a:defRPr/>
            </a:pPr>
            <a:r>
              <a:rPr lang="en-US" sz="2400" dirty="0" smtClean="0">
                <a:solidFill>
                  <a:srgbClr val="FFFFFF"/>
                </a:solidFill>
                <a:hlinkClick r:id="rId4"/>
              </a:rPr>
              <a:t>Conceptual</a:t>
            </a:r>
            <a:r>
              <a:rPr lang="en-US" sz="2400" dirty="0">
                <a:solidFill>
                  <a:srgbClr val="FFFFFF"/>
                </a:solidFill>
                <a:hlinkClick r:id="rId4"/>
              </a:rPr>
              <a:t>/OpenCL_MacProgGuide/Introduction/Introduction.html</a:t>
            </a:r>
            <a:endParaRPr lang="en-US" sz="2400" dirty="0">
              <a:solidFill>
                <a:srgbClr val="FFFFFF"/>
              </a:solidFill>
            </a:endParaRPr>
          </a:p>
        </p:txBody>
      </p:sp>
      <p:sp>
        <p:nvSpPr>
          <p:cNvPr id="7" name="TextBox 1"/>
          <p:cNvSpPr txBox="1"/>
          <p:nvPr/>
        </p:nvSpPr>
        <p:spPr>
          <a:xfrm>
            <a:off x="685800" y="3111500"/>
            <a:ext cx="0" cy="193506"/>
          </a:xfrm>
          <a:prstGeom prst="rect">
            <a:avLst/>
          </a:prstGeom>
          <a:noFill/>
        </p:spPr>
        <p:txBody>
          <a:bodyPr wrap="none" lIns="0" tIns="0" rIns="0" rtlCol="0">
            <a:spAutoFit/>
          </a:bodyPr>
          <a:lstStyle/>
          <a:p>
            <a:pPr>
              <a:lnSpc>
                <a:spcPts val="1000"/>
              </a:lnSpc>
            </a:pPr>
            <a:endParaRPr lang="en-US" altLang="zh-CN" sz="1578" dirty="0" smtClean="0">
              <a:solidFill>
                <a:srgbClr val="FFFFFF"/>
              </a:solidFill>
              <a:latin typeface="Menlo" pitchFamily="18" charset="0"/>
              <a:cs typeface="Menlo" pitchFamily="18" charset="0"/>
            </a:endParaRPr>
          </a:p>
        </p:txBody>
      </p:sp>
      <p:sp>
        <p:nvSpPr>
          <p:cNvPr id="8" name="TextBox 1"/>
          <p:cNvSpPr txBox="1"/>
          <p:nvPr/>
        </p:nvSpPr>
        <p:spPr>
          <a:xfrm>
            <a:off x="1002506" y="3017837"/>
            <a:ext cx="0" cy="239861"/>
          </a:xfrm>
          <a:prstGeom prst="rect">
            <a:avLst/>
          </a:prstGeom>
          <a:noFill/>
        </p:spPr>
        <p:txBody>
          <a:bodyPr wrap="none" lIns="0" tIns="0" rIns="0" rtlCol="0">
            <a:spAutoFit/>
          </a:bodyPr>
          <a:lstStyle/>
          <a:p>
            <a:pPr>
              <a:lnSpc>
                <a:spcPts val="1500"/>
              </a:lnSpc>
              <a:tabLst/>
            </a:pPr>
            <a:endParaRPr lang="en-US" altLang="zh-CN" sz="1302" dirty="0" smtClean="0">
              <a:solidFill>
                <a:srgbClr val="90A7BF"/>
              </a:solidFill>
              <a:latin typeface="Lucida Grande" pitchFamily="18" charset="0"/>
              <a:cs typeface="Lucida Grande" pitchFamily="18" charset="0"/>
            </a:endParaRPr>
          </a:p>
        </p:txBody>
      </p:sp>
    </p:spTree>
    <p:extLst>
      <p:ext uri="{BB962C8B-B14F-4D97-AF65-F5344CB8AC3E}">
        <p14:creationId xmlns:p14="http://schemas.microsoft.com/office/powerpoint/2010/main" val="3798948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a:cs typeface="Calibri"/>
            </a:endParaRPr>
          </a:p>
        </p:txBody>
      </p:sp>
      <p:sp>
        <p:nvSpPr>
          <p:cNvPr id="2" name="TextBox 1"/>
          <p:cNvSpPr txBox="1"/>
          <p:nvPr/>
        </p:nvSpPr>
        <p:spPr>
          <a:xfrm>
            <a:off x="660400" y="774700"/>
            <a:ext cx="3835268"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Execution Model:</a:t>
            </a:r>
          </a:p>
        </p:txBody>
      </p:sp>
      <p:sp>
        <p:nvSpPr>
          <p:cNvPr id="5" name="TextBox 1"/>
          <p:cNvSpPr txBox="1"/>
          <p:nvPr/>
        </p:nvSpPr>
        <p:spPr>
          <a:xfrm>
            <a:off x="621506" y="2789237"/>
            <a:ext cx="9829800" cy="3493264"/>
          </a:xfrm>
          <a:prstGeom prst="rect">
            <a:avLst/>
          </a:prstGeom>
          <a:noFill/>
        </p:spPr>
        <p:txBody>
          <a:bodyPr wrap="square" lIns="0" tIns="0" rIns="0" rtlCol="0">
            <a:spAutoFit/>
          </a:bodyPr>
          <a:lstStyle/>
          <a:p>
            <a:pPr>
              <a:defRPr/>
            </a:pPr>
            <a:r>
              <a:rPr lang="en-US" sz="3200" dirty="0">
                <a:solidFill>
                  <a:srgbClr val="FFFFFF"/>
                </a:solidFill>
              </a:rPr>
              <a:t>An abstract representation of how streams of instructions execute</a:t>
            </a:r>
          </a:p>
          <a:p>
            <a:pPr>
              <a:defRPr/>
            </a:pPr>
            <a:endParaRPr lang="en-US" sz="3200" dirty="0" smtClean="0">
              <a:solidFill>
                <a:srgbClr val="FFFFFF"/>
              </a:solidFill>
            </a:endParaRPr>
          </a:p>
          <a:p>
            <a:pPr>
              <a:defRPr/>
            </a:pPr>
            <a:r>
              <a:rPr lang="en-US" sz="3200" dirty="0" smtClean="0">
                <a:solidFill>
                  <a:srgbClr val="FFFFFF"/>
                </a:solidFill>
              </a:rPr>
              <a:t>Execution </a:t>
            </a:r>
            <a:r>
              <a:rPr lang="en-US" sz="3200" dirty="0">
                <a:solidFill>
                  <a:srgbClr val="FFFFFF"/>
                </a:solidFill>
              </a:rPr>
              <a:t>of an </a:t>
            </a:r>
            <a:r>
              <a:rPr lang="en-US" sz="3200" dirty="0" err="1">
                <a:solidFill>
                  <a:srgbClr val="FFFFFF"/>
                </a:solidFill>
              </a:rPr>
              <a:t>OpenCL</a:t>
            </a:r>
            <a:r>
              <a:rPr lang="en-US" sz="3200" dirty="0">
                <a:solidFill>
                  <a:srgbClr val="FFFFFF"/>
                </a:solidFill>
              </a:rPr>
              <a:t> program involves simultaneous execution of multiple instances of a kernel on one or more </a:t>
            </a:r>
            <a:r>
              <a:rPr lang="en-US" sz="3200" dirty="0" err="1">
                <a:solidFill>
                  <a:srgbClr val="FFFFFF"/>
                </a:solidFill>
              </a:rPr>
              <a:t>OpenCL</a:t>
            </a:r>
            <a:r>
              <a:rPr lang="en-US" sz="3200" dirty="0">
                <a:solidFill>
                  <a:srgbClr val="FFFFFF"/>
                </a:solidFill>
              </a:rPr>
              <a:t> devices as queued and controlled by the host application </a:t>
            </a:r>
          </a:p>
        </p:txBody>
      </p:sp>
    </p:spTree>
    <p:extLst>
      <p:ext uri="{BB962C8B-B14F-4D97-AF65-F5344CB8AC3E}">
        <p14:creationId xmlns:p14="http://schemas.microsoft.com/office/powerpoint/2010/main" val="940094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a:cs typeface="Calibri"/>
            </a:endParaRPr>
          </a:p>
        </p:txBody>
      </p:sp>
      <p:sp>
        <p:nvSpPr>
          <p:cNvPr id="2" name="TextBox 1"/>
          <p:cNvSpPr txBox="1"/>
          <p:nvPr/>
        </p:nvSpPr>
        <p:spPr>
          <a:xfrm>
            <a:off x="660400" y="774700"/>
            <a:ext cx="3566968"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Memory Model:</a:t>
            </a:r>
          </a:p>
        </p:txBody>
      </p:sp>
      <p:sp>
        <p:nvSpPr>
          <p:cNvPr id="5" name="TextBox 1"/>
          <p:cNvSpPr txBox="1"/>
          <p:nvPr/>
        </p:nvSpPr>
        <p:spPr>
          <a:xfrm>
            <a:off x="240506" y="2332037"/>
            <a:ext cx="10210800" cy="4108817"/>
          </a:xfrm>
          <a:prstGeom prst="rect">
            <a:avLst/>
          </a:prstGeom>
          <a:noFill/>
        </p:spPr>
        <p:txBody>
          <a:bodyPr wrap="square" lIns="0" tIns="0" rIns="0" rtlCol="0">
            <a:spAutoFit/>
          </a:bodyPr>
          <a:lstStyle/>
          <a:p>
            <a:pPr lvl="1">
              <a:defRPr/>
            </a:pPr>
            <a:r>
              <a:rPr lang="en-US" sz="3200" dirty="0" smtClean="0">
                <a:solidFill>
                  <a:srgbClr val="FFFFFF"/>
                </a:solidFill>
              </a:rPr>
              <a:t>Global Memory</a:t>
            </a:r>
          </a:p>
          <a:p>
            <a:pPr lvl="1">
              <a:defRPr/>
            </a:pPr>
            <a:endParaRPr lang="en-US" sz="3200" dirty="0">
              <a:solidFill>
                <a:srgbClr val="FFFFFF"/>
              </a:solidFill>
            </a:endParaRPr>
          </a:p>
          <a:p>
            <a:pPr lvl="1">
              <a:defRPr/>
            </a:pPr>
            <a:r>
              <a:rPr lang="en-US" sz="3200" dirty="0" smtClean="0">
                <a:solidFill>
                  <a:srgbClr val="FFFFFF"/>
                </a:solidFill>
              </a:rPr>
              <a:t>Constant Memory</a:t>
            </a:r>
          </a:p>
          <a:p>
            <a:pPr lvl="1">
              <a:defRPr/>
            </a:pPr>
            <a:endParaRPr lang="en-US" sz="3200" dirty="0">
              <a:solidFill>
                <a:srgbClr val="FFFFFF"/>
              </a:solidFill>
            </a:endParaRPr>
          </a:p>
          <a:p>
            <a:pPr lvl="1">
              <a:defRPr/>
            </a:pPr>
            <a:r>
              <a:rPr lang="en-US" sz="3200" dirty="0" smtClean="0">
                <a:solidFill>
                  <a:srgbClr val="FFFFFF"/>
                </a:solidFill>
              </a:rPr>
              <a:t>Local Memory</a:t>
            </a:r>
          </a:p>
          <a:p>
            <a:pPr lvl="1">
              <a:defRPr/>
            </a:pPr>
            <a:endParaRPr lang="en-US" sz="3200" dirty="0">
              <a:solidFill>
                <a:srgbClr val="FFFFFF"/>
              </a:solidFill>
            </a:endParaRPr>
          </a:p>
          <a:p>
            <a:pPr lvl="1">
              <a:defRPr/>
            </a:pPr>
            <a:r>
              <a:rPr lang="en-US" sz="3200" dirty="0" smtClean="0">
                <a:solidFill>
                  <a:srgbClr val="FFFFFF"/>
                </a:solidFill>
              </a:rPr>
              <a:t>Private Memory</a:t>
            </a:r>
            <a:endParaRPr lang="en-US" sz="3200" dirty="0">
              <a:solidFill>
                <a:srgbClr val="FFFFFF"/>
              </a:solidFill>
            </a:endParaRPr>
          </a:p>
          <a:p>
            <a:pPr>
              <a:defRPr/>
            </a:pPr>
            <a:endParaRPr lang="en-US" sz="2000" dirty="0" smtClean="0">
              <a:solidFill>
                <a:srgbClr val="FFFFFF"/>
              </a:solidFill>
            </a:endParaRPr>
          </a:p>
          <a:p>
            <a:pPr>
              <a:defRPr/>
            </a:pPr>
            <a:endParaRPr lang="en-US" sz="2000" dirty="0" smtClean="0">
              <a:solidFill>
                <a:srgbClr val="FFFFFF"/>
              </a:solidFill>
            </a:endParaRPr>
          </a:p>
        </p:txBody>
      </p:sp>
    </p:spTree>
    <p:extLst>
      <p:ext uri="{BB962C8B-B14F-4D97-AF65-F5344CB8AC3E}">
        <p14:creationId xmlns:p14="http://schemas.microsoft.com/office/powerpoint/2010/main" val="940094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a:cs typeface="Calibri"/>
            </a:endParaRPr>
          </a:p>
        </p:txBody>
      </p:sp>
      <p:sp>
        <p:nvSpPr>
          <p:cNvPr id="2" name="TextBox 1"/>
          <p:cNvSpPr txBox="1"/>
          <p:nvPr/>
        </p:nvSpPr>
        <p:spPr>
          <a:xfrm>
            <a:off x="660400" y="774700"/>
            <a:ext cx="5329104"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Use Cases and Examples</a:t>
            </a:r>
          </a:p>
        </p:txBody>
      </p:sp>
      <p:sp>
        <p:nvSpPr>
          <p:cNvPr id="5" name="TextBox 1"/>
          <p:cNvSpPr txBox="1"/>
          <p:nvPr/>
        </p:nvSpPr>
        <p:spPr>
          <a:xfrm>
            <a:off x="164306" y="2789237"/>
            <a:ext cx="10210800" cy="661720"/>
          </a:xfrm>
          <a:prstGeom prst="rect">
            <a:avLst/>
          </a:prstGeom>
          <a:noFill/>
        </p:spPr>
        <p:txBody>
          <a:bodyPr wrap="square" lIns="0" tIns="0" rIns="0" rtlCol="0">
            <a:spAutoFit/>
          </a:bodyPr>
          <a:lstStyle/>
          <a:p>
            <a:pPr>
              <a:defRPr/>
            </a:pPr>
            <a:endParaRPr lang="en-US" sz="2000" dirty="0" smtClean="0">
              <a:solidFill>
                <a:srgbClr val="FFFFFF"/>
              </a:solidFill>
            </a:endParaRPr>
          </a:p>
          <a:p>
            <a:pPr>
              <a:defRPr/>
            </a:pPr>
            <a:endParaRPr lang="en-US" sz="2000" dirty="0" smtClean="0">
              <a:solidFill>
                <a:srgbClr val="FFFFFF"/>
              </a:solidFill>
            </a:endParaRPr>
          </a:p>
        </p:txBody>
      </p:sp>
    </p:spTree>
    <p:extLst>
      <p:ext uri="{BB962C8B-B14F-4D97-AF65-F5344CB8AC3E}">
        <p14:creationId xmlns:p14="http://schemas.microsoft.com/office/powerpoint/2010/main" val="940094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1186103" y="1658308"/>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193800" y="1663700"/>
            <a:ext cx="406400" cy="419100"/>
          </a:xfrm>
          <a:prstGeom prst="rect">
            <a:avLst/>
          </a:prstGeom>
          <a:noFill/>
        </p:spPr>
      </p:pic>
      <p:sp>
        <p:nvSpPr>
          <p:cNvPr id="2" name="TextBox 1"/>
          <p:cNvSpPr txBox="1"/>
          <p:nvPr/>
        </p:nvSpPr>
        <p:spPr>
          <a:xfrm>
            <a:off x="1727200" y="1701800"/>
            <a:ext cx="3684797"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Am</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waiting</a:t>
            </a:r>
            <a:r>
              <a:rPr lang="en-US" altLang="zh-CN" sz="2455" dirty="0" smtClean="0">
                <a:latin typeface="Calibri"/>
                <a:cs typeface="Calibri"/>
              </a:rPr>
              <a:t> </a:t>
            </a:r>
            <a:r>
              <a:rPr lang="en-US" altLang="zh-CN" sz="2455" b="1" dirty="0" smtClean="0">
                <a:solidFill>
                  <a:srgbClr val="FFFFFF"/>
                </a:solidFill>
                <a:latin typeface="Calibri"/>
                <a:cs typeface="Calibri"/>
              </a:rPr>
              <a:t>for</a:t>
            </a:r>
            <a:r>
              <a:rPr lang="en-US" altLang="zh-CN" sz="2455" dirty="0" smtClean="0">
                <a:latin typeface="Calibri"/>
                <a:cs typeface="Calibri"/>
              </a:rPr>
              <a:t> </a:t>
            </a:r>
            <a:r>
              <a:rPr lang="en-US" altLang="zh-CN" sz="2455" b="1" dirty="0" smtClean="0">
                <a:solidFill>
                  <a:srgbClr val="FFFFFF"/>
                </a:solidFill>
                <a:latin typeface="Calibri"/>
                <a:cs typeface="Calibri"/>
              </a:rPr>
              <a:t>something?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1186103" y="1658308"/>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186103" y="2293124"/>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193800" y="1663700"/>
            <a:ext cx="406400" cy="419100"/>
          </a:xfrm>
          <a:prstGeom prst="rect">
            <a:avLst/>
          </a:prstGeom>
          <a:noFill/>
        </p:spPr>
      </p:pic>
      <p:pic>
        <p:nvPicPr>
          <p:cNvPr id="7" name="Picture 3"/>
          <p:cNvPicPr>
            <a:picLocks noChangeAspect="1" noChangeArrowheads="1"/>
          </p:cNvPicPr>
          <p:nvPr/>
        </p:nvPicPr>
        <p:blipFill>
          <a:blip r:embed="rId4"/>
          <a:srcRect/>
          <a:stretch>
            <a:fillRect/>
          </a:stretch>
        </p:blipFill>
        <p:spPr bwMode="auto">
          <a:xfrm>
            <a:off x="1193800" y="2298700"/>
            <a:ext cx="406400" cy="419100"/>
          </a:xfrm>
          <a:prstGeom prst="rect">
            <a:avLst/>
          </a:prstGeom>
          <a:noFill/>
        </p:spPr>
      </p:pic>
      <p:sp>
        <p:nvSpPr>
          <p:cNvPr id="2" name="TextBox 1"/>
          <p:cNvSpPr txBox="1"/>
          <p:nvPr/>
        </p:nvSpPr>
        <p:spPr>
          <a:xfrm>
            <a:off x="1727200" y="1701800"/>
            <a:ext cx="3684797"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Am</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waiting</a:t>
            </a:r>
            <a:r>
              <a:rPr lang="en-US" altLang="zh-CN" sz="2455" dirty="0" smtClean="0">
                <a:latin typeface="Calibri"/>
                <a:cs typeface="Calibri"/>
              </a:rPr>
              <a:t> </a:t>
            </a:r>
            <a:r>
              <a:rPr lang="en-US" altLang="zh-CN" sz="2455" b="1" dirty="0" smtClean="0">
                <a:solidFill>
                  <a:srgbClr val="FFFFFF"/>
                </a:solidFill>
                <a:latin typeface="Calibri"/>
                <a:cs typeface="Calibri"/>
              </a:rPr>
              <a:t>for</a:t>
            </a:r>
            <a:r>
              <a:rPr lang="en-US" altLang="zh-CN" sz="2455" dirty="0" smtClean="0">
                <a:latin typeface="Calibri"/>
                <a:cs typeface="Calibri"/>
              </a:rPr>
              <a:t> </a:t>
            </a:r>
            <a:r>
              <a:rPr lang="en-US" altLang="zh-CN" sz="2455" b="1" dirty="0" smtClean="0">
                <a:solidFill>
                  <a:srgbClr val="FFFFFF"/>
                </a:solidFill>
                <a:latin typeface="Calibri"/>
                <a:cs typeface="Calibri"/>
              </a:rPr>
              <a:t>something?</a:t>
            </a:r>
          </a:p>
        </p:txBody>
      </p:sp>
      <p:sp>
        <p:nvSpPr>
          <p:cNvPr id="8" name="TextBox 1"/>
          <p:cNvSpPr txBox="1"/>
          <p:nvPr/>
        </p:nvSpPr>
        <p:spPr>
          <a:xfrm>
            <a:off x="1727200" y="2336800"/>
            <a:ext cx="4773019"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avoided</a:t>
            </a:r>
            <a:r>
              <a:rPr lang="en-US" altLang="zh-CN" sz="2455" dirty="0" smtClean="0">
                <a:latin typeface="Calibri"/>
                <a:cs typeface="Calibri"/>
              </a:rPr>
              <a:t> </a:t>
            </a:r>
            <a:r>
              <a:rPr lang="en-US" altLang="zh-CN" sz="2455" b="1" dirty="0" smtClean="0">
                <a:solidFill>
                  <a:srgbClr val="FFFFFF"/>
                </a:solidFill>
                <a:latin typeface="Calibri"/>
                <a:cs typeface="Calibri"/>
              </a:rPr>
              <a:t>something</a:t>
            </a:r>
            <a:r>
              <a:rPr lang="en-US" altLang="zh-CN" sz="2455" dirty="0" smtClean="0">
                <a:latin typeface="Calibri"/>
                <a:cs typeface="Calibri"/>
              </a:rPr>
              <a:t> </a:t>
            </a:r>
            <a:r>
              <a:rPr lang="en-US" altLang="zh-CN" sz="2455" b="1" dirty="0" smtClean="0">
                <a:solidFill>
                  <a:srgbClr val="FFFFFF"/>
                </a:solidFill>
                <a:latin typeface="Calibri"/>
                <a:cs typeface="Calibri"/>
              </a:rPr>
              <a:t>intensive?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pic>
        <p:nvPicPr>
          <p:cNvPr id="5" name="Picture 3"/>
          <p:cNvPicPr>
            <a:picLocks noChangeAspect="1" noChangeArrowheads="1"/>
          </p:cNvPicPr>
          <p:nvPr/>
        </p:nvPicPr>
        <p:blipFill>
          <a:blip r:embed="rId3"/>
          <a:srcRect/>
          <a:stretch>
            <a:fillRect/>
          </a:stretch>
        </p:blipFill>
        <p:spPr bwMode="auto">
          <a:xfrm>
            <a:off x="773906" y="2941637"/>
            <a:ext cx="1333500" cy="1308100"/>
          </a:xfrm>
          <a:prstGeom prst="rect">
            <a:avLst/>
          </a:prstGeom>
          <a:noFill/>
        </p:spPr>
      </p:pic>
      <p:pic>
        <p:nvPicPr>
          <p:cNvPr id="6" name="Picture 3"/>
          <p:cNvPicPr>
            <a:picLocks noChangeAspect="1" noChangeArrowheads="1"/>
          </p:cNvPicPr>
          <p:nvPr/>
        </p:nvPicPr>
        <p:blipFill>
          <a:blip r:embed="rId4"/>
          <a:srcRect/>
          <a:stretch>
            <a:fillRect/>
          </a:stretch>
        </p:blipFill>
        <p:spPr bwMode="auto">
          <a:xfrm>
            <a:off x="3440906" y="2941637"/>
            <a:ext cx="1422400" cy="1409700"/>
          </a:xfrm>
          <a:prstGeom prst="rect">
            <a:avLst/>
          </a:prstGeom>
          <a:noFill/>
        </p:spPr>
      </p:pic>
      <p:pic>
        <p:nvPicPr>
          <p:cNvPr id="7" name="Picture 3"/>
          <p:cNvPicPr>
            <a:picLocks noChangeAspect="1" noChangeArrowheads="1"/>
          </p:cNvPicPr>
          <p:nvPr/>
        </p:nvPicPr>
        <p:blipFill>
          <a:blip r:embed="rId5"/>
          <a:srcRect/>
          <a:stretch>
            <a:fillRect/>
          </a:stretch>
        </p:blipFill>
        <p:spPr bwMode="auto">
          <a:xfrm>
            <a:off x="5879306" y="2941637"/>
            <a:ext cx="1409700" cy="1358900"/>
          </a:xfrm>
          <a:prstGeom prst="rect">
            <a:avLst/>
          </a:prstGeom>
          <a:noFill/>
        </p:spPr>
      </p:pic>
      <p:pic>
        <p:nvPicPr>
          <p:cNvPr id="9" name="Picture 3"/>
          <p:cNvPicPr>
            <a:picLocks noChangeAspect="1" noChangeArrowheads="1"/>
          </p:cNvPicPr>
          <p:nvPr/>
        </p:nvPicPr>
        <p:blipFill>
          <a:blip r:embed="rId6"/>
          <a:srcRect/>
          <a:stretch>
            <a:fillRect/>
          </a:stretch>
        </p:blipFill>
        <p:spPr bwMode="auto">
          <a:xfrm>
            <a:off x="8393906" y="2941637"/>
            <a:ext cx="1422400" cy="1409700"/>
          </a:xfrm>
          <a:prstGeom prst="rect">
            <a:avLst/>
          </a:prstGeom>
          <a:noFill/>
        </p:spPr>
      </p:pic>
      <p:sp>
        <p:nvSpPr>
          <p:cNvPr id="2" name="TextBox 1"/>
          <p:cNvSpPr txBox="1"/>
          <p:nvPr/>
        </p:nvSpPr>
        <p:spPr>
          <a:xfrm>
            <a:off x="685800" y="914400"/>
            <a:ext cx="5454093" cy="583271"/>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mj-lt"/>
                <a:cs typeface="Times New Roman" pitchFamily="18" charset="0"/>
              </a:rPr>
              <a:t>Where</a:t>
            </a:r>
            <a:r>
              <a:rPr lang="en-US" altLang="zh-CN" sz="3858" dirty="0" smtClean="0">
                <a:latin typeface="+mj-lt"/>
                <a:cs typeface="Times New Roman" pitchFamily="18" charset="0"/>
              </a:rPr>
              <a:t> </a:t>
            </a:r>
            <a:r>
              <a:rPr lang="en-US" altLang="zh-CN" sz="3858" b="1" dirty="0" smtClean="0">
                <a:solidFill>
                  <a:srgbClr val="FFFFFF"/>
                </a:solidFill>
                <a:latin typeface="+mj-lt"/>
                <a:cs typeface="Times New Roman" pitchFamily="18" charset="0"/>
              </a:rPr>
              <a:t>Will</a:t>
            </a:r>
            <a:r>
              <a:rPr lang="en-US" altLang="zh-CN" sz="3858" dirty="0" smtClean="0">
                <a:latin typeface="+mj-lt"/>
                <a:cs typeface="Times New Roman" pitchFamily="18" charset="0"/>
              </a:rPr>
              <a:t> </a:t>
            </a:r>
            <a:r>
              <a:rPr lang="en-US" altLang="zh-CN" sz="3858" b="1" dirty="0" smtClean="0">
                <a:solidFill>
                  <a:srgbClr val="FFFFFF"/>
                </a:solidFill>
                <a:latin typeface="+mj-lt"/>
                <a:cs typeface="Times New Roman" pitchFamily="18" charset="0"/>
              </a:rPr>
              <a:t>OpenCL</a:t>
            </a:r>
            <a:r>
              <a:rPr lang="en-US" altLang="zh-CN" sz="3858" dirty="0" smtClean="0">
                <a:latin typeface="+mj-lt"/>
                <a:cs typeface="Times New Roman" pitchFamily="18" charset="0"/>
              </a:rPr>
              <a:t> </a:t>
            </a:r>
            <a:r>
              <a:rPr lang="en-US" altLang="zh-CN" sz="3858" b="1" dirty="0" smtClean="0">
                <a:solidFill>
                  <a:srgbClr val="FFFFFF"/>
                </a:solidFill>
                <a:latin typeface="+mj-lt"/>
                <a:cs typeface="Times New Roman" pitchFamily="18" charset="0"/>
              </a:rPr>
              <a:t>Work?</a:t>
            </a:r>
          </a:p>
        </p:txBody>
      </p:sp>
      <p:sp>
        <p:nvSpPr>
          <p:cNvPr id="10" name="TextBox 1"/>
          <p:cNvSpPr txBox="1"/>
          <p:nvPr/>
        </p:nvSpPr>
        <p:spPr>
          <a:xfrm>
            <a:off x="8546306" y="2408237"/>
            <a:ext cx="1136908" cy="486321"/>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mj-lt"/>
                <a:cs typeface="Times New Roman" pitchFamily="18" charset="0"/>
              </a:rPr>
              <a:t>Intel</a:t>
            </a:r>
            <a:r>
              <a:rPr lang="en-US" altLang="zh-CN" sz="1578" dirty="0" smtClean="0">
                <a:latin typeface="+mj-lt"/>
                <a:cs typeface="Times New Roman" pitchFamily="18" charset="0"/>
              </a:rPr>
              <a:t> </a:t>
            </a:r>
            <a:r>
              <a:rPr lang="en-US" altLang="zh-CN" sz="1578" b="1" dirty="0" smtClean="0">
                <a:solidFill>
                  <a:srgbClr val="FFFFFF"/>
                </a:solidFill>
                <a:latin typeface="+mj-lt"/>
                <a:cs typeface="Times New Roman" pitchFamily="18" charset="0"/>
              </a:rPr>
              <a:t>HD</a:t>
            </a:r>
            <a:r>
              <a:rPr lang="en-US" altLang="zh-CN" sz="1578" dirty="0" smtClean="0">
                <a:latin typeface="+mj-lt"/>
                <a:cs typeface="Times New Roman" pitchFamily="18" charset="0"/>
              </a:rPr>
              <a:t> </a:t>
            </a:r>
            <a:r>
              <a:rPr lang="en-US" altLang="zh-CN" sz="1578" b="1" dirty="0" smtClean="0">
                <a:solidFill>
                  <a:srgbClr val="FFFFFF"/>
                </a:solidFill>
                <a:latin typeface="+mj-lt"/>
                <a:cs typeface="Times New Roman" pitchFamily="18" charset="0"/>
              </a:rPr>
              <a:t>4000</a:t>
            </a:r>
          </a:p>
          <a:p>
            <a:pPr>
              <a:lnSpc>
                <a:spcPts val="1700"/>
              </a:lnSpc>
              <a:tabLst/>
            </a:pPr>
            <a:r>
              <a:rPr lang="en-US" altLang="zh-CN" sz="1578" b="1" dirty="0" smtClean="0">
                <a:solidFill>
                  <a:srgbClr val="FFFFFF"/>
                </a:solidFill>
                <a:latin typeface="+mj-lt"/>
                <a:cs typeface="Times New Roman" pitchFamily="18" charset="0"/>
              </a:rPr>
              <a:t>Intel</a:t>
            </a:r>
            <a:r>
              <a:rPr lang="en-US" altLang="zh-CN" sz="1578" dirty="0" smtClean="0">
                <a:latin typeface="+mj-lt"/>
                <a:cs typeface="Times New Roman" pitchFamily="18" charset="0"/>
              </a:rPr>
              <a:t> </a:t>
            </a:r>
            <a:r>
              <a:rPr lang="en-US" altLang="zh-CN" sz="1578" b="1" dirty="0" smtClean="0">
                <a:solidFill>
                  <a:srgbClr val="FFFFFF"/>
                </a:solidFill>
                <a:latin typeface="+mj-lt"/>
                <a:cs typeface="Times New Roman" pitchFamily="18" charset="0"/>
              </a:rPr>
              <a:t>HD</a:t>
            </a:r>
            <a:r>
              <a:rPr lang="en-US" altLang="zh-CN" sz="1578" dirty="0" smtClean="0">
                <a:latin typeface="+mj-lt"/>
                <a:cs typeface="Times New Roman" pitchFamily="18" charset="0"/>
              </a:rPr>
              <a:t> </a:t>
            </a:r>
            <a:r>
              <a:rPr lang="en-US" altLang="zh-CN" sz="1578" b="1" dirty="0" smtClean="0">
                <a:solidFill>
                  <a:srgbClr val="FFFFFF"/>
                </a:solidFill>
                <a:latin typeface="+mj-lt"/>
                <a:cs typeface="Times New Roman" pitchFamily="18" charset="0"/>
              </a:rPr>
              <a:t>5000</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1186103" y="1658308"/>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186103" y="2293124"/>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482600" y="1879600"/>
            <a:ext cx="457200" cy="571500"/>
          </a:xfrm>
          <a:prstGeom prst="rect">
            <a:avLst/>
          </a:prstGeom>
          <a:noFill/>
        </p:spPr>
      </p:pic>
      <p:pic>
        <p:nvPicPr>
          <p:cNvPr id="7" name="Picture 3"/>
          <p:cNvPicPr>
            <a:picLocks noChangeAspect="1" noChangeArrowheads="1"/>
          </p:cNvPicPr>
          <p:nvPr/>
        </p:nvPicPr>
        <p:blipFill>
          <a:blip r:embed="rId4"/>
          <a:srcRect/>
          <a:stretch>
            <a:fillRect/>
          </a:stretch>
        </p:blipFill>
        <p:spPr bwMode="auto">
          <a:xfrm>
            <a:off x="1193800" y="1663700"/>
            <a:ext cx="406400" cy="419100"/>
          </a:xfrm>
          <a:prstGeom prst="rect">
            <a:avLst/>
          </a:prstGeom>
          <a:noFill/>
        </p:spPr>
      </p:pic>
      <p:pic>
        <p:nvPicPr>
          <p:cNvPr id="8" name="Picture 3"/>
          <p:cNvPicPr>
            <a:picLocks noChangeAspect="1" noChangeArrowheads="1"/>
          </p:cNvPicPr>
          <p:nvPr/>
        </p:nvPicPr>
        <p:blipFill>
          <a:blip r:embed="rId5"/>
          <a:srcRect/>
          <a:stretch>
            <a:fillRect/>
          </a:stretch>
        </p:blipFill>
        <p:spPr bwMode="auto">
          <a:xfrm>
            <a:off x="1193800" y="2298700"/>
            <a:ext cx="406400" cy="419100"/>
          </a:xfrm>
          <a:prstGeom prst="rect">
            <a:avLst/>
          </a:prstGeom>
          <a:noFill/>
        </p:spPr>
      </p:pic>
      <p:sp>
        <p:nvSpPr>
          <p:cNvPr id="2" name="TextBox 1"/>
          <p:cNvSpPr txBox="1"/>
          <p:nvPr/>
        </p:nvSpPr>
        <p:spPr>
          <a:xfrm>
            <a:off x="1727200" y="1701800"/>
            <a:ext cx="3684797"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Am</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waiting</a:t>
            </a:r>
            <a:r>
              <a:rPr lang="en-US" altLang="zh-CN" sz="2455" dirty="0" smtClean="0">
                <a:latin typeface="Calibri"/>
                <a:cs typeface="Calibri"/>
              </a:rPr>
              <a:t> </a:t>
            </a:r>
            <a:r>
              <a:rPr lang="en-US" altLang="zh-CN" sz="2455" b="1" dirty="0" smtClean="0">
                <a:solidFill>
                  <a:srgbClr val="FFFFFF"/>
                </a:solidFill>
                <a:latin typeface="Calibri"/>
                <a:cs typeface="Calibri"/>
              </a:rPr>
              <a:t>for</a:t>
            </a:r>
            <a:r>
              <a:rPr lang="en-US" altLang="zh-CN" sz="2455" dirty="0" smtClean="0">
                <a:latin typeface="Calibri"/>
                <a:cs typeface="Calibri"/>
              </a:rPr>
              <a:t> </a:t>
            </a:r>
            <a:r>
              <a:rPr lang="en-US" altLang="zh-CN" sz="2455" b="1" dirty="0" smtClean="0">
                <a:solidFill>
                  <a:srgbClr val="FFFFFF"/>
                </a:solidFill>
                <a:latin typeface="Calibri"/>
                <a:cs typeface="Calibri"/>
              </a:rPr>
              <a:t>something?</a:t>
            </a:r>
          </a:p>
        </p:txBody>
      </p:sp>
      <p:sp>
        <p:nvSpPr>
          <p:cNvPr id="9" name="TextBox 1"/>
          <p:cNvSpPr txBox="1"/>
          <p:nvPr/>
        </p:nvSpPr>
        <p:spPr>
          <a:xfrm>
            <a:off x="1727200" y="2336800"/>
            <a:ext cx="4773019"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avoided</a:t>
            </a:r>
            <a:r>
              <a:rPr lang="en-US" altLang="zh-CN" sz="2455" dirty="0" smtClean="0">
                <a:latin typeface="Calibri"/>
                <a:cs typeface="Calibri"/>
              </a:rPr>
              <a:t> </a:t>
            </a:r>
            <a:r>
              <a:rPr lang="en-US" altLang="zh-CN" sz="2455" b="1" dirty="0" smtClean="0">
                <a:solidFill>
                  <a:srgbClr val="FFFFFF"/>
                </a:solidFill>
                <a:latin typeface="Calibri"/>
                <a:cs typeface="Calibri"/>
              </a:rPr>
              <a:t>something</a:t>
            </a:r>
            <a:r>
              <a:rPr lang="en-US" altLang="zh-CN" sz="2455" dirty="0" smtClean="0">
                <a:latin typeface="Calibri"/>
                <a:cs typeface="Calibri"/>
              </a:rPr>
              <a:t> </a:t>
            </a:r>
            <a:r>
              <a:rPr lang="en-US" altLang="zh-CN" sz="2455" b="1" dirty="0" smtClean="0">
                <a:solidFill>
                  <a:srgbClr val="FFFFFF"/>
                </a:solidFill>
                <a:latin typeface="Calibri"/>
                <a:cs typeface="Calibri"/>
              </a:rPr>
              <a:t>intensive?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1186103" y="1658308"/>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186103" y="2293124"/>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186103" y="2927941"/>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1186103" y="1658308"/>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1186103" y="2293124"/>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193800" y="1663700"/>
            <a:ext cx="406400" cy="419100"/>
          </a:xfrm>
          <a:prstGeom prst="rect">
            <a:avLst/>
          </a:prstGeom>
          <a:noFill/>
        </p:spPr>
      </p:pic>
      <p:pic>
        <p:nvPicPr>
          <p:cNvPr id="10" name="Picture 3"/>
          <p:cNvPicPr>
            <a:picLocks noChangeAspect="1" noChangeArrowheads="1"/>
          </p:cNvPicPr>
          <p:nvPr/>
        </p:nvPicPr>
        <p:blipFill>
          <a:blip r:embed="rId4"/>
          <a:srcRect/>
          <a:stretch>
            <a:fillRect/>
          </a:stretch>
        </p:blipFill>
        <p:spPr bwMode="auto">
          <a:xfrm>
            <a:off x="1193800" y="2298700"/>
            <a:ext cx="406400" cy="419100"/>
          </a:xfrm>
          <a:prstGeom prst="rect">
            <a:avLst/>
          </a:prstGeom>
          <a:noFill/>
        </p:spPr>
      </p:pic>
      <p:pic>
        <p:nvPicPr>
          <p:cNvPr id="11" name="Picture 3"/>
          <p:cNvPicPr>
            <a:picLocks noChangeAspect="1" noChangeArrowheads="1"/>
          </p:cNvPicPr>
          <p:nvPr/>
        </p:nvPicPr>
        <p:blipFill>
          <a:blip r:embed="rId5"/>
          <a:srcRect/>
          <a:stretch>
            <a:fillRect/>
          </a:stretch>
        </p:blipFill>
        <p:spPr bwMode="auto">
          <a:xfrm>
            <a:off x="1193800" y="2933700"/>
            <a:ext cx="406400" cy="419100"/>
          </a:xfrm>
          <a:prstGeom prst="rect">
            <a:avLst/>
          </a:prstGeom>
          <a:noFill/>
        </p:spPr>
      </p:pic>
      <p:sp>
        <p:nvSpPr>
          <p:cNvPr id="2" name="TextBox 1"/>
          <p:cNvSpPr txBox="1"/>
          <p:nvPr/>
        </p:nvSpPr>
        <p:spPr>
          <a:xfrm>
            <a:off x="1727200" y="1701800"/>
            <a:ext cx="3684797"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Am</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waiting</a:t>
            </a:r>
            <a:r>
              <a:rPr lang="en-US" altLang="zh-CN" sz="2455" dirty="0" smtClean="0">
                <a:latin typeface="Calibri"/>
                <a:cs typeface="Calibri"/>
              </a:rPr>
              <a:t> </a:t>
            </a:r>
            <a:r>
              <a:rPr lang="en-US" altLang="zh-CN" sz="2455" b="1" dirty="0" smtClean="0">
                <a:solidFill>
                  <a:srgbClr val="FFFFFF"/>
                </a:solidFill>
                <a:latin typeface="Calibri"/>
                <a:cs typeface="Calibri"/>
              </a:rPr>
              <a:t>for</a:t>
            </a:r>
            <a:r>
              <a:rPr lang="en-US" altLang="zh-CN" sz="2455" dirty="0" smtClean="0">
                <a:latin typeface="Calibri"/>
                <a:cs typeface="Calibri"/>
              </a:rPr>
              <a:t> </a:t>
            </a:r>
            <a:r>
              <a:rPr lang="en-US" altLang="zh-CN" sz="2455" b="1" dirty="0" smtClean="0">
                <a:solidFill>
                  <a:srgbClr val="FFFFFF"/>
                </a:solidFill>
                <a:latin typeface="Calibri"/>
                <a:cs typeface="Calibri"/>
              </a:rPr>
              <a:t>something?</a:t>
            </a:r>
          </a:p>
        </p:txBody>
      </p:sp>
      <p:sp>
        <p:nvSpPr>
          <p:cNvPr id="12" name="TextBox 1"/>
          <p:cNvSpPr txBox="1"/>
          <p:nvPr/>
        </p:nvSpPr>
        <p:spPr>
          <a:xfrm>
            <a:off x="1727200" y="2362200"/>
            <a:ext cx="4773019" cy="1013867"/>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avoided</a:t>
            </a:r>
            <a:r>
              <a:rPr lang="en-US" altLang="zh-CN" sz="2455" dirty="0" smtClean="0">
                <a:latin typeface="Calibri"/>
                <a:cs typeface="Calibri"/>
              </a:rPr>
              <a:t> </a:t>
            </a:r>
            <a:r>
              <a:rPr lang="en-US" altLang="zh-CN" sz="2455" b="1" dirty="0" smtClean="0">
                <a:solidFill>
                  <a:srgbClr val="FFFFFF"/>
                </a:solidFill>
                <a:latin typeface="Calibri"/>
                <a:cs typeface="Calibri"/>
              </a:rPr>
              <a:t>something</a:t>
            </a:r>
            <a:r>
              <a:rPr lang="en-US" altLang="zh-CN" sz="2455" dirty="0" smtClean="0">
                <a:latin typeface="Calibri"/>
                <a:cs typeface="Calibri"/>
              </a:rPr>
              <a:t> </a:t>
            </a:r>
            <a:r>
              <a:rPr lang="en-US" altLang="zh-CN" sz="2455" b="1" dirty="0" smtClean="0">
                <a:solidFill>
                  <a:srgbClr val="FFFFFF"/>
                </a:solidFill>
                <a:latin typeface="Calibri"/>
                <a:cs typeface="Calibri"/>
              </a:rPr>
              <a:t>intensive?</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Do</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a</a:t>
            </a:r>
            <a:r>
              <a:rPr lang="en-US" altLang="zh-CN" sz="2455" dirty="0" smtClean="0">
                <a:latin typeface="Calibri"/>
                <a:cs typeface="Calibri"/>
              </a:rPr>
              <a:t> </a:t>
            </a:r>
            <a:r>
              <a:rPr lang="en-US" altLang="zh-CN" sz="2455" b="1" dirty="0" smtClean="0">
                <a:solidFill>
                  <a:srgbClr val="FFFFFF"/>
                </a:solidFill>
                <a:latin typeface="Calibri"/>
                <a:cs typeface="Calibri"/>
              </a:rPr>
              <a:t>parallel</a:t>
            </a:r>
            <a:r>
              <a:rPr lang="en-US" altLang="zh-CN" sz="2455" dirty="0" smtClean="0">
                <a:latin typeface="Calibri"/>
                <a:cs typeface="Calibri"/>
              </a:rPr>
              <a:t> </a:t>
            </a:r>
            <a:r>
              <a:rPr lang="en-US" altLang="zh-CN" sz="2455" b="1" dirty="0" smtClean="0">
                <a:solidFill>
                  <a:srgbClr val="FFFFFF"/>
                </a:solidFill>
                <a:latin typeface="Calibri"/>
                <a:cs typeface="Calibri"/>
              </a:rPr>
              <a:t>workload?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0" y="444500"/>
            <a:ext cx="10691640" cy="6680200"/>
          </a:xfrm>
          <a:prstGeom prst="rect">
            <a:avLst/>
          </a:prstGeom>
          <a:noFill/>
        </p:spPr>
      </p:pic>
      <p:sp>
        <p:nvSpPr>
          <p:cNvPr id="2" name="TextBox 1"/>
          <p:cNvSpPr txBox="1"/>
          <p:nvPr/>
        </p:nvSpPr>
        <p:spPr>
          <a:xfrm>
            <a:off x="1854200" y="2679700"/>
            <a:ext cx="1784136" cy="386986"/>
          </a:xfrm>
          <a:prstGeom prst="rect">
            <a:avLst/>
          </a:prstGeom>
          <a:noFill/>
        </p:spPr>
        <p:txBody>
          <a:bodyPr wrap="none" lIns="0" tIns="0" rIns="0" rtlCol="0">
            <a:spAutoFit/>
          </a:bodyPr>
          <a:lstStyle/>
          <a:p>
            <a:pPr>
              <a:lnSpc>
                <a:spcPts val="2600"/>
              </a:lnSpc>
              <a:tabLst/>
            </a:pPr>
            <a:r>
              <a:rPr lang="en-US" altLang="zh-CN" sz="2455" dirty="0" smtClean="0">
                <a:solidFill>
                  <a:srgbClr val="FFFFFF"/>
                </a:solidFill>
                <a:latin typeface="Calibri"/>
                <a:cs typeface="Calibri"/>
              </a:rPr>
              <a:t>pieces</a:t>
            </a:r>
            <a:r>
              <a:rPr lang="en-US" altLang="zh-CN" sz="2455" dirty="0" smtClean="0">
                <a:latin typeface="Calibri"/>
                <a:cs typeface="Calibri"/>
              </a:rPr>
              <a:t> </a:t>
            </a:r>
            <a:r>
              <a:rPr lang="en-US" altLang="zh-CN" sz="2455" dirty="0" smtClean="0">
                <a:solidFill>
                  <a:srgbClr val="FFFFFF"/>
                </a:solidFill>
                <a:latin typeface="Calibri"/>
                <a:cs typeface="Calibri"/>
              </a:rPr>
              <a:t>of</a:t>
            </a:r>
            <a:r>
              <a:rPr lang="en-US" altLang="zh-CN" sz="2455" dirty="0" smtClean="0">
                <a:latin typeface="Calibri"/>
                <a:cs typeface="Calibri"/>
              </a:rPr>
              <a:t> </a:t>
            </a:r>
            <a:r>
              <a:rPr lang="en-US" altLang="zh-CN" sz="2455" dirty="0" smtClean="0">
                <a:solidFill>
                  <a:srgbClr val="FFFFFF"/>
                </a:solidFill>
                <a:latin typeface="Calibri"/>
                <a:cs typeface="Calibri"/>
              </a:rPr>
              <a:t>data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0" y="444500"/>
            <a:ext cx="10691640" cy="6680200"/>
          </a:xfrm>
          <a:prstGeom prst="rect">
            <a:avLst/>
          </a:prstGeom>
          <a:noFill/>
        </p:spPr>
      </p:pic>
      <p:sp>
        <p:nvSpPr>
          <p:cNvPr id="2" name="TextBox 1"/>
          <p:cNvSpPr txBox="1"/>
          <p:nvPr/>
        </p:nvSpPr>
        <p:spPr>
          <a:xfrm>
            <a:off x="889000" y="3606800"/>
            <a:ext cx="3667671" cy="386986"/>
          </a:xfrm>
          <a:prstGeom prst="rect">
            <a:avLst/>
          </a:prstGeom>
          <a:noFill/>
        </p:spPr>
        <p:txBody>
          <a:bodyPr wrap="none" lIns="0" tIns="0" rIns="0" rtlCol="0">
            <a:spAutoFit/>
          </a:bodyPr>
          <a:lstStyle/>
          <a:p>
            <a:pPr>
              <a:lnSpc>
                <a:spcPts val="2600"/>
              </a:lnSpc>
              <a:tabLst/>
            </a:pPr>
            <a:r>
              <a:rPr lang="en-US" altLang="zh-CN" sz="2455" dirty="0" smtClean="0">
                <a:solidFill>
                  <a:srgbClr val="FFFFFF"/>
                </a:solidFill>
                <a:latin typeface="Calibri"/>
                <a:cs typeface="Calibri"/>
              </a:rPr>
              <a:t>all</a:t>
            </a:r>
            <a:r>
              <a:rPr lang="en-US" altLang="zh-CN" sz="2455" dirty="0" smtClean="0">
                <a:latin typeface="Calibri"/>
                <a:cs typeface="Calibri"/>
              </a:rPr>
              <a:t> </a:t>
            </a:r>
            <a:r>
              <a:rPr lang="en-US" altLang="zh-CN" sz="2455" dirty="0" smtClean="0">
                <a:solidFill>
                  <a:srgbClr val="FFFFFF"/>
                </a:solidFill>
                <a:latin typeface="Calibri"/>
                <a:cs typeface="Calibri"/>
              </a:rPr>
              <a:t>changing</a:t>
            </a:r>
            <a:r>
              <a:rPr lang="en-US" altLang="zh-CN" sz="2455" dirty="0" smtClean="0">
                <a:latin typeface="Calibri"/>
                <a:cs typeface="Calibri"/>
              </a:rPr>
              <a:t> </a:t>
            </a:r>
            <a:r>
              <a:rPr lang="en-US" altLang="zh-CN" sz="2455" dirty="0" smtClean="0">
                <a:solidFill>
                  <a:srgbClr val="FFFFFF"/>
                </a:solidFill>
                <a:latin typeface="Calibri"/>
                <a:cs typeface="Calibri"/>
              </a:rPr>
              <a:t>in</a:t>
            </a:r>
            <a:r>
              <a:rPr lang="en-US" altLang="zh-CN" sz="2455" dirty="0" smtClean="0">
                <a:latin typeface="Calibri"/>
                <a:cs typeface="Calibri"/>
              </a:rPr>
              <a:t> </a:t>
            </a:r>
            <a:r>
              <a:rPr lang="en-US" altLang="zh-CN" sz="2455" dirty="0" smtClean="0">
                <a:solidFill>
                  <a:srgbClr val="FFFFFF"/>
                </a:solidFill>
                <a:latin typeface="Calibri"/>
                <a:cs typeface="Calibri"/>
              </a:rPr>
              <a:t>the</a:t>
            </a:r>
            <a:r>
              <a:rPr lang="en-US" altLang="zh-CN" sz="2455" dirty="0" smtClean="0">
                <a:latin typeface="Calibri"/>
                <a:cs typeface="Calibri"/>
              </a:rPr>
              <a:t> </a:t>
            </a:r>
            <a:r>
              <a:rPr lang="en-US" altLang="zh-CN" sz="2455" dirty="0" smtClean="0">
                <a:solidFill>
                  <a:srgbClr val="FFFFFF"/>
                </a:solidFill>
                <a:latin typeface="Calibri"/>
                <a:cs typeface="Calibri"/>
              </a:rPr>
              <a:t>same</a:t>
            </a:r>
            <a:r>
              <a:rPr lang="en-US" altLang="zh-CN" sz="2455" dirty="0" smtClean="0">
                <a:latin typeface="Calibri"/>
                <a:cs typeface="Calibri"/>
              </a:rPr>
              <a:t> </a:t>
            </a:r>
            <a:r>
              <a:rPr lang="en-US" altLang="zh-CN" sz="2455" dirty="0" smtClean="0">
                <a:solidFill>
                  <a:srgbClr val="FFFFFF"/>
                </a:solidFill>
                <a:latin typeface="Calibri"/>
                <a:cs typeface="Calibri"/>
              </a:rPr>
              <a:t>way</a:t>
            </a:r>
          </a:p>
        </p:txBody>
      </p:sp>
      <p:sp>
        <p:nvSpPr>
          <p:cNvPr id="3" name="TextBox 1"/>
          <p:cNvSpPr txBox="1"/>
          <p:nvPr/>
        </p:nvSpPr>
        <p:spPr>
          <a:xfrm>
            <a:off x="1854200" y="2679700"/>
            <a:ext cx="1784136" cy="386986"/>
          </a:xfrm>
          <a:prstGeom prst="rect">
            <a:avLst/>
          </a:prstGeom>
          <a:noFill/>
        </p:spPr>
        <p:txBody>
          <a:bodyPr wrap="none" lIns="0" tIns="0" rIns="0" rtlCol="0">
            <a:spAutoFit/>
          </a:bodyPr>
          <a:lstStyle/>
          <a:p>
            <a:pPr>
              <a:lnSpc>
                <a:spcPts val="2600"/>
              </a:lnSpc>
              <a:tabLst/>
            </a:pPr>
            <a:r>
              <a:rPr lang="en-US" altLang="zh-CN" sz="2455" dirty="0" smtClean="0">
                <a:solidFill>
                  <a:srgbClr val="FFFFFF"/>
                </a:solidFill>
                <a:latin typeface="Calibri"/>
                <a:cs typeface="Calibri"/>
              </a:rPr>
              <a:t>pieces</a:t>
            </a:r>
            <a:r>
              <a:rPr lang="en-US" altLang="zh-CN" sz="2455" dirty="0" smtClean="0">
                <a:latin typeface="Calibri"/>
                <a:cs typeface="Calibri"/>
              </a:rPr>
              <a:t> </a:t>
            </a:r>
            <a:r>
              <a:rPr lang="en-US" altLang="zh-CN" sz="2455" dirty="0" smtClean="0">
                <a:solidFill>
                  <a:srgbClr val="FFFFFF"/>
                </a:solidFill>
                <a:latin typeface="Calibri"/>
                <a:cs typeface="Calibri"/>
              </a:rPr>
              <a:t>of</a:t>
            </a:r>
            <a:r>
              <a:rPr lang="en-US" altLang="zh-CN" sz="2455" dirty="0" smtClean="0">
                <a:latin typeface="Calibri"/>
                <a:cs typeface="Calibri"/>
              </a:rPr>
              <a:t> </a:t>
            </a:r>
            <a:r>
              <a:rPr lang="en-US" altLang="zh-CN" sz="2455" dirty="0" smtClean="0">
                <a:solidFill>
                  <a:srgbClr val="FFFFFF"/>
                </a:solidFill>
                <a:latin typeface="Calibri"/>
                <a:cs typeface="Calibri"/>
              </a:rPr>
              <a:t>data</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0" y="444500"/>
            <a:ext cx="10691640" cy="6680200"/>
          </a:xfrm>
          <a:prstGeom prst="rect">
            <a:avLst/>
          </a:prstGeom>
          <a:noFill/>
        </p:spPr>
      </p:pic>
      <p:sp>
        <p:nvSpPr>
          <p:cNvPr id="2" name="TextBox 1"/>
          <p:cNvSpPr txBox="1"/>
          <p:nvPr/>
        </p:nvSpPr>
        <p:spPr>
          <a:xfrm>
            <a:off x="889000" y="3606800"/>
            <a:ext cx="3667671" cy="386986"/>
          </a:xfrm>
          <a:prstGeom prst="rect">
            <a:avLst/>
          </a:prstGeom>
          <a:noFill/>
        </p:spPr>
        <p:txBody>
          <a:bodyPr wrap="none" lIns="0" tIns="0" rIns="0" rtlCol="0">
            <a:spAutoFit/>
          </a:bodyPr>
          <a:lstStyle/>
          <a:p>
            <a:pPr>
              <a:lnSpc>
                <a:spcPts val="2600"/>
              </a:lnSpc>
              <a:tabLst/>
            </a:pPr>
            <a:r>
              <a:rPr lang="en-US" altLang="zh-CN" sz="2455" dirty="0" smtClean="0">
                <a:solidFill>
                  <a:srgbClr val="FFFFFF"/>
                </a:solidFill>
                <a:latin typeface="Calibri"/>
                <a:cs typeface="Calibri"/>
              </a:rPr>
              <a:t>all</a:t>
            </a:r>
            <a:r>
              <a:rPr lang="en-US" altLang="zh-CN" sz="2455" dirty="0" smtClean="0">
                <a:latin typeface="Calibri"/>
                <a:cs typeface="Calibri"/>
              </a:rPr>
              <a:t> </a:t>
            </a:r>
            <a:r>
              <a:rPr lang="en-US" altLang="zh-CN" sz="2455" dirty="0" smtClean="0">
                <a:solidFill>
                  <a:srgbClr val="FFFFFF"/>
                </a:solidFill>
                <a:latin typeface="Calibri"/>
                <a:cs typeface="Calibri"/>
              </a:rPr>
              <a:t>changing</a:t>
            </a:r>
            <a:r>
              <a:rPr lang="en-US" altLang="zh-CN" sz="2455" dirty="0" smtClean="0">
                <a:latin typeface="Calibri"/>
                <a:cs typeface="Calibri"/>
              </a:rPr>
              <a:t> </a:t>
            </a:r>
            <a:r>
              <a:rPr lang="en-US" altLang="zh-CN" sz="2455" dirty="0" smtClean="0">
                <a:solidFill>
                  <a:srgbClr val="FFFFFF"/>
                </a:solidFill>
                <a:latin typeface="Calibri"/>
                <a:cs typeface="Calibri"/>
              </a:rPr>
              <a:t>in</a:t>
            </a:r>
            <a:r>
              <a:rPr lang="en-US" altLang="zh-CN" sz="2455" dirty="0" smtClean="0">
                <a:latin typeface="Calibri"/>
                <a:cs typeface="Calibri"/>
              </a:rPr>
              <a:t> </a:t>
            </a:r>
            <a:r>
              <a:rPr lang="en-US" altLang="zh-CN" sz="2455" dirty="0" smtClean="0">
                <a:solidFill>
                  <a:srgbClr val="FFFFFF"/>
                </a:solidFill>
                <a:latin typeface="Calibri"/>
                <a:cs typeface="Calibri"/>
              </a:rPr>
              <a:t>the</a:t>
            </a:r>
            <a:r>
              <a:rPr lang="en-US" altLang="zh-CN" sz="2455" dirty="0" smtClean="0">
                <a:latin typeface="Calibri"/>
                <a:cs typeface="Calibri"/>
              </a:rPr>
              <a:t> </a:t>
            </a:r>
            <a:r>
              <a:rPr lang="en-US" altLang="zh-CN" sz="2455" dirty="0" smtClean="0">
                <a:solidFill>
                  <a:srgbClr val="FFFFFF"/>
                </a:solidFill>
                <a:latin typeface="Calibri"/>
                <a:cs typeface="Calibri"/>
              </a:rPr>
              <a:t>same</a:t>
            </a:r>
            <a:r>
              <a:rPr lang="en-US" altLang="zh-CN" sz="2455" dirty="0" smtClean="0">
                <a:latin typeface="Calibri"/>
                <a:cs typeface="Calibri"/>
              </a:rPr>
              <a:t> </a:t>
            </a:r>
            <a:r>
              <a:rPr lang="en-US" altLang="zh-CN" sz="2455" dirty="0" smtClean="0">
                <a:solidFill>
                  <a:srgbClr val="FFFFFF"/>
                </a:solidFill>
                <a:latin typeface="Calibri"/>
                <a:cs typeface="Calibri"/>
              </a:rPr>
              <a:t>way</a:t>
            </a:r>
          </a:p>
        </p:txBody>
      </p:sp>
      <p:sp>
        <p:nvSpPr>
          <p:cNvPr id="3" name="TextBox 1"/>
          <p:cNvSpPr txBox="1"/>
          <p:nvPr/>
        </p:nvSpPr>
        <p:spPr>
          <a:xfrm>
            <a:off x="1612900" y="4533900"/>
            <a:ext cx="2331091" cy="386986"/>
          </a:xfrm>
          <a:prstGeom prst="rect">
            <a:avLst/>
          </a:prstGeom>
          <a:noFill/>
        </p:spPr>
        <p:txBody>
          <a:bodyPr wrap="none" lIns="0" tIns="0" rIns="0" rtlCol="0">
            <a:spAutoFit/>
          </a:bodyPr>
          <a:lstStyle/>
          <a:p>
            <a:pPr>
              <a:lnSpc>
                <a:spcPts val="2600"/>
              </a:lnSpc>
              <a:tabLst/>
            </a:pPr>
            <a:r>
              <a:rPr lang="en-US" altLang="zh-CN" sz="2455" dirty="0" smtClean="0">
                <a:solidFill>
                  <a:srgbClr val="FFFFFF"/>
                </a:solidFill>
                <a:latin typeface="Calibri"/>
                <a:cs typeface="Calibri"/>
              </a:rPr>
              <a:t>few</a:t>
            </a:r>
            <a:r>
              <a:rPr lang="en-US" altLang="zh-CN" sz="2455" dirty="0" smtClean="0">
                <a:latin typeface="Calibri"/>
                <a:cs typeface="Calibri"/>
              </a:rPr>
              <a:t> </a:t>
            </a:r>
            <a:r>
              <a:rPr lang="en-US" altLang="zh-CN" sz="2455" dirty="0" smtClean="0">
                <a:solidFill>
                  <a:srgbClr val="FFFFFF"/>
                </a:solidFill>
                <a:latin typeface="Calibri"/>
                <a:cs typeface="Calibri"/>
              </a:rPr>
              <a:t>dependencies</a:t>
            </a:r>
          </a:p>
        </p:txBody>
      </p:sp>
      <p:sp>
        <p:nvSpPr>
          <p:cNvPr id="4" name="TextBox 1"/>
          <p:cNvSpPr txBox="1"/>
          <p:nvPr/>
        </p:nvSpPr>
        <p:spPr>
          <a:xfrm>
            <a:off x="1854200" y="2679700"/>
            <a:ext cx="1784136" cy="386986"/>
          </a:xfrm>
          <a:prstGeom prst="rect">
            <a:avLst/>
          </a:prstGeom>
          <a:noFill/>
        </p:spPr>
        <p:txBody>
          <a:bodyPr wrap="none" lIns="0" tIns="0" rIns="0" rtlCol="0">
            <a:spAutoFit/>
          </a:bodyPr>
          <a:lstStyle/>
          <a:p>
            <a:pPr>
              <a:lnSpc>
                <a:spcPts val="2600"/>
              </a:lnSpc>
              <a:tabLst/>
            </a:pPr>
            <a:r>
              <a:rPr lang="en-US" altLang="zh-CN" sz="2455" dirty="0" smtClean="0">
                <a:solidFill>
                  <a:srgbClr val="FFFFFF"/>
                </a:solidFill>
                <a:latin typeface="Calibri"/>
                <a:cs typeface="Calibri"/>
              </a:rPr>
              <a:t>pieces</a:t>
            </a:r>
            <a:r>
              <a:rPr lang="en-US" altLang="zh-CN" sz="2455" dirty="0" smtClean="0">
                <a:latin typeface="Calibri"/>
                <a:cs typeface="Calibri"/>
              </a:rPr>
              <a:t> </a:t>
            </a:r>
            <a:r>
              <a:rPr lang="en-US" altLang="zh-CN" sz="2455" dirty="0" smtClean="0">
                <a:solidFill>
                  <a:srgbClr val="FFFFFF"/>
                </a:solidFill>
                <a:latin typeface="Calibri"/>
                <a:cs typeface="Calibri"/>
              </a:rPr>
              <a:t>of</a:t>
            </a:r>
            <a:r>
              <a:rPr lang="en-US" altLang="zh-CN" sz="2455" dirty="0" smtClean="0">
                <a:latin typeface="Calibri"/>
                <a:cs typeface="Calibri"/>
              </a:rPr>
              <a:t> </a:t>
            </a:r>
            <a:r>
              <a:rPr lang="en-US" altLang="zh-CN" sz="2455" dirty="0" smtClean="0">
                <a:solidFill>
                  <a:srgbClr val="FFFFFF"/>
                </a:solidFill>
                <a:latin typeface="Calibri"/>
                <a:cs typeface="Calibri"/>
              </a:rPr>
              <a:t>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3"/>
          <a:srcRect/>
          <a:stretch>
            <a:fillRect/>
          </a:stretch>
        </p:blipFill>
        <p:spPr bwMode="auto">
          <a:xfrm>
            <a:off x="660400" y="863600"/>
            <a:ext cx="4279900" cy="285750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3"/>
          <a:srcRect/>
          <a:stretch>
            <a:fillRect/>
          </a:stretch>
        </p:blipFill>
        <p:spPr bwMode="auto">
          <a:xfrm>
            <a:off x="660400" y="863600"/>
            <a:ext cx="4279900" cy="2857500"/>
          </a:xfrm>
          <a:prstGeom prst="rect">
            <a:avLst/>
          </a:prstGeom>
          <a:noFill/>
        </p:spPr>
      </p:pic>
      <p:pic>
        <p:nvPicPr>
          <p:cNvPr id="3" name="Picture 3"/>
          <p:cNvPicPr>
            <a:picLocks noChangeAspect="1" noChangeArrowheads="1"/>
          </p:cNvPicPr>
          <p:nvPr/>
        </p:nvPicPr>
        <p:blipFill>
          <a:blip r:embed="rId4"/>
          <a:srcRect/>
          <a:stretch>
            <a:fillRect/>
          </a:stretch>
        </p:blipFill>
        <p:spPr bwMode="auto">
          <a:xfrm>
            <a:off x="660400" y="3898900"/>
            <a:ext cx="4279900" cy="285750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3"/>
          <a:srcRect/>
          <a:stretch>
            <a:fillRect/>
          </a:stretch>
        </p:blipFill>
        <p:spPr bwMode="auto">
          <a:xfrm>
            <a:off x="660400" y="863600"/>
            <a:ext cx="4279900" cy="2857500"/>
          </a:xfrm>
          <a:prstGeom prst="rect">
            <a:avLst/>
          </a:prstGeom>
          <a:noFill/>
        </p:spPr>
      </p:pic>
      <p:pic>
        <p:nvPicPr>
          <p:cNvPr id="3" name="Picture 3"/>
          <p:cNvPicPr>
            <a:picLocks noChangeAspect="1" noChangeArrowheads="1"/>
          </p:cNvPicPr>
          <p:nvPr/>
        </p:nvPicPr>
        <p:blipFill>
          <a:blip r:embed="rId4"/>
          <a:srcRect/>
          <a:stretch>
            <a:fillRect/>
          </a:stretch>
        </p:blipFill>
        <p:spPr bwMode="auto">
          <a:xfrm>
            <a:off x="660400" y="3898900"/>
            <a:ext cx="4279900" cy="2857500"/>
          </a:xfrm>
          <a:prstGeom prst="rect">
            <a:avLst/>
          </a:prstGeom>
          <a:noFill/>
        </p:spPr>
      </p:pic>
      <p:pic>
        <p:nvPicPr>
          <p:cNvPr id="5" name="Picture 3"/>
          <p:cNvPicPr>
            <a:picLocks noChangeAspect="1" noChangeArrowheads="1"/>
          </p:cNvPicPr>
          <p:nvPr/>
        </p:nvPicPr>
        <p:blipFill>
          <a:blip r:embed="rId5"/>
          <a:srcRect/>
          <a:stretch>
            <a:fillRect/>
          </a:stretch>
        </p:blipFill>
        <p:spPr bwMode="auto">
          <a:xfrm>
            <a:off x="5892800" y="571500"/>
            <a:ext cx="3886200" cy="3530600"/>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1186103" y="1658308"/>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186103" y="2293124"/>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186103" y="2927941"/>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193800" y="1663700"/>
            <a:ext cx="406400" cy="419100"/>
          </a:xfrm>
          <a:prstGeom prst="rect">
            <a:avLst/>
          </a:prstGeom>
          <a:noFill/>
        </p:spPr>
      </p:pic>
      <p:pic>
        <p:nvPicPr>
          <p:cNvPr id="8" name="Picture 3"/>
          <p:cNvPicPr>
            <a:picLocks noChangeAspect="1" noChangeArrowheads="1"/>
          </p:cNvPicPr>
          <p:nvPr/>
        </p:nvPicPr>
        <p:blipFill>
          <a:blip r:embed="rId4"/>
          <a:srcRect/>
          <a:stretch>
            <a:fillRect/>
          </a:stretch>
        </p:blipFill>
        <p:spPr bwMode="auto">
          <a:xfrm>
            <a:off x="1193800" y="2298700"/>
            <a:ext cx="406400" cy="419100"/>
          </a:xfrm>
          <a:prstGeom prst="rect">
            <a:avLst/>
          </a:prstGeom>
          <a:noFill/>
        </p:spPr>
      </p:pic>
      <p:pic>
        <p:nvPicPr>
          <p:cNvPr id="9" name="Picture 3"/>
          <p:cNvPicPr>
            <a:picLocks noChangeAspect="1" noChangeArrowheads="1"/>
          </p:cNvPicPr>
          <p:nvPr/>
        </p:nvPicPr>
        <p:blipFill>
          <a:blip r:embed="rId5"/>
          <a:srcRect/>
          <a:stretch>
            <a:fillRect/>
          </a:stretch>
        </p:blipFill>
        <p:spPr bwMode="auto">
          <a:xfrm>
            <a:off x="1193800" y="2933700"/>
            <a:ext cx="406400" cy="419100"/>
          </a:xfrm>
          <a:prstGeom prst="rect">
            <a:avLst/>
          </a:prstGeom>
          <a:noFill/>
        </p:spPr>
      </p:pic>
      <p:sp>
        <p:nvSpPr>
          <p:cNvPr id="2" name="TextBox 1"/>
          <p:cNvSpPr txBox="1"/>
          <p:nvPr/>
        </p:nvSpPr>
        <p:spPr>
          <a:xfrm>
            <a:off x="1727200" y="1701800"/>
            <a:ext cx="3684797"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Am</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waiting</a:t>
            </a:r>
            <a:r>
              <a:rPr lang="en-US" altLang="zh-CN" sz="2455" dirty="0" smtClean="0">
                <a:latin typeface="Calibri"/>
                <a:cs typeface="Calibri"/>
              </a:rPr>
              <a:t> </a:t>
            </a:r>
            <a:r>
              <a:rPr lang="en-US" altLang="zh-CN" sz="2455" b="1" dirty="0" smtClean="0">
                <a:solidFill>
                  <a:srgbClr val="FFFFFF"/>
                </a:solidFill>
                <a:latin typeface="Calibri"/>
                <a:cs typeface="Calibri"/>
              </a:rPr>
              <a:t>for</a:t>
            </a:r>
            <a:r>
              <a:rPr lang="en-US" altLang="zh-CN" sz="2455" dirty="0" smtClean="0">
                <a:latin typeface="Calibri"/>
                <a:cs typeface="Calibri"/>
              </a:rPr>
              <a:t> </a:t>
            </a:r>
            <a:r>
              <a:rPr lang="en-US" altLang="zh-CN" sz="2455" b="1" dirty="0" smtClean="0">
                <a:solidFill>
                  <a:srgbClr val="FFFFFF"/>
                </a:solidFill>
                <a:latin typeface="Calibri"/>
                <a:cs typeface="Calibri"/>
              </a:rPr>
              <a:t>something?</a:t>
            </a:r>
          </a:p>
        </p:txBody>
      </p:sp>
      <p:sp>
        <p:nvSpPr>
          <p:cNvPr id="10" name="TextBox 1"/>
          <p:cNvSpPr txBox="1"/>
          <p:nvPr/>
        </p:nvSpPr>
        <p:spPr>
          <a:xfrm>
            <a:off x="1727200" y="2362200"/>
            <a:ext cx="4773019" cy="1013867"/>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avoided</a:t>
            </a:r>
            <a:r>
              <a:rPr lang="en-US" altLang="zh-CN" sz="2455" dirty="0" smtClean="0">
                <a:latin typeface="Calibri"/>
                <a:cs typeface="Calibri"/>
              </a:rPr>
              <a:t> </a:t>
            </a:r>
            <a:r>
              <a:rPr lang="en-US" altLang="zh-CN" sz="2455" b="1" dirty="0" smtClean="0">
                <a:solidFill>
                  <a:srgbClr val="FFFFFF"/>
                </a:solidFill>
                <a:latin typeface="Calibri"/>
                <a:cs typeface="Calibri"/>
              </a:rPr>
              <a:t>something</a:t>
            </a:r>
            <a:r>
              <a:rPr lang="en-US" altLang="zh-CN" sz="2455" dirty="0" smtClean="0">
                <a:latin typeface="Calibri"/>
                <a:cs typeface="Calibri"/>
              </a:rPr>
              <a:t> </a:t>
            </a:r>
            <a:r>
              <a:rPr lang="en-US" altLang="zh-CN" sz="2455" b="1" dirty="0" smtClean="0">
                <a:solidFill>
                  <a:srgbClr val="FFFFFF"/>
                </a:solidFill>
                <a:latin typeface="Calibri"/>
                <a:cs typeface="Calibri"/>
              </a:rPr>
              <a:t>intensive?</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Do</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a</a:t>
            </a:r>
            <a:r>
              <a:rPr lang="en-US" altLang="zh-CN" sz="2455" dirty="0" smtClean="0">
                <a:latin typeface="Calibri"/>
                <a:cs typeface="Calibri"/>
              </a:rPr>
              <a:t> </a:t>
            </a:r>
            <a:r>
              <a:rPr lang="en-US" altLang="zh-CN" sz="2455" b="1" dirty="0" smtClean="0">
                <a:solidFill>
                  <a:srgbClr val="FFFFFF"/>
                </a:solidFill>
                <a:latin typeface="Calibri"/>
                <a:cs typeface="Calibri"/>
              </a:rPr>
              <a:t>parallel</a:t>
            </a:r>
            <a:r>
              <a:rPr lang="en-US" altLang="zh-CN" sz="2455" dirty="0" smtClean="0">
                <a:latin typeface="Calibri"/>
                <a:cs typeface="Calibri"/>
              </a:rPr>
              <a:t> </a:t>
            </a:r>
            <a:r>
              <a:rPr lang="en-US" altLang="zh-CN" sz="2455" b="1" dirty="0" smtClean="0">
                <a:solidFill>
                  <a:srgbClr val="FFFFFF"/>
                </a:solidFill>
                <a:latin typeface="Calibri"/>
                <a:cs typeface="Calibri"/>
              </a:rPr>
              <a:t>workload?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1186103" y="3562757"/>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186103" y="1658308"/>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186103" y="2293124"/>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1186103" y="2927941"/>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193800" y="1663700"/>
            <a:ext cx="406400" cy="419100"/>
          </a:xfrm>
          <a:prstGeom prst="rect">
            <a:avLst/>
          </a:prstGeom>
          <a:noFill/>
        </p:spPr>
      </p:pic>
      <p:pic>
        <p:nvPicPr>
          <p:cNvPr id="9" name="Picture 3"/>
          <p:cNvPicPr>
            <a:picLocks noChangeAspect="1" noChangeArrowheads="1"/>
          </p:cNvPicPr>
          <p:nvPr/>
        </p:nvPicPr>
        <p:blipFill>
          <a:blip r:embed="rId4"/>
          <a:srcRect/>
          <a:stretch>
            <a:fillRect/>
          </a:stretch>
        </p:blipFill>
        <p:spPr bwMode="auto">
          <a:xfrm>
            <a:off x="1193800" y="2298700"/>
            <a:ext cx="406400" cy="419100"/>
          </a:xfrm>
          <a:prstGeom prst="rect">
            <a:avLst/>
          </a:prstGeom>
          <a:noFill/>
        </p:spPr>
      </p:pic>
      <p:pic>
        <p:nvPicPr>
          <p:cNvPr id="10" name="Picture 3"/>
          <p:cNvPicPr>
            <a:picLocks noChangeAspect="1" noChangeArrowheads="1"/>
          </p:cNvPicPr>
          <p:nvPr/>
        </p:nvPicPr>
        <p:blipFill>
          <a:blip r:embed="rId5"/>
          <a:srcRect/>
          <a:stretch>
            <a:fillRect/>
          </a:stretch>
        </p:blipFill>
        <p:spPr bwMode="auto">
          <a:xfrm>
            <a:off x="1193800" y="2933700"/>
            <a:ext cx="406400" cy="419100"/>
          </a:xfrm>
          <a:prstGeom prst="rect">
            <a:avLst/>
          </a:prstGeom>
          <a:noFill/>
        </p:spPr>
      </p:pic>
      <p:pic>
        <p:nvPicPr>
          <p:cNvPr id="11" name="Picture 3"/>
          <p:cNvPicPr>
            <a:picLocks noChangeAspect="1" noChangeArrowheads="1"/>
          </p:cNvPicPr>
          <p:nvPr/>
        </p:nvPicPr>
        <p:blipFill>
          <a:blip r:embed="rId6"/>
          <a:srcRect/>
          <a:stretch>
            <a:fillRect/>
          </a:stretch>
        </p:blipFill>
        <p:spPr bwMode="auto">
          <a:xfrm>
            <a:off x="1193800" y="3568700"/>
            <a:ext cx="406400" cy="419100"/>
          </a:xfrm>
          <a:prstGeom prst="rect">
            <a:avLst/>
          </a:prstGeom>
          <a:noFill/>
        </p:spPr>
      </p:pic>
      <p:sp>
        <p:nvSpPr>
          <p:cNvPr id="2" name="TextBox 1"/>
          <p:cNvSpPr txBox="1"/>
          <p:nvPr/>
        </p:nvSpPr>
        <p:spPr>
          <a:xfrm>
            <a:off x="1727200" y="1701800"/>
            <a:ext cx="3684797"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Am</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waiting</a:t>
            </a:r>
            <a:r>
              <a:rPr lang="en-US" altLang="zh-CN" sz="2455" dirty="0" smtClean="0">
                <a:latin typeface="Calibri"/>
                <a:cs typeface="Calibri"/>
              </a:rPr>
              <a:t> </a:t>
            </a:r>
            <a:r>
              <a:rPr lang="en-US" altLang="zh-CN" sz="2455" b="1" dirty="0" smtClean="0">
                <a:solidFill>
                  <a:srgbClr val="FFFFFF"/>
                </a:solidFill>
                <a:latin typeface="Calibri"/>
                <a:cs typeface="Calibri"/>
              </a:rPr>
              <a:t>for</a:t>
            </a:r>
            <a:r>
              <a:rPr lang="en-US" altLang="zh-CN" sz="2455" dirty="0" smtClean="0">
                <a:latin typeface="Calibri"/>
                <a:cs typeface="Calibri"/>
              </a:rPr>
              <a:t> </a:t>
            </a:r>
            <a:r>
              <a:rPr lang="en-US" altLang="zh-CN" sz="2455" b="1" dirty="0" smtClean="0">
                <a:solidFill>
                  <a:srgbClr val="FFFFFF"/>
                </a:solidFill>
                <a:latin typeface="Calibri"/>
                <a:cs typeface="Calibri"/>
              </a:rPr>
              <a:t>something?</a:t>
            </a:r>
          </a:p>
        </p:txBody>
      </p:sp>
      <p:sp>
        <p:nvSpPr>
          <p:cNvPr id="12" name="TextBox 1"/>
          <p:cNvSpPr txBox="1"/>
          <p:nvPr/>
        </p:nvSpPr>
        <p:spPr>
          <a:xfrm>
            <a:off x="1727200" y="2387600"/>
            <a:ext cx="4773019" cy="1648143"/>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avoided</a:t>
            </a:r>
            <a:r>
              <a:rPr lang="en-US" altLang="zh-CN" sz="2455" dirty="0" smtClean="0">
                <a:latin typeface="Calibri"/>
                <a:cs typeface="Calibri"/>
              </a:rPr>
              <a:t> </a:t>
            </a:r>
            <a:r>
              <a:rPr lang="en-US" altLang="zh-CN" sz="2455" b="1" dirty="0" smtClean="0">
                <a:solidFill>
                  <a:srgbClr val="FFFFFF"/>
                </a:solidFill>
                <a:latin typeface="Calibri"/>
                <a:cs typeface="Calibri"/>
              </a:rPr>
              <a:t>something</a:t>
            </a:r>
            <a:r>
              <a:rPr lang="en-US" altLang="zh-CN" sz="2455" dirty="0" smtClean="0">
                <a:latin typeface="Calibri"/>
                <a:cs typeface="Calibri"/>
              </a:rPr>
              <a:t> </a:t>
            </a:r>
            <a:r>
              <a:rPr lang="en-US" altLang="zh-CN" sz="2455" b="1" dirty="0" smtClean="0">
                <a:solidFill>
                  <a:srgbClr val="FFFFFF"/>
                </a:solidFill>
                <a:latin typeface="Calibri"/>
                <a:cs typeface="Calibri"/>
              </a:rPr>
              <a:t>intensive?</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Do</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a</a:t>
            </a:r>
            <a:r>
              <a:rPr lang="en-US" altLang="zh-CN" sz="2455" dirty="0" smtClean="0">
                <a:latin typeface="Calibri"/>
                <a:cs typeface="Calibri"/>
              </a:rPr>
              <a:t> </a:t>
            </a:r>
            <a:r>
              <a:rPr lang="en-US" altLang="zh-CN" sz="2455" b="1" dirty="0" smtClean="0">
                <a:solidFill>
                  <a:srgbClr val="FFFFFF"/>
                </a:solidFill>
                <a:latin typeface="Calibri"/>
                <a:cs typeface="Calibri"/>
              </a:rPr>
              <a:t>parallel</a:t>
            </a:r>
            <a:r>
              <a:rPr lang="en-US" altLang="zh-CN" sz="2455" dirty="0" smtClean="0">
                <a:latin typeface="Calibri"/>
                <a:cs typeface="Calibri"/>
              </a:rPr>
              <a:t> </a:t>
            </a:r>
            <a:r>
              <a:rPr lang="en-US" altLang="zh-CN" sz="2455" b="1" dirty="0" smtClean="0">
                <a:solidFill>
                  <a:srgbClr val="FFFFFF"/>
                </a:solidFill>
                <a:latin typeface="Calibri"/>
                <a:cs typeface="Calibri"/>
              </a:rPr>
              <a:t>workload?</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Can</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6BA1B"/>
                </a:solidFill>
                <a:latin typeface="Calibri"/>
                <a:cs typeface="Calibri"/>
              </a:rPr>
              <a:t>earn</a:t>
            </a:r>
            <a:r>
              <a:rPr lang="en-US" altLang="zh-CN" sz="2455" dirty="0" smtClean="0">
                <a:latin typeface="Calibri"/>
                <a:cs typeface="Calibri"/>
              </a:rPr>
              <a:t> </a:t>
            </a:r>
            <a:r>
              <a:rPr lang="en-US" altLang="zh-CN" sz="2455" b="1" dirty="0" smtClean="0">
                <a:solidFill>
                  <a:srgbClr val="FFFFFF"/>
                </a:solidFill>
                <a:latin typeface="Calibri"/>
                <a:cs typeface="Calibri"/>
              </a:rPr>
              <a:t>a</a:t>
            </a:r>
            <a:r>
              <a:rPr lang="en-US" altLang="zh-CN" sz="2455" dirty="0" smtClean="0">
                <a:latin typeface="Calibri"/>
                <a:cs typeface="Calibri"/>
              </a:rPr>
              <a:t> </a:t>
            </a:r>
            <a:r>
              <a:rPr lang="en-US" altLang="zh-CN" sz="2455" b="1" dirty="0" smtClean="0">
                <a:solidFill>
                  <a:srgbClr val="FFFFFF"/>
                </a:solidFill>
                <a:latin typeface="Calibri"/>
                <a:cs typeface="Calibri"/>
              </a:rPr>
              <a:t>parallel</a:t>
            </a:r>
            <a:r>
              <a:rPr lang="en-US" altLang="zh-CN" sz="2455" dirty="0" smtClean="0">
                <a:latin typeface="Calibri"/>
                <a:cs typeface="Calibri"/>
              </a:rPr>
              <a:t> </a:t>
            </a:r>
            <a:r>
              <a:rPr lang="en-US" altLang="zh-CN" sz="2455" b="1" dirty="0" smtClean="0">
                <a:solidFill>
                  <a:srgbClr val="FFFFFF"/>
                </a:solidFill>
                <a:latin typeface="Calibri"/>
                <a:cs typeface="Calibri"/>
              </a:rPr>
              <a:t>workload?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3"/>
          <a:srcRect/>
          <a:stretch>
            <a:fillRect/>
          </a:stretch>
        </p:blipFill>
        <p:spPr bwMode="auto">
          <a:xfrm>
            <a:off x="1676400" y="1473200"/>
            <a:ext cx="1689100" cy="1803400"/>
          </a:xfrm>
          <a:prstGeom prst="rect">
            <a:avLst/>
          </a:prstGeom>
          <a:noFill/>
        </p:spPr>
      </p:pic>
      <p:pic>
        <p:nvPicPr>
          <p:cNvPr id="5" name="Picture 3"/>
          <p:cNvPicPr>
            <a:picLocks noChangeAspect="1" noChangeArrowheads="1"/>
          </p:cNvPicPr>
          <p:nvPr/>
        </p:nvPicPr>
        <p:blipFill>
          <a:blip r:embed="rId4"/>
          <a:srcRect/>
          <a:stretch>
            <a:fillRect/>
          </a:stretch>
        </p:blipFill>
        <p:spPr bwMode="auto">
          <a:xfrm>
            <a:off x="508000" y="4914900"/>
            <a:ext cx="3175000" cy="1689100"/>
          </a:xfrm>
          <a:prstGeom prst="rect">
            <a:avLst/>
          </a:prstGeom>
          <a:noFill/>
        </p:spPr>
      </p:pic>
      <p:pic>
        <p:nvPicPr>
          <p:cNvPr id="6" name="Picture 3"/>
          <p:cNvPicPr>
            <a:picLocks noChangeAspect="1" noChangeArrowheads="1"/>
          </p:cNvPicPr>
          <p:nvPr/>
        </p:nvPicPr>
        <p:blipFill>
          <a:blip r:embed="rId5"/>
          <a:srcRect/>
          <a:stretch>
            <a:fillRect/>
          </a:stretch>
        </p:blipFill>
        <p:spPr bwMode="auto">
          <a:xfrm>
            <a:off x="4114800" y="2146300"/>
            <a:ext cx="2451100" cy="1841500"/>
          </a:xfrm>
          <a:prstGeom prst="rect">
            <a:avLst/>
          </a:prstGeom>
          <a:noFill/>
        </p:spPr>
      </p:pic>
      <p:pic>
        <p:nvPicPr>
          <p:cNvPr id="7" name="Picture 3"/>
          <p:cNvPicPr>
            <a:picLocks noChangeAspect="1" noChangeArrowheads="1"/>
          </p:cNvPicPr>
          <p:nvPr/>
        </p:nvPicPr>
        <p:blipFill>
          <a:blip r:embed="rId6"/>
          <a:srcRect/>
          <a:stretch>
            <a:fillRect/>
          </a:stretch>
        </p:blipFill>
        <p:spPr bwMode="auto">
          <a:xfrm>
            <a:off x="3987800" y="4914900"/>
            <a:ext cx="2844800" cy="1689100"/>
          </a:xfrm>
          <a:prstGeom prst="rect">
            <a:avLst/>
          </a:prstGeom>
          <a:noFill/>
        </p:spPr>
      </p:pic>
      <p:pic>
        <p:nvPicPr>
          <p:cNvPr id="8" name="Picture 3"/>
          <p:cNvPicPr>
            <a:picLocks noChangeAspect="1" noChangeArrowheads="1"/>
          </p:cNvPicPr>
          <p:nvPr/>
        </p:nvPicPr>
        <p:blipFill>
          <a:blip r:embed="rId7"/>
          <a:srcRect/>
          <a:stretch>
            <a:fillRect/>
          </a:stretch>
        </p:blipFill>
        <p:spPr bwMode="auto">
          <a:xfrm>
            <a:off x="7518400" y="863600"/>
            <a:ext cx="1041400" cy="2489200"/>
          </a:xfrm>
          <a:prstGeom prst="rect">
            <a:avLst/>
          </a:prstGeom>
          <a:noFill/>
        </p:spPr>
      </p:pic>
      <p:pic>
        <p:nvPicPr>
          <p:cNvPr id="10" name="Picture 3"/>
          <p:cNvPicPr>
            <a:picLocks noChangeAspect="1" noChangeArrowheads="1"/>
          </p:cNvPicPr>
          <p:nvPr/>
        </p:nvPicPr>
        <p:blipFill>
          <a:blip r:embed="rId8"/>
          <a:srcRect/>
          <a:stretch>
            <a:fillRect/>
          </a:stretch>
        </p:blipFill>
        <p:spPr bwMode="auto">
          <a:xfrm>
            <a:off x="7137400" y="5041900"/>
            <a:ext cx="2908300" cy="1536700"/>
          </a:xfrm>
          <a:prstGeom prst="rect">
            <a:avLst/>
          </a:prstGeom>
          <a:noFill/>
        </p:spPr>
      </p:pic>
      <p:sp>
        <p:nvSpPr>
          <p:cNvPr id="2" name="TextBox 1"/>
          <p:cNvSpPr txBox="1"/>
          <p:nvPr/>
        </p:nvSpPr>
        <p:spPr>
          <a:xfrm>
            <a:off x="850106" y="3856037"/>
            <a:ext cx="9079687" cy="583271"/>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CPU</a:t>
            </a:r>
            <a:r>
              <a:rPr lang="en-US" altLang="zh-CN" sz="3858" dirty="0" smtClean="0">
                <a:latin typeface="Calibri"/>
                <a:cs typeface="Calibri"/>
              </a:rPr>
              <a:t> </a:t>
            </a:r>
            <a:r>
              <a:rPr lang="en-US" altLang="zh-CN" sz="3858" b="1" dirty="0" smtClean="0">
                <a:solidFill>
                  <a:srgbClr val="FFFFFF"/>
                </a:solidFill>
                <a:latin typeface="Calibri"/>
                <a:cs typeface="Calibri"/>
              </a:rPr>
              <a:t>and</a:t>
            </a:r>
            <a:r>
              <a:rPr lang="en-US" altLang="zh-CN" sz="3858" dirty="0" smtClean="0">
                <a:latin typeface="Calibri"/>
                <a:cs typeface="Calibri"/>
              </a:rPr>
              <a:t> </a:t>
            </a:r>
            <a:r>
              <a:rPr lang="en-US" altLang="zh-CN" sz="3858" b="1" dirty="0" smtClean="0">
                <a:solidFill>
                  <a:srgbClr val="FFFFFF"/>
                </a:solidFill>
                <a:latin typeface="Calibri"/>
                <a:cs typeface="Calibri"/>
              </a:rPr>
              <a:t>GPU</a:t>
            </a:r>
            <a:r>
              <a:rPr lang="en-US" altLang="zh-CN" sz="3858" dirty="0" smtClean="0">
                <a:latin typeface="Calibri"/>
                <a:cs typeface="Calibri"/>
              </a:rPr>
              <a:t> </a:t>
            </a:r>
            <a:r>
              <a:rPr lang="en-US" altLang="zh-CN" sz="3858" b="1" dirty="0" smtClean="0">
                <a:solidFill>
                  <a:srgbClr val="FFFFFF"/>
                </a:solidFill>
                <a:latin typeface="Calibri"/>
                <a:cs typeface="Calibri"/>
              </a:rPr>
              <a:t>supported</a:t>
            </a:r>
            <a:r>
              <a:rPr lang="en-US" altLang="zh-CN" sz="3858" dirty="0" smtClean="0">
                <a:latin typeface="Calibri"/>
                <a:cs typeface="Calibri"/>
              </a:rPr>
              <a:t> </a:t>
            </a:r>
            <a:r>
              <a:rPr lang="en-US" altLang="zh-CN" sz="3858" b="1" dirty="0" smtClean="0">
                <a:solidFill>
                  <a:srgbClr val="FFFFFF"/>
                </a:solidFill>
                <a:latin typeface="Calibri"/>
                <a:cs typeface="Calibri"/>
              </a:rPr>
              <a:t>on</a:t>
            </a:r>
            <a:r>
              <a:rPr lang="en-US" altLang="zh-CN" sz="3858" dirty="0" smtClean="0">
                <a:latin typeface="Calibri"/>
                <a:cs typeface="Calibri"/>
              </a:rPr>
              <a:t> </a:t>
            </a:r>
            <a:r>
              <a:rPr lang="en-US" altLang="zh-CN" sz="3858" b="1" dirty="0" smtClean="0">
                <a:solidFill>
                  <a:srgbClr val="FFFFFF"/>
                </a:solidFill>
                <a:latin typeface="Calibri"/>
                <a:cs typeface="Calibri"/>
              </a:rPr>
              <a:t>multiple devices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3"/>
          <a:srcRect/>
          <a:stretch>
            <a:fillRect/>
          </a:stretch>
        </p:blipFill>
        <p:spPr bwMode="auto">
          <a:xfrm>
            <a:off x="673100" y="1739900"/>
            <a:ext cx="5905500" cy="4064000"/>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7179758" y="2025089"/>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7178423" y="1978312"/>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7" name="Freeform 3"/>
          <p:cNvSpPr/>
          <p:nvPr/>
        </p:nvSpPr>
        <p:spPr>
          <a:xfrm>
            <a:off x="9550930" y="1978313"/>
            <a:ext cx="44548" cy="115826"/>
          </a:xfrm>
          <a:custGeom>
            <a:avLst/>
            <a:gdLst>
              <a:gd name="connsiteX0" fmla="*/ 11137 w 44548"/>
              <a:gd name="connsiteY0" fmla="*/ 104688 h 115826"/>
              <a:gd name="connsiteX1" fmla="*/ 11137 w 44548"/>
              <a:gd name="connsiteY1" fmla="*/ 11137 h 115826"/>
            </a:gdLst>
            <a:ahLst/>
            <a:cxnLst>
              <a:cxn ang="0">
                <a:pos x="connsiteX0" y="connsiteY0"/>
              </a:cxn>
              <a:cxn ang="1">
                <a:pos x="connsiteX1" y="connsiteY1"/>
              </a:cxn>
            </a:cxnLst>
            <a:rect l="l" t="t" r="r" b="b"/>
            <a:pathLst>
              <a:path w="44548" h="115826">
                <a:moveTo>
                  <a:pt x="11137" y="104688"/>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7179758" y="4141143"/>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9" name="Freeform 3"/>
          <p:cNvSpPr/>
          <p:nvPr/>
        </p:nvSpPr>
        <p:spPr>
          <a:xfrm>
            <a:off x="7178423" y="4094366"/>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9550930" y="4094366"/>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1" name="Freeform 3"/>
          <p:cNvSpPr/>
          <p:nvPr/>
        </p:nvSpPr>
        <p:spPr>
          <a:xfrm>
            <a:off x="7179758" y="6262764"/>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7178423" y="6215987"/>
            <a:ext cx="44548" cy="115826"/>
          </a:xfrm>
          <a:custGeom>
            <a:avLst/>
            <a:gdLst>
              <a:gd name="connsiteX0" fmla="*/ 11137 w 44548"/>
              <a:gd name="connsiteY0" fmla="*/ 11137 h 115826"/>
              <a:gd name="connsiteX1" fmla="*/ 11137 w 44548"/>
              <a:gd name="connsiteY1" fmla="*/ 104689 h 115826"/>
            </a:gdLst>
            <a:ahLst/>
            <a:cxnLst>
              <a:cxn ang="0">
                <a:pos x="connsiteX0" y="connsiteY0"/>
              </a:cxn>
              <a:cxn ang="1">
                <a:pos x="connsiteX1" y="connsiteY1"/>
              </a:cxn>
            </a:cxnLst>
            <a:rect l="l" t="t" r="r" b="b"/>
            <a:pathLst>
              <a:path w="44548" h="115826">
                <a:moveTo>
                  <a:pt x="11137" y="11137"/>
                </a:moveTo>
                <a:lnTo>
                  <a:pt x="11137" y="104689"/>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3" name="Freeform 3"/>
          <p:cNvSpPr/>
          <p:nvPr/>
        </p:nvSpPr>
        <p:spPr>
          <a:xfrm>
            <a:off x="9550930" y="6215987"/>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673100" y="1739900"/>
            <a:ext cx="5905500" cy="4064000"/>
          </a:xfrm>
          <a:prstGeom prst="rect">
            <a:avLst/>
          </a:prstGeom>
          <a:noFill/>
        </p:spPr>
      </p:pic>
      <p:sp>
        <p:nvSpPr>
          <p:cNvPr id="2" name="TextBox 1"/>
          <p:cNvSpPr txBox="1"/>
          <p:nvPr/>
        </p:nvSpPr>
        <p:spPr>
          <a:xfrm>
            <a:off x="7747000" y="2184400"/>
            <a:ext cx="1227912"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a:t>
            </a:r>
          </a:p>
        </p:txBody>
      </p:sp>
      <p:sp>
        <p:nvSpPr>
          <p:cNvPr id="14" name="TextBox 1"/>
          <p:cNvSpPr txBox="1"/>
          <p:nvPr/>
        </p:nvSpPr>
        <p:spPr>
          <a:xfrm>
            <a:off x="6946900" y="19304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15" name="TextBox 1"/>
          <p:cNvSpPr txBox="1"/>
          <p:nvPr/>
        </p:nvSpPr>
        <p:spPr>
          <a:xfrm>
            <a:off x="9677400" y="19304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16" name="TextBox 1"/>
          <p:cNvSpPr txBox="1"/>
          <p:nvPr/>
        </p:nvSpPr>
        <p:spPr>
          <a:xfrm>
            <a:off x="6946900" y="40386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17" name="TextBox 1"/>
          <p:cNvSpPr txBox="1"/>
          <p:nvPr/>
        </p:nvSpPr>
        <p:spPr>
          <a:xfrm>
            <a:off x="9677400" y="40386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18" name="TextBox 1"/>
          <p:cNvSpPr txBox="1"/>
          <p:nvPr/>
        </p:nvSpPr>
        <p:spPr>
          <a:xfrm>
            <a:off x="7747000" y="4305300"/>
            <a:ext cx="1417429"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a:t>
            </a:r>
          </a:p>
        </p:txBody>
      </p:sp>
      <p:sp>
        <p:nvSpPr>
          <p:cNvPr id="19" name="TextBox 1"/>
          <p:cNvSpPr txBox="1"/>
          <p:nvPr/>
        </p:nvSpPr>
        <p:spPr>
          <a:xfrm>
            <a:off x="6946900" y="61595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0" name="TextBox 1"/>
          <p:cNvSpPr txBox="1"/>
          <p:nvPr/>
        </p:nvSpPr>
        <p:spPr>
          <a:xfrm>
            <a:off x="9677400" y="61595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1" name="TextBox 1"/>
          <p:cNvSpPr txBox="1"/>
          <p:nvPr/>
        </p:nvSpPr>
        <p:spPr>
          <a:xfrm>
            <a:off x="7823200" y="6426200"/>
            <a:ext cx="1280084"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032527" y="1961796"/>
            <a:ext cx="3424663" cy="3424663"/>
          </a:xfrm>
          <a:custGeom>
            <a:avLst/>
            <a:gdLst>
              <a:gd name="connsiteX0" fmla="*/ 2915258 w 3424663"/>
              <a:gd name="connsiteY0" fmla="*/ 509405 h 3424663"/>
              <a:gd name="connsiteX1" fmla="*/ 2915258 w 3424663"/>
              <a:gd name="connsiteY1" fmla="*/ 2915258 h 3424663"/>
              <a:gd name="connsiteX2" fmla="*/ 509405 w 3424663"/>
              <a:gd name="connsiteY2" fmla="*/ 2915258 h 3424663"/>
              <a:gd name="connsiteX3" fmla="*/ 509405 w 3424663"/>
              <a:gd name="connsiteY3" fmla="*/ 509405 h 3424663"/>
              <a:gd name="connsiteX4" fmla="*/ 2915258 w 3424663"/>
              <a:gd name="connsiteY4" fmla="*/ 509405 h 34246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24663" h="3424663">
                <a:moveTo>
                  <a:pt x="2915258" y="509405"/>
                </a:moveTo>
                <a:cubicBezTo>
                  <a:pt x="3579615" y="1173762"/>
                  <a:pt x="3579615" y="2250900"/>
                  <a:pt x="2915258" y="2915258"/>
                </a:cubicBezTo>
                <a:cubicBezTo>
                  <a:pt x="2250900" y="3579615"/>
                  <a:pt x="1173762" y="3579615"/>
                  <a:pt x="509405" y="2915258"/>
                </a:cubicBezTo>
                <a:cubicBezTo>
                  <a:pt x="-154952" y="2250900"/>
                  <a:pt x="-154952" y="1173762"/>
                  <a:pt x="509405" y="509405"/>
                </a:cubicBezTo>
                <a:cubicBezTo>
                  <a:pt x="1173762" y="-154952"/>
                  <a:pt x="2250900" y="-154952"/>
                  <a:pt x="2915258" y="509405"/>
                </a:cubicBez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7179758" y="2025089"/>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7" name="Freeform 3"/>
          <p:cNvSpPr/>
          <p:nvPr/>
        </p:nvSpPr>
        <p:spPr>
          <a:xfrm>
            <a:off x="7178423" y="1978312"/>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9550930" y="1978313"/>
            <a:ext cx="44548" cy="115826"/>
          </a:xfrm>
          <a:custGeom>
            <a:avLst/>
            <a:gdLst>
              <a:gd name="connsiteX0" fmla="*/ 11137 w 44548"/>
              <a:gd name="connsiteY0" fmla="*/ 104688 h 115826"/>
              <a:gd name="connsiteX1" fmla="*/ 11137 w 44548"/>
              <a:gd name="connsiteY1" fmla="*/ 11137 h 115826"/>
            </a:gdLst>
            <a:ahLst/>
            <a:cxnLst>
              <a:cxn ang="0">
                <a:pos x="connsiteX0" y="connsiteY0"/>
              </a:cxn>
              <a:cxn ang="1">
                <a:pos x="connsiteX1" y="connsiteY1"/>
              </a:cxn>
            </a:cxnLst>
            <a:rect l="l" t="t" r="r" b="b"/>
            <a:pathLst>
              <a:path w="44548" h="115826">
                <a:moveTo>
                  <a:pt x="11137" y="104688"/>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9" name="Freeform 3"/>
          <p:cNvSpPr/>
          <p:nvPr/>
        </p:nvSpPr>
        <p:spPr>
          <a:xfrm>
            <a:off x="7179758" y="4141143"/>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7178423" y="4094366"/>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1" name="Freeform 3"/>
          <p:cNvSpPr/>
          <p:nvPr/>
        </p:nvSpPr>
        <p:spPr>
          <a:xfrm>
            <a:off x="9550930" y="4094366"/>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7179758" y="6262764"/>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3" name="Freeform 3"/>
          <p:cNvSpPr/>
          <p:nvPr/>
        </p:nvSpPr>
        <p:spPr>
          <a:xfrm>
            <a:off x="7178423" y="6215987"/>
            <a:ext cx="44548" cy="115826"/>
          </a:xfrm>
          <a:custGeom>
            <a:avLst/>
            <a:gdLst>
              <a:gd name="connsiteX0" fmla="*/ 11137 w 44548"/>
              <a:gd name="connsiteY0" fmla="*/ 11137 h 115826"/>
              <a:gd name="connsiteX1" fmla="*/ 11137 w 44548"/>
              <a:gd name="connsiteY1" fmla="*/ 104689 h 115826"/>
            </a:gdLst>
            <a:ahLst/>
            <a:cxnLst>
              <a:cxn ang="0">
                <a:pos x="connsiteX0" y="connsiteY0"/>
              </a:cxn>
              <a:cxn ang="1">
                <a:pos x="connsiteX1" y="connsiteY1"/>
              </a:cxn>
            </a:cxnLst>
            <a:rect l="l" t="t" r="r" b="b"/>
            <a:pathLst>
              <a:path w="44548" h="115826">
                <a:moveTo>
                  <a:pt x="11137" y="11137"/>
                </a:moveTo>
                <a:lnTo>
                  <a:pt x="11137" y="104689"/>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4" name="Freeform 3"/>
          <p:cNvSpPr/>
          <p:nvPr/>
        </p:nvSpPr>
        <p:spPr>
          <a:xfrm>
            <a:off x="9550930" y="6215987"/>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673100" y="1739900"/>
            <a:ext cx="5905500" cy="4064000"/>
          </a:xfrm>
          <a:prstGeom prst="rect">
            <a:avLst/>
          </a:prstGeom>
          <a:noFill/>
        </p:spPr>
      </p:pic>
      <p:sp>
        <p:nvSpPr>
          <p:cNvPr id="2" name="TextBox 1"/>
          <p:cNvSpPr txBox="1"/>
          <p:nvPr/>
        </p:nvSpPr>
        <p:spPr>
          <a:xfrm>
            <a:off x="7747000" y="2184400"/>
            <a:ext cx="1227912"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a:t>
            </a:r>
          </a:p>
        </p:txBody>
      </p:sp>
      <p:sp>
        <p:nvSpPr>
          <p:cNvPr id="15" name="TextBox 1"/>
          <p:cNvSpPr txBox="1"/>
          <p:nvPr/>
        </p:nvSpPr>
        <p:spPr>
          <a:xfrm>
            <a:off x="6946900" y="19304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16" name="TextBox 1"/>
          <p:cNvSpPr txBox="1"/>
          <p:nvPr/>
        </p:nvSpPr>
        <p:spPr>
          <a:xfrm>
            <a:off x="9677400" y="19304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17" name="TextBox 1"/>
          <p:cNvSpPr txBox="1"/>
          <p:nvPr/>
        </p:nvSpPr>
        <p:spPr>
          <a:xfrm>
            <a:off x="6946900" y="40386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18" name="TextBox 1"/>
          <p:cNvSpPr txBox="1"/>
          <p:nvPr/>
        </p:nvSpPr>
        <p:spPr>
          <a:xfrm>
            <a:off x="9677400" y="40386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19" name="TextBox 1"/>
          <p:cNvSpPr txBox="1"/>
          <p:nvPr/>
        </p:nvSpPr>
        <p:spPr>
          <a:xfrm>
            <a:off x="7747000" y="4305300"/>
            <a:ext cx="1417429"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a:t>
            </a:r>
          </a:p>
        </p:txBody>
      </p:sp>
      <p:sp>
        <p:nvSpPr>
          <p:cNvPr id="20" name="TextBox 1"/>
          <p:cNvSpPr txBox="1"/>
          <p:nvPr/>
        </p:nvSpPr>
        <p:spPr>
          <a:xfrm>
            <a:off x="6946900" y="61595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1" name="TextBox 1"/>
          <p:cNvSpPr txBox="1"/>
          <p:nvPr/>
        </p:nvSpPr>
        <p:spPr>
          <a:xfrm>
            <a:off x="9677400" y="61595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2" name="TextBox 1"/>
          <p:cNvSpPr txBox="1"/>
          <p:nvPr/>
        </p:nvSpPr>
        <p:spPr>
          <a:xfrm>
            <a:off x="7823200" y="6426200"/>
            <a:ext cx="1280084"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032527" y="1961796"/>
            <a:ext cx="3424663" cy="3424663"/>
          </a:xfrm>
          <a:custGeom>
            <a:avLst/>
            <a:gdLst>
              <a:gd name="connsiteX0" fmla="*/ 2915258 w 3424663"/>
              <a:gd name="connsiteY0" fmla="*/ 509405 h 3424663"/>
              <a:gd name="connsiteX1" fmla="*/ 2915258 w 3424663"/>
              <a:gd name="connsiteY1" fmla="*/ 2915258 h 3424663"/>
              <a:gd name="connsiteX2" fmla="*/ 509405 w 3424663"/>
              <a:gd name="connsiteY2" fmla="*/ 2915258 h 3424663"/>
              <a:gd name="connsiteX3" fmla="*/ 509405 w 3424663"/>
              <a:gd name="connsiteY3" fmla="*/ 509405 h 3424663"/>
              <a:gd name="connsiteX4" fmla="*/ 2915258 w 3424663"/>
              <a:gd name="connsiteY4" fmla="*/ 509405 h 34246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24663" h="3424663">
                <a:moveTo>
                  <a:pt x="2915258" y="509405"/>
                </a:moveTo>
                <a:cubicBezTo>
                  <a:pt x="3579615" y="1173762"/>
                  <a:pt x="3579615" y="2250900"/>
                  <a:pt x="2915258" y="2915258"/>
                </a:cubicBezTo>
                <a:cubicBezTo>
                  <a:pt x="2250900" y="3579615"/>
                  <a:pt x="1173762" y="3579615"/>
                  <a:pt x="509405" y="2915258"/>
                </a:cubicBezTo>
                <a:cubicBezTo>
                  <a:pt x="-154952" y="2250900"/>
                  <a:pt x="-154952" y="1173762"/>
                  <a:pt x="509405" y="509405"/>
                </a:cubicBezTo>
                <a:cubicBezTo>
                  <a:pt x="1173762" y="-154952"/>
                  <a:pt x="2250900" y="-154952"/>
                  <a:pt x="2915258" y="509405"/>
                </a:cubicBez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4154147" y="3239781"/>
            <a:ext cx="189331" cy="206036"/>
          </a:xfrm>
          <a:custGeom>
            <a:avLst/>
            <a:gdLst>
              <a:gd name="connsiteX0" fmla="*/ 11137 w 189331"/>
              <a:gd name="connsiteY0" fmla="*/ 11137 h 206036"/>
              <a:gd name="connsiteX1" fmla="*/ 178194 w 189331"/>
              <a:gd name="connsiteY1" fmla="*/ 11137 h 206036"/>
              <a:gd name="connsiteX2" fmla="*/ 178194 w 189331"/>
              <a:gd name="connsiteY2" fmla="*/ 194899 h 206036"/>
              <a:gd name="connsiteX3" fmla="*/ 11137 w 189331"/>
              <a:gd name="connsiteY3" fmla="*/ 194899 h 206036"/>
              <a:gd name="connsiteX4" fmla="*/ 11137 w 189331"/>
              <a:gd name="connsiteY4" fmla="*/ 11137 h 2060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9331" h="206036">
                <a:moveTo>
                  <a:pt x="11137" y="11137"/>
                </a:moveTo>
                <a:lnTo>
                  <a:pt x="178194" y="11137"/>
                </a:lnTo>
                <a:lnTo>
                  <a:pt x="178194" y="194899"/>
                </a:lnTo>
                <a:lnTo>
                  <a:pt x="11137" y="194899"/>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4237480" y="1141914"/>
            <a:ext cx="29251" cy="2108742"/>
          </a:xfrm>
          <a:custGeom>
            <a:avLst/>
            <a:gdLst>
              <a:gd name="connsiteX0" fmla="*/ 11137 w 29251"/>
              <a:gd name="connsiteY0" fmla="*/ 2097605 h 2108742"/>
              <a:gd name="connsiteX1" fmla="*/ 18075 w 29251"/>
              <a:gd name="connsiteY1" fmla="*/ 22268 h 2108742"/>
              <a:gd name="connsiteX2" fmla="*/ 18114 w 29251"/>
              <a:gd name="connsiteY2" fmla="*/ 11137 h 2108742"/>
            </a:gdLst>
            <a:ahLst/>
            <a:cxnLst>
              <a:cxn ang="0">
                <a:pos x="connsiteX0" y="connsiteY0"/>
              </a:cxn>
              <a:cxn ang="1">
                <a:pos x="connsiteX1" y="connsiteY1"/>
              </a:cxn>
              <a:cxn ang="2">
                <a:pos x="connsiteX2" y="connsiteY2"/>
              </a:cxn>
            </a:cxnLst>
            <a:rect l="l" t="t" r="r" b="b"/>
            <a:pathLst>
              <a:path w="29251" h="2108742">
                <a:moveTo>
                  <a:pt x="11137" y="2097605"/>
                </a:moveTo>
                <a:lnTo>
                  <a:pt x="18075" y="22268"/>
                </a:lnTo>
                <a:lnTo>
                  <a:pt x="18114" y="11137"/>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4216705" y="1086227"/>
            <a:ext cx="77959" cy="77959"/>
          </a:xfrm>
          <a:custGeom>
            <a:avLst/>
            <a:gdLst>
              <a:gd name="connsiteX0" fmla="*/ 11326 w 77959"/>
              <a:gd name="connsiteY0" fmla="*/ 66450 h 77959"/>
              <a:gd name="connsiteX1" fmla="*/ 11510 w 77959"/>
              <a:gd name="connsiteY1" fmla="*/ 11322 h 77959"/>
              <a:gd name="connsiteX2" fmla="*/ 66633 w 77959"/>
              <a:gd name="connsiteY2" fmla="*/ 11506 h 77959"/>
              <a:gd name="connsiteX3" fmla="*/ 66449 w 77959"/>
              <a:gd name="connsiteY3" fmla="*/ 66634 h 77959"/>
              <a:gd name="connsiteX4" fmla="*/ 11326 w 77959"/>
              <a:gd name="connsiteY4" fmla="*/ 66450 h 779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9" h="77959">
                <a:moveTo>
                  <a:pt x="11326" y="66450"/>
                </a:moveTo>
                <a:cubicBezTo>
                  <a:pt x="-3847" y="51176"/>
                  <a:pt x="-3764" y="26496"/>
                  <a:pt x="11510" y="11322"/>
                </a:cubicBezTo>
                <a:cubicBezTo>
                  <a:pt x="26784" y="-3846"/>
                  <a:pt x="51464" y="-3762"/>
                  <a:pt x="66633" y="11506"/>
                </a:cubicBezTo>
                <a:cubicBezTo>
                  <a:pt x="81807" y="26780"/>
                  <a:pt x="81724" y="51460"/>
                  <a:pt x="66449" y="66634"/>
                </a:cubicBezTo>
                <a:cubicBezTo>
                  <a:pt x="51180" y="81803"/>
                  <a:pt x="26495" y="81725"/>
                  <a:pt x="11326" y="664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7179758" y="2025089"/>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7178423" y="1978312"/>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1" name="Freeform 3"/>
          <p:cNvSpPr/>
          <p:nvPr/>
        </p:nvSpPr>
        <p:spPr>
          <a:xfrm>
            <a:off x="9550930" y="1978313"/>
            <a:ext cx="44548" cy="115826"/>
          </a:xfrm>
          <a:custGeom>
            <a:avLst/>
            <a:gdLst>
              <a:gd name="connsiteX0" fmla="*/ 11137 w 44548"/>
              <a:gd name="connsiteY0" fmla="*/ 104688 h 115826"/>
              <a:gd name="connsiteX1" fmla="*/ 11137 w 44548"/>
              <a:gd name="connsiteY1" fmla="*/ 11137 h 115826"/>
            </a:gdLst>
            <a:ahLst/>
            <a:cxnLst>
              <a:cxn ang="0">
                <a:pos x="connsiteX0" y="connsiteY0"/>
              </a:cxn>
              <a:cxn ang="1">
                <a:pos x="connsiteX1" y="connsiteY1"/>
              </a:cxn>
            </a:cxnLst>
            <a:rect l="l" t="t" r="r" b="b"/>
            <a:pathLst>
              <a:path w="44548" h="115826">
                <a:moveTo>
                  <a:pt x="11137" y="104688"/>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7179758" y="4141143"/>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3" name="Freeform 3"/>
          <p:cNvSpPr/>
          <p:nvPr/>
        </p:nvSpPr>
        <p:spPr>
          <a:xfrm>
            <a:off x="7178423" y="4094366"/>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4" name="Freeform 3"/>
          <p:cNvSpPr/>
          <p:nvPr/>
        </p:nvSpPr>
        <p:spPr>
          <a:xfrm>
            <a:off x="9550930" y="4094366"/>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5" name="Freeform 3"/>
          <p:cNvSpPr/>
          <p:nvPr/>
        </p:nvSpPr>
        <p:spPr>
          <a:xfrm>
            <a:off x="7179758" y="6262764"/>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6" name="Freeform 3"/>
          <p:cNvSpPr/>
          <p:nvPr/>
        </p:nvSpPr>
        <p:spPr>
          <a:xfrm>
            <a:off x="7178423" y="6215987"/>
            <a:ext cx="44548" cy="115826"/>
          </a:xfrm>
          <a:custGeom>
            <a:avLst/>
            <a:gdLst>
              <a:gd name="connsiteX0" fmla="*/ 11137 w 44548"/>
              <a:gd name="connsiteY0" fmla="*/ 11137 h 115826"/>
              <a:gd name="connsiteX1" fmla="*/ 11137 w 44548"/>
              <a:gd name="connsiteY1" fmla="*/ 104689 h 115826"/>
            </a:gdLst>
            <a:ahLst/>
            <a:cxnLst>
              <a:cxn ang="0">
                <a:pos x="connsiteX0" y="connsiteY0"/>
              </a:cxn>
              <a:cxn ang="1">
                <a:pos x="connsiteX1" y="connsiteY1"/>
              </a:cxn>
            </a:cxnLst>
            <a:rect l="l" t="t" r="r" b="b"/>
            <a:pathLst>
              <a:path w="44548" h="115826">
                <a:moveTo>
                  <a:pt x="11137" y="11137"/>
                </a:moveTo>
                <a:lnTo>
                  <a:pt x="11137" y="104689"/>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7" name="Freeform 3"/>
          <p:cNvSpPr/>
          <p:nvPr/>
        </p:nvSpPr>
        <p:spPr>
          <a:xfrm>
            <a:off x="9550930" y="6215987"/>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673100" y="1016000"/>
            <a:ext cx="5905500" cy="4787900"/>
          </a:xfrm>
          <a:prstGeom prst="rect">
            <a:avLst/>
          </a:prstGeom>
          <a:noFill/>
        </p:spPr>
      </p:pic>
      <p:sp>
        <p:nvSpPr>
          <p:cNvPr id="2" name="TextBox 1"/>
          <p:cNvSpPr txBox="1"/>
          <p:nvPr/>
        </p:nvSpPr>
        <p:spPr>
          <a:xfrm>
            <a:off x="4419600" y="825500"/>
            <a:ext cx="510946" cy="710023"/>
          </a:xfrm>
          <a:prstGeom prst="rect">
            <a:avLst/>
          </a:prstGeom>
          <a:noFill/>
        </p:spPr>
        <p:txBody>
          <a:bodyPr wrap="none" lIns="0" tIns="0" rIns="0" rtlCol="0">
            <a:spAutoFit/>
          </a:bodyPr>
          <a:lstStyle/>
          <a:p>
            <a:pPr>
              <a:lnSpc>
                <a:spcPts val="1700"/>
              </a:lnSpc>
              <a:tabLst>
                <a:tab pos="127000" algn="l"/>
                <a:tab pos="177800" algn="l"/>
              </a:tabLst>
            </a:pPr>
            <a:r>
              <a:rPr lang="en-US" altLang="zh-CN" dirty="0" smtClean="0">
                <a:latin typeface="Calibri"/>
                <a:cs typeface="Calibri"/>
              </a:rPr>
              <a:t>		</a:t>
            </a:r>
            <a:r>
              <a:rPr lang="en-US" altLang="zh-CN" sz="1578" b="1" dirty="0" smtClean="0">
                <a:solidFill>
                  <a:srgbClr val="E22A26"/>
                </a:solidFill>
                <a:latin typeface="Calibri"/>
                <a:cs typeface="Calibri"/>
              </a:rPr>
              <a:t>Red</a:t>
            </a:r>
          </a:p>
          <a:p>
            <a:pPr>
              <a:lnSpc>
                <a:spcPts val="1700"/>
              </a:lnSpc>
              <a:tabLst>
                <a:tab pos="127000" algn="l"/>
                <a:tab pos="177800" algn="l"/>
              </a:tabLst>
            </a:pPr>
            <a:r>
              <a:rPr lang="en-US" altLang="zh-CN" sz="1578" b="1" dirty="0" smtClean="0">
                <a:solidFill>
                  <a:srgbClr val="C3F760"/>
                </a:solidFill>
                <a:latin typeface="Calibri"/>
                <a:cs typeface="Calibri"/>
              </a:rPr>
              <a:t>Green</a:t>
            </a:r>
          </a:p>
          <a:p>
            <a:pPr>
              <a:lnSpc>
                <a:spcPts val="1700"/>
              </a:lnSpc>
              <a:tabLst>
                <a:tab pos="127000" algn="l"/>
                <a:tab pos="177800" algn="l"/>
              </a:tabLst>
            </a:pPr>
            <a:r>
              <a:rPr lang="en-US" altLang="zh-CN" dirty="0" smtClean="0">
                <a:latin typeface="Calibri"/>
                <a:cs typeface="Calibri"/>
              </a:rPr>
              <a:t>	</a:t>
            </a:r>
            <a:r>
              <a:rPr lang="en-US" altLang="zh-CN" sz="1578" b="1" dirty="0" smtClean="0">
                <a:solidFill>
                  <a:srgbClr val="17B4FC"/>
                </a:solidFill>
                <a:latin typeface="Calibri"/>
                <a:cs typeface="Calibri"/>
              </a:rPr>
              <a:t>Blue</a:t>
            </a:r>
          </a:p>
        </p:txBody>
      </p:sp>
      <p:sp>
        <p:nvSpPr>
          <p:cNvPr id="18" name="TextBox 1"/>
          <p:cNvSpPr txBox="1"/>
          <p:nvPr/>
        </p:nvSpPr>
        <p:spPr>
          <a:xfrm>
            <a:off x="5143500" y="825500"/>
            <a:ext cx="307777" cy="704330"/>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79</a:t>
            </a:r>
          </a:p>
          <a:p>
            <a:pPr>
              <a:lnSpc>
                <a:spcPts val="1700"/>
              </a:lnSpc>
              <a:tabLst/>
            </a:pPr>
            <a:r>
              <a:rPr lang="en-US" altLang="zh-CN" sz="1578" b="1" dirty="0" smtClean="0">
                <a:solidFill>
                  <a:srgbClr val="FFFFFF"/>
                </a:solidFill>
                <a:latin typeface="Calibri"/>
                <a:cs typeface="Calibri"/>
              </a:rPr>
              <a:t>148</a:t>
            </a:r>
          </a:p>
          <a:p>
            <a:pPr>
              <a:lnSpc>
                <a:spcPts val="1700"/>
              </a:lnSpc>
              <a:tabLst/>
            </a:pPr>
            <a:r>
              <a:rPr lang="en-US" altLang="zh-CN" sz="1578" b="1" dirty="0" smtClean="0">
                <a:solidFill>
                  <a:srgbClr val="FFFFFF"/>
                </a:solidFill>
                <a:latin typeface="Calibri"/>
                <a:cs typeface="Calibri"/>
              </a:rPr>
              <a:t>186</a:t>
            </a:r>
          </a:p>
        </p:txBody>
      </p:sp>
      <p:sp>
        <p:nvSpPr>
          <p:cNvPr id="19" name="TextBox 1"/>
          <p:cNvSpPr txBox="1"/>
          <p:nvPr/>
        </p:nvSpPr>
        <p:spPr>
          <a:xfrm>
            <a:off x="7747000" y="2184400"/>
            <a:ext cx="1227912"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a:t>
            </a:r>
          </a:p>
        </p:txBody>
      </p:sp>
      <p:sp>
        <p:nvSpPr>
          <p:cNvPr id="20" name="TextBox 1"/>
          <p:cNvSpPr txBox="1"/>
          <p:nvPr/>
        </p:nvSpPr>
        <p:spPr>
          <a:xfrm>
            <a:off x="6946900" y="19304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1" name="TextBox 1"/>
          <p:cNvSpPr txBox="1"/>
          <p:nvPr/>
        </p:nvSpPr>
        <p:spPr>
          <a:xfrm>
            <a:off x="9677400" y="19304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2" name="TextBox 1"/>
          <p:cNvSpPr txBox="1"/>
          <p:nvPr/>
        </p:nvSpPr>
        <p:spPr>
          <a:xfrm>
            <a:off x="6946900" y="40386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3" name="TextBox 1"/>
          <p:cNvSpPr txBox="1"/>
          <p:nvPr/>
        </p:nvSpPr>
        <p:spPr>
          <a:xfrm>
            <a:off x="9677400" y="40386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4" name="TextBox 1"/>
          <p:cNvSpPr txBox="1"/>
          <p:nvPr/>
        </p:nvSpPr>
        <p:spPr>
          <a:xfrm>
            <a:off x="7747000" y="4305300"/>
            <a:ext cx="1417429"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a:t>
            </a:r>
          </a:p>
        </p:txBody>
      </p:sp>
      <p:sp>
        <p:nvSpPr>
          <p:cNvPr id="25" name="TextBox 1"/>
          <p:cNvSpPr txBox="1"/>
          <p:nvPr/>
        </p:nvSpPr>
        <p:spPr>
          <a:xfrm>
            <a:off x="6946900" y="61595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6" name="TextBox 1"/>
          <p:cNvSpPr txBox="1"/>
          <p:nvPr/>
        </p:nvSpPr>
        <p:spPr>
          <a:xfrm>
            <a:off x="9677400" y="61595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7" name="TextBox 1"/>
          <p:cNvSpPr txBox="1"/>
          <p:nvPr/>
        </p:nvSpPr>
        <p:spPr>
          <a:xfrm>
            <a:off x="7823200" y="6426200"/>
            <a:ext cx="1280084"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032527" y="1961796"/>
            <a:ext cx="3424663" cy="3424663"/>
          </a:xfrm>
          <a:custGeom>
            <a:avLst/>
            <a:gdLst>
              <a:gd name="connsiteX0" fmla="*/ 2915258 w 3424663"/>
              <a:gd name="connsiteY0" fmla="*/ 509405 h 3424663"/>
              <a:gd name="connsiteX1" fmla="*/ 2915258 w 3424663"/>
              <a:gd name="connsiteY1" fmla="*/ 2915258 h 3424663"/>
              <a:gd name="connsiteX2" fmla="*/ 509405 w 3424663"/>
              <a:gd name="connsiteY2" fmla="*/ 2915258 h 3424663"/>
              <a:gd name="connsiteX3" fmla="*/ 509405 w 3424663"/>
              <a:gd name="connsiteY3" fmla="*/ 509405 h 3424663"/>
              <a:gd name="connsiteX4" fmla="*/ 2915258 w 3424663"/>
              <a:gd name="connsiteY4" fmla="*/ 509405 h 34246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24663" h="3424663">
                <a:moveTo>
                  <a:pt x="2915258" y="509405"/>
                </a:moveTo>
                <a:cubicBezTo>
                  <a:pt x="3579615" y="1173762"/>
                  <a:pt x="3579615" y="2250900"/>
                  <a:pt x="2915258" y="2915258"/>
                </a:cubicBezTo>
                <a:cubicBezTo>
                  <a:pt x="2250900" y="3579615"/>
                  <a:pt x="1173762" y="3579615"/>
                  <a:pt x="509405" y="2915258"/>
                </a:cubicBezTo>
                <a:cubicBezTo>
                  <a:pt x="-154952" y="2250900"/>
                  <a:pt x="-154952" y="1173762"/>
                  <a:pt x="509405" y="509405"/>
                </a:cubicBezTo>
                <a:cubicBezTo>
                  <a:pt x="1173762" y="-154952"/>
                  <a:pt x="2250900" y="-154952"/>
                  <a:pt x="2915258" y="509405"/>
                </a:cubicBez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4154147" y="3239781"/>
            <a:ext cx="189331" cy="206036"/>
          </a:xfrm>
          <a:custGeom>
            <a:avLst/>
            <a:gdLst>
              <a:gd name="connsiteX0" fmla="*/ 11137 w 189331"/>
              <a:gd name="connsiteY0" fmla="*/ 11137 h 206036"/>
              <a:gd name="connsiteX1" fmla="*/ 178194 w 189331"/>
              <a:gd name="connsiteY1" fmla="*/ 11137 h 206036"/>
              <a:gd name="connsiteX2" fmla="*/ 178194 w 189331"/>
              <a:gd name="connsiteY2" fmla="*/ 194899 h 206036"/>
              <a:gd name="connsiteX3" fmla="*/ 11137 w 189331"/>
              <a:gd name="connsiteY3" fmla="*/ 194899 h 206036"/>
              <a:gd name="connsiteX4" fmla="*/ 11137 w 189331"/>
              <a:gd name="connsiteY4" fmla="*/ 11137 h 2060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9331" h="206036">
                <a:moveTo>
                  <a:pt x="11137" y="11137"/>
                </a:moveTo>
                <a:lnTo>
                  <a:pt x="178194" y="11137"/>
                </a:lnTo>
                <a:lnTo>
                  <a:pt x="178194" y="194899"/>
                </a:lnTo>
                <a:lnTo>
                  <a:pt x="11137" y="194899"/>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4237480" y="1141914"/>
            <a:ext cx="29251" cy="2108742"/>
          </a:xfrm>
          <a:custGeom>
            <a:avLst/>
            <a:gdLst>
              <a:gd name="connsiteX0" fmla="*/ 11137 w 29251"/>
              <a:gd name="connsiteY0" fmla="*/ 2097605 h 2108742"/>
              <a:gd name="connsiteX1" fmla="*/ 18075 w 29251"/>
              <a:gd name="connsiteY1" fmla="*/ 22268 h 2108742"/>
              <a:gd name="connsiteX2" fmla="*/ 18114 w 29251"/>
              <a:gd name="connsiteY2" fmla="*/ 11137 h 2108742"/>
            </a:gdLst>
            <a:ahLst/>
            <a:cxnLst>
              <a:cxn ang="0">
                <a:pos x="connsiteX0" y="connsiteY0"/>
              </a:cxn>
              <a:cxn ang="1">
                <a:pos x="connsiteX1" y="connsiteY1"/>
              </a:cxn>
              <a:cxn ang="2">
                <a:pos x="connsiteX2" y="connsiteY2"/>
              </a:cxn>
            </a:cxnLst>
            <a:rect l="l" t="t" r="r" b="b"/>
            <a:pathLst>
              <a:path w="29251" h="2108742">
                <a:moveTo>
                  <a:pt x="11137" y="2097605"/>
                </a:moveTo>
                <a:lnTo>
                  <a:pt x="18075" y="22268"/>
                </a:lnTo>
                <a:lnTo>
                  <a:pt x="18114" y="11137"/>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4216705" y="1086227"/>
            <a:ext cx="77959" cy="77959"/>
          </a:xfrm>
          <a:custGeom>
            <a:avLst/>
            <a:gdLst>
              <a:gd name="connsiteX0" fmla="*/ 11326 w 77959"/>
              <a:gd name="connsiteY0" fmla="*/ 66450 h 77959"/>
              <a:gd name="connsiteX1" fmla="*/ 11510 w 77959"/>
              <a:gd name="connsiteY1" fmla="*/ 11322 h 77959"/>
              <a:gd name="connsiteX2" fmla="*/ 66633 w 77959"/>
              <a:gd name="connsiteY2" fmla="*/ 11506 h 77959"/>
              <a:gd name="connsiteX3" fmla="*/ 66449 w 77959"/>
              <a:gd name="connsiteY3" fmla="*/ 66634 h 77959"/>
              <a:gd name="connsiteX4" fmla="*/ 11326 w 77959"/>
              <a:gd name="connsiteY4" fmla="*/ 66450 h 779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9" h="77959">
                <a:moveTo>
                  <a:pt x="11326" y="66450"/>
                </a:moveTo>
                <a:cubicBezTo>
                  <a:pt x="-3847" y="51176"/>
                  <a:pt x="-3764" y="26496"/>
                  <a:pt x="11510" y="11322"/>
                </a:cubicBezTo>
                <a:cubicBezTo>
                  <a:pt x="26784" y="-3846"/>
                  <a:pt x="51464" y="-3762"/>
                  <a:pt x="66633" y="11506"/>
                </a:cubicBezTo>
                <a:cubicBezTo>
                  <a:pt x="81807" y="26780"/>
                  <a:pt x="81724" y="51460"/>
                  <a:pt x="66449" y="66634"/>
                </a:cubicBezTo>
                <a:cubicBezTo>
                  <a:pt x="51180" y="81803"/>
                  <a:pt x="26495" y="81725"/>
                  <a:pt x="11326" y="6645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7179758" y="2025089"/>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7178423" y="1978312"/>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1" name="Freeform 3"/>
          <p:cNvSpPr/>
          <p:nvPr/>
        </p:nvSpPr>
        <p:spPr>
          <a:xfrm>
            <a:off x="9550930" y="1978313"/>
            <a:ext cx="44548" cy="115826"/>
          </a:xfrm>
          <a:custGeom>
            <a:avLst/>
            <a:gdLst>
              <a:gd name="connsiteX0" fmla="*/ 11137 w 44548"/>
              <a:gd name="connsiteY0" fmla="*/ 104688 h 115826"/>
              <a:gd name="connsiteX1" fmla="*/ 11137 w 44548"/>
              <a:gd name="connsiteY1" fmla="*/ 11137 h 115826"/>
            </a:gdLst>
            <a:ahLst/>
            <a:cxnLst>
              <a:cxn ang="0">
                <a:pos x="connsiteX0" y="connsiteY0"/>
              </a:cxn>
              <a:cxn ang="1">
                <a:pos x="connsiteX1" y="connsiteY1"/>
              </a:cxn>
            </a:cxnLst>
            <a:rect l="l" t="t" r="r" b="b"/>
            <a:pathLst>
              <a:path w="44548" h="115826">
                <a:moveTo>
                  <a:pt x="11137" y="104688"/>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7179758" y="4141143"/>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3" name="Freeform 3"/>
          <p:cNvSpPr/>
          <p:nvPr/>
        </p:nvSpPr>
        <p:spPr>
          <a:xfrm>
            <a:off x="7178423" y="4094366"/>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4" name="Freeform 3"/>
          <p:cNvSpPr/>
          <p:nvPr/>
        </p:nvSpPr>
        <p:spPr>
          <a:xfrm>
            <a:off x="9550930" y="4094366"/>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5" name="Freeform 3"/>
          <p:cNvSpPr/>
          <p:nvPr/>
        </p:nvSpPr>
        <p:spPr>
          <a:xfrm>
            <a:off x="7179758" y="6262764"/>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6" name="Freeform 3"/>
          <p:cNvSpPr/>
          <p:nvPr/>
        </p:nvSpPr>
        <p:spPr>
          <a:xfrm>
            <a:off x="7178423" y="6215987"/>
            <a:ext cx="44548" cy="115826"/>
          </a:xfrm>
          <a:custGeom>
            <a:avLst/>
            <a:gdLst>
              <a:gd name="connsiteX0" fmla="*/ 11137 w 44548"/>
              <a:gd name="connsiteY0" fmla="*/ 11137 h 115826"/>
              <a:gd name="connsiteX1" fmla="*/ 11137 w 44548"/>
              <a:gd name="connsiteY1" fmla="*/ 104689 h 115826"/>
            </a:gdLst>
            <a:ahLst/>
            <a:cxnLst>
              <a:cxn ang="0">
                <a:pos x="connsiteX0" y="connsiteY0"/>
              </a:cxn>
              <a:cxn ang="1">
                <a:pos x="connsiteX1" y="connsiteY1"/>
              </a:cxn>
            </a:cxnLst>
            <a:rect l="l" t="t" r="r" b="b"/>
            <a:pathLst>
              <a:path w="44548" h="115826">
                <a:moveTo>
                  <a:pt x="11137" y="11137"/>
                </a:moveTo>
                <a:lnTo>
                  <a:pt x="11137" y="104689"/>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7" name="Freeform 3"/>
          <p:cNvSpPr/>
          <p:nvPr/>
        </p:nvSpPr>
        <p:spPr>
          <a:xfrm>
            <a:off x="9550930" y="6215987"/>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8" name="Freeform 3"/>
          <p:cNvSpPr/>
          <p:nvPr/>
        </p:nvSpPr>
        <p:spPr>
          <a:xfrm>
            <a:off x="7898048" y="1330642"/>
            <a:ext cx="22274" cy="473840"/>
          </a:xfrm>
          <a:custGeom>
            <a:avLst/>
            <a:gdLst>
              <a:gd name="connsiteX0" fmla="*/ 11137 w 22274"/>
              <a:gd name="connsiteY0" fmla="*/ 462702 h 473840"/>
              <a:gd name="connsiteX1" fmla="*/ 11137 w 22274"/>
              <a:gd name="connsiteY1" fmla="*/ 451565 h 473840"/>
              <a:gd name="connsiteX2" fmla="*/ 11137 w 22274"/>
              <a:gd name="connsiteY2" fmla="*/ 11137 h 473840"/>
            </a:gdLst>
            <a:ahLst/>
            <a:cxnLst>
              <a:cxn ang="0">
                <a:pos x="connsiteX0" y="connsiteY0"/>
              </a:cxn>
              <a:cxn ang="1">
                <a:pos x="connsiteX1" y="connsiteY1"/>
              </a:cxn>
              <a:cxn ang="2">
                <a:pos x="connsiteX2" y="connsiteY2"/>
              </a:cxn>
            </a:cxnLst>
            <a:rect l="l" t="t" r="r" b="b"/>
            <a:pathLst>
              <a:path w="22274" h="473840">
                <a:moveTo>
                  <a:pt x="11137" y="462702"/>
                </a:moveTo>
                <a:lnTo>
                  <a:pt x="11137" y="451565"/>
                </a:ln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9" name="Freeform 3"/>
          <p:cNvSpPr/>
          <p:nvPr/>
        </p:nvSpPr>
        <p:spPr>
          <a:xfrm>
            <a:off x="7862408" y="1758820"/>
            <a:ext cx="93552" cy="93550"/>
          </a:xfrm>
          <a:custGeom>
            <a:avLst/>
            <a:gdLst>
              <a:gd name="connsiteX0" fmla="*/ 0 w 93552"/>
              <a:gd name="connsiteY0" fmla="*/ 0 h 93550"/>
              <a:gd name="connsiteX1" fmla="*/ 46776 w 93552"/>
              <a:gd name="connsiteY1" fmla="*/ 93550 h 93550"/>
              <a:gd name="connsiteX2" fmla="*/ 93552 w 93552"/>
              <a:gd name="connsiteY2" fmla="*/ 0 h 93550"/>
              <a:gd name="connsiteX3" fmla="*/ 46776 w 93552"/>
              <a:gd name="connsiteY3" fmla="*/ 23386 h 93550"/>
              <a:gd name="connsiteX4" fmla="*/ 0 w 93552"/>
              <a:gd name="connsiteY4" fmla="*/ 0 h 935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552" h="93550">
                <a:moveTo>
                  <a:pt x="0" y="0"/>
                </a:moveTo>
                <a:lnTo>
                  <a:pt x="46776" y="93550"/>
                </a:lnTo>
                <a:lnTo>
                  <a:pt x="93552" y="0"/>
                </a:lnTo>
                <a:lnTo>
                  <a:pt x="46776" y="23386"/>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0" name="Freeform 3"/>
          <p:cNvSpPr/>
          <p:nvPr/>
        </p:nvSpPr>
        <p:spPr>
          <a:xfrm>
            <a:off x="8622829" y="3445815"/>
            <a:ext cx="22274" cy="473840"/>
          </a:xfrm>
          <a:custGeom>
            <a:avLst/>
            <a:gdLst>
              <a:gd name="connsiteX0" fmla="*/ 11137 w 22274"/>
              <a:gd name="connsiteY0" fmla="*/ 462703 h 473840"/>
              <a:gd name="connsiteX1" fmla="*/ 11137 w 22274"/>
              <a:gd name="connsiteY1" fmla="*/ 451566 h 473840"/>
              <a:gd name="connsiteX2" fmla="*/ 11137 w 22274"/>
              <a:gd name="connsiteY2" fmla="*/ 11137 h 473840"/>
            </a:gdLst>
            <a:ahLst/>
            <a:cxnLst>
              <a:cxn ang="0">
                <a:pos x="connsiteX0" y="connsiteY0"/>
              </a:cxn>
              <a:cxn ang="1">
                <a:pos x="connsiteX1" y="connsiteY1"/>
              </a:cxn>
              <a:cxn ang="2">
                <a:pos x="connsiteX2" y="connsiteY2"/>
              </a:cxn>
            </a:cxnLst>
            <a:rect l="l" t="t" r="r" b="b"/>
            <a:pathLst>
              <a:path w="22274" h="473840">
                <a:moveTo>
                  <a:pt x="11137" y="462703"/>
                </a:moveTo>
                <a:lnTo>
                  <a:pt x="11137" y="451566"/>
                </a:ln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1" name="Freeform 3"/>
          <p:cNvSpPr/>
          <p:nvPr/>
        </p:nvSpPr>
        <p:spPr>
          <a:xfrm>
            <a:off x="8587191" y="3873994"/>
            <a:ext cx="93550" cy="93552"/>
          </a:xfrm>
          <a:custGeom>
            <a:avLst/>
            <a:gdLst>
              <a:gd name="connsiteX0" fmla="*/ 0 w 93550"/>
              <a:gd name="connsiteY0" fmla="*/ 0 h 93552"/>
              <a:gd name="connsiteX1" fmla="*/ 46775 w 93550"/>
              <a:gd name="connsiteY1" fmla="*/ 93552 h 93552"/>
              <a:gd name="connsiteX2" fmla="*/ 93550 w 93550"/>
              <a:gd name="connsiteY2" fmla="*/ 0 h 93552"/>
              <a:gd name="connsiteX3" fmla="*/ 46775 w 93550"/>
              <a:gd name="connsiteY3" fmla="*/ 23388 h 93552"/>
              <a:gd name="connsiteX4" fmla="*/ 0 w 93550"/>
              <a:gd name="connsiteY4" fmla="*/ 0 h 9355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550" h="93552">
                <a:moveTo>
                  <a:pt x="0" y="0"/>
                </a:moveTo>
                <a:lnTo>
                  <a:pt x="46775" y="93552"/>
                </a:lnTo>
                <a:lnTo>
                  <a:pt x="93550" y="0"/>
                </a:lnTo>
                <a:lnTo>
                  <a:pt x="46775" y="23388"/>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2" name="Freeform 3"/>
          <p:cNvSpPr/>
          <p:nvPr/>
        </p:nvSpPr>
        <p:spPr>
          <a:xfrm>
            <a:off x="9001492" y="5567439"/>
            <a:ext cx="22274" cy="473840"/>
          </a:xfrm>
          <a:custGeom>
            <a:avLst/>
            <a:gdLst>
              <a:gd name="connsiteX0" fmla="*/ 11137 w 22274"/>
              <a:gd name="connsiteY0" fmla="*/ 462703 h 473840"/>
              <a:gd name="connsiteX1" fmla="*/ 11137 w 22274"/>
              <a:gd name="connsiteY1" fmla="*/ 451566 h 473840"/>
              <a:gd name="connsiteX2" fmla="*/ 11137 w 22274"/>
              <a:gd name="connsiteY2" fmla="*/ 11137 h 473840"/>
            </a:gdLst>
            <a:ahLst/>
            <a:cxnLst>
              <a:cxn ang="0">
                <a:pos x="connsiteX0" y="connsiteY0"/>
              </a:cxn>
              <a:cxn ang="1">
                <a:pos x="connsiteX1" y="connsiteY1"/>
              </a:cxn>
              <a:cxn ang="2">
                <a:pos x="connsiteX2" y="connsiteY2"/>
              </a:cxn>
            </a:cxnLst>
            <a:rect l="l" t="t" r="r" b="b"/>
            <a:pathLst>
              <a:path w="22274" h="473840">
                <a:moveTo>
                  <a:pt x="11137" y="462703"/>
                </a:moveTo>
                <a:lnTo>
                  <a:pt x="11137" y="451566"/>
                </a:ln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3" name="Freeform 3"/>
          <p:cNvSpPr/>
          <p:nvPr/>
        </p:nvSpPr>
        <p:spPr>
          <a:xfrm>
            <a:off x="8965854" y="5995615"/>
            <a:ext cx="93552" cy="93552"/>
          </a:xfrm>
          <a:custGeom>
            <a:avLst/>
            <a:gdLst>
              <a:gd name="connsiteX0" fmla="*/ 0 w 93552"/>
              <a:gd name="connsiteY0" fmla="*/ 0 h 93552"/>
              <a:gd name="connsiteX1" fmla="*/ 46775 w 93552"/>
              <a:gd name="connsiteY1" fmla="*/ 93552 h 93552"/>
              <a:gd name="connsiteX2" fmla="*/ 93551 w 93552"/>
              <a:gd name="connsiteY2" fmla="*/ 0 h 93552"/>
              <a:gd name="connsiteX3" fmla="*/ 46775 w 93552"/>
              <a:gd name="connsiteY3" fmla="*/ 23388 h 93552"/>
              <a:gd name="connsiteX4" fmla="*/ 0 w 93552"/>
              <a:gd name="connsiteY4" fmla="*/ 0 h 9355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552" h="93552">
                <a:moveTo>
                  <a:pt x="0" y="0"/>
                </a:moveTo>
                <a:lnTo>
                  <a:pt x="46775" y="93552"/>
                </a:lnTo>
                <a:lnTo>
                  <a:pt x="93551" y="0"/>
                </a:lnTo>
                <a:lnTo>
                  <a:pt x="46775" y="23388"/>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673100" y="1016000"/>
            <a:ext cx="5905500" cy="4787900"/>
          </a:xfrm>
          <a:prstGeom prst="rect">
            <a:avLst/>
          </a:prstGeom>
          <a:noFill/>
        </p:spPr>
      </p:pic>
      <p:sp>
        <p:nvSpPr>
          <p:cNvPr id="2" name="TextBox 1"/>
          <p:cNvSpPr txBox="1"/>
          <p:nvPr/>
        </p:nvSpPr>
        <p:spPr>
          <a:xfrm>
            <a:off x="4419600" y="825500"/>
            <a:ext cx="510946" cy="710023"/>
          </a:xfrm>
          <a:prstGeom prst="rect">
            <a:avLst/>
          </a:prstGeom>
          <a:noFill/>
        </p:spPr>
        <p:txBody>
          <a:bodyPr wrap="none" lIns="0" tIns="0" rIns="0" rtlCol="0">
            <a:spAutoFit/>
          </a:bodyPr>
          <a:lstStyle/>
          <a:p>
            <a:pPr>
              <a:lnSpc>
                <a:spcPts val="1700"/>
              </a:lnSpc>
              <a:tabLst>
                <a:tab pos="127000" algn="l"/>
                <a:tab pos="177800" algn="l"/>
              </a:tabLst>
            </a:pPr>
            <a:r>
              <a:rPr lang="en-US" altLang="zh-CN" dirty="0" smtClean="0">
                <a:latin typeface="Calibri"/>
                <a:cs typeface="Calibri"/>
              </a:rPr>
              <a:t>		</a:t>
            </a:r>
            <a:r>
              <a:rPr lang="en-US" altLang="zh-CN" sz="1578" b="1" dirty="0" smtClean="0">
                <a:solidFill>
                  <a:srgbClr val="E22A26"/>
                </a:solidFill>
                <a:latin typeface="Calibri"/>
                <a:cs typeface="Calibri"/>
              </a:rPr>
              <a:t>Red</a:t>
            </a:r>
          </a:p>
          <a:p>
            <a:pPr>
              <a:lnSpc>
                <a:spcPts val="1700"/>
              </a:lnSpc>
              <a:tabLst>
                <a:tab pos="127000" algn="l"/>
                <a:tab pos="177800" algn="l"/>
              </a:tabLst>
            </a:pPr>
            <a:r>
              <a:rPr lang="en-US" altLang="zh-CN" sz="1578" b="1" dirty="0" smtClean="0">
                <a:solidFill>
                  <a:srgbClr val="C3F760"/>
                </a:solidFill>
                <a:latin typeface="Calibri"/>
                <a:cs typeface="Calibri"/>
              </a:rPr>
              <a:t>Green</a:t>
            </a:r>
          </a:p>
          <a:p>
            <a:pPr>
              <a:lnSpc>
                <a:spcPts val="1700"/>
              </a:lnSpc>
              <a:tabLst>
                <a:tab pos="127000" algn="l"/>
                <a:tab pos="177800" algn="l"/>
              </a:tabLst>
            </a:pPr>
            <a:r>
              <a:rPr lang="en-US" altLang="zh-CN" dirty="0" smtClean="0">
                <a:latin typeface="Calibri"/>
                <a:cs typeface="Calibri"/>
              </a:rPr>
              <a:t>	</a:t>
            </a:r>
            <a:r>
              <a:rPr lang="en-US" altLang="zh-CN" sz="1578" b="1" dirty="0" smtClean="0">
                <a:solidFill>
                  <a:srgbClr val="17B4FC"/>
                </a:solidFill>
                <a:latin typeface="Calibri"/>
                <a:cs typeface="Calibri"/>
              </a:rPr>
              <a:t>Blue</a:t>
            </a:r>
          </a:p>
        </p:txBody>
      </p:sp>
      <p:sp>
        <p:nvSpPr>
          <p:cNvPr id="24" name="TextBox 1"/>
          <p:cNvSpPr txBox="1"/>
          <p:nvPr/>
        </p:nvSpPr>
        <p:spPr>
          <a:xfrm>
            <a:off x="5143500" y="825500"/>
            <a:ext cx="307777" cy="704330"/>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79</a:t>
            </a:r>
          </a:p>
          <a:p>
            <a:pPr>
              <a:lnSpc>
                <a:spcPts val="1700"/>
              </a:lnSpc>
              <a:tabLst/>
            </a:pPr>
            <a:r>
              <a:rPr lang="en-US" altLang="zh-CN" sz="1578" b="1" dirty="0" smtClean="0">
                <a:solidFill>
                  <a:srgbClr val="FFFFFF"/>
                </a:solidFill>
                <a:latin typeface="Calibri"/>
                <a:cs typeface="Calibri"/>
              </a:rPr>
              <a:t>148</a:t>
            </a:r>
          </a:p>
          <a:p>
            <a:pPr>
              <a:lnSpc>
                <a:spcPts val="1700"/>
              </a:lnSpc>
              <a:tabLst/>
            </a:pPr>
            <a:r>
              <a:rPr lang="en-US" altLang="zh-CN" sz="1578" b="1" dirty="0" smtClean="0">
                <a:solidFill>
                  <a:srgbClr val="FFFFFF"/>
                </a:solidFill>
                <a:latin typeface="Calibri"/>
                <a:cs typeface="Calibri"/>
              </a:rPr>
              <a:t>186</a:t>
            </a:r>
          </a:p>
        </p:txBody>
      </p:sp>
      <p:sp>
        <p:nvSpPr>
          <p:cNvPr id="25" name="TextBox 1"/>
          <p:cNvSpPr txBox="1"/>
          <p:nvPr/>
        </p:nvSpPr>
        <p:spPr>
          <a:xfrm>
            <a:off x="6946900" y="19304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6" name="TextBox 1"/>
          <p:cNvSpPr txBox="1"/>
          <p:nvPr/>
        </p:nvSpPr>
        <p:spPr>
          <a:xfrm>
            <a:off x="9677400" y="19304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7" name="TextBox 1"/>
          <p:cNvSpPr txBox="1"/>
          <p:nvPr/>
        </p:nvSpPr>
        <p:spPr>
          <a:xfrm>
            <a:off x="6946900" y="40386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8" name="TextBox 1"/>
          <p:cNvSpPr txBox="1"/>
          <p:nvPr/>
        </p:nvSpPr>
        <p:spPr>
          <a:xfrm>
            <a:off x="9677400" y="40386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9" name="TextBox 1"/>
          <p:cNvSpPr txBox="1"/>
          <p:nvPr/>
        </p:nvSpPr>
        <p:spPr>
          <a:xfrm>
            <a:off x="6946900" y="61595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30" name="TextBox 1"/>
          <p:cNvSpPr txBox="1"/>
          <p:nvPr/>
        </p:nvSpPr>
        <p:spPr>
          <a:xfrm>
            <a:off x="9677400" y="61595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31" name="TextBox 1"/>
          <p:cNvSpPr txBox="1"/>
          <p:nvPr/>
        </p:nvSpPr>
        <p:spPr>
          <a:xfrm>
            <a:off x="7823200" y="6426200"/>
            <a:ext cx="1280084"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a:t>
            </a:r>
          </a:p>
        </p:txBody>
      </p:sp>
      <p:sp>
        <p:nvSpPr>
          <p:cNvPr id="1024" name="TextBox 1"/>
          <p:cNvSpPr txBox="1"/>
          <p:nvPr/>
        </p:nvSpPr>
        <p:spPr>
          <a:xfrm>
            <a:off x="7785100" y="1054100"/>
            <a:ext cx="203351"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+1</a:t>
            </a:r>
          </a:p>
        </p:txBody>
      </p:sp>
      <p:sp>
        <p:nvSpPr>
          <p:cNvPr id="1025" name="TextBox 1"/>
          <p:cNvSpPr txBox="1"/>
          <p:nvPr/>
        </p:nvSpPr>
        <p:spPr>
          <a:xfrm>
            <a:off x="7747000" y="2222500"/>
            <a:ext cx="1227912" cy="1261457"/>
          </a:xfrm>
          <a:prstGeom prst="rect">
            <a:avLst/>
          </a:prstGeom>
          <a:noFill/>
        </p:spPr>
        <p:txBody>
          <a:bodyPr wrap="none" lIns="0" tIns="0" rIns="0" rtlCol="0">
            <a:spAutoFit/>
          </a:bodyPr>
          <a:lstStyle/>
          <a:p>
            <a:pPr>
              <a:lnSpc>
                <a:spcPts val="1700"/>
              </a:lnSpc>
              <a:tabLst>
                <a:tab pos="762000" algn="l"/>
              </a:tabLst>
            </a:pP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700"/>
              </a:lnSpc>
              <a:tabLst>
                <a:tab pos="762000" algn="l"/>
              </a:tabLst>
            </a:pPr>
            <a:r>
              <a:rPr lang="en-US" altLang="zh-CN" dirty="0" smtClean="0">
                <a:latin typeface="Calibri"/>
                <a:cs typeface="Calibri"/>
              </a:rPr>
              <a:t>	</a:t>
            </a:r>
            <a:r>
              <a:rPr lang="en-US" altLang="zh-CN" sz="1578" b="1" dirty="0" smtClean="0">
                <a:solidFill>
                  <a:srgbClr val="FFFFFF"/>
                </a:solidFill>
                <a:latin typeface="Calibri"/>
                <a:cs typeface="Calibri"/>
              </a:rPr>
              <a:t>+1</a:t>
            </a:r>
          </a:p>
        </p:txBody>
      </p:sp>
      <p:sp>
        <p:nvSpPr>
          <p:cNvPr id="1026" name="TextBox 1"/>
          <p:cNvSpPr txBox="1"/>
          <p:nvPr/>
        </p:nvSpPr>
        <p:spPr>
          <a:xfrm>
            <a:off x="7747000" y="4343400"/>
            <a:ext cx="1417429" cy="1261457"/>
          </a:xfrm>
          <a:prstGeom prst="rect">
            <a:avLst/>
          </a:prstGeom>
          <a:noFill/>
        </p:spPr>
        <p:txBody>
          <a:bodyPr wrap="none" lIns="0" tIns="0" rIns="0" rtlCol="0">
            <a:spAutoFit/>
          </a:bodyPr>
          <a:lstStyle/>
          <a:p>
            <a:pPr>
              <a:lnSpc>
                <a:spcPts val="1700"/>
              </a:lnSpc>
              <a:tabLst>
                <a:tab pos="1143000" algn="l"/>
              </a:tabLst>
            </a:pP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700"/>
              </a:lnSpc>
              <a:tabLst>
                <a:tab pos="1143000" algn="l"/>
              </a:tabLst>
            </a:pPr>
            <a:r>
              <a:rPr lang="en-US" altLang="zh-CN" dirty="0" smtClean="0">
                <a:latin typeface="Calibri"/>
                <a:cs typeface="Calibri"/>
              </a:rPr>
              <a:t>	</a:t>
            </a:r>
            <a:r>
              <a:rPr lang="en-US" altLang="zh-CN" sz="1578" b="1" dirty="0" smtClean="0">
                <a:solidFill>
                  <a:srgbClr val="FFFFFF"/>
                </a:solidFill>
                <a:latin typeface="Calibri"/>
                <a:cs typeface="Calibri"/>
              </a:rPr>
              <a:t>+1</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7179758" y="2025089"/>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7178423" y="1978312"/>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7" name="Freeform 3"/>
          <p:cNvSpPr/>
          <p:nvPr/>
        </p:nvSpPr>
        <p:spPr>
          <a:xfrm>
            <a:off x="9550930" y="1978313"/>
            <a:ext cx="44548" cy="115826"/>
          </a:xfrm>
          <a:custGeom>
            <a:avLst/>
            <a:gdLst>
              <a:gd name="connsiteX0" fmla="*/ 11137 w 44548"/>
              <a:gd name="connsiteY0" fmla="*/ 104688 h 115826"/>
              <a:gd name="connsiteX1" fmla="*/ 11137 w 44548"/>
              <a:gd name="connsiteY1" fmla="*/ 11137 h 115826"/>
            </a:gdLst>
            <a:ahLst/>
            <a:cxnLst>
              <a:cxn ang="0">
                <a:pos x="connsiteX0" y="connsiteY0"/>
              </a:cxn>
              <a:cxn ang="1">
                <a:pos x="connsiteX1" y="connsiteY1"/>
              </a:cxn>
            </a:cxnLst>
            <a:rect l="l" t="t" r="r" b="b"/>
            <a:pathLst>
              <a:path w="44548" h="115826">
                <a:moveTo>
                  <a:pt x="11137" y="104688"/>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7179758" y="4141143"/>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9" name="Freeform 3"/>
          <p:cNvSpPr/>
          <p:nvPr/>
        </p:nvSpPr>
        <p:spPr>
          <a:xfrm>
            <a:off x="7178423" y="4094366"/>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9550930" y="4094366"/>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1" name="Freeform 3"/>
          <p:cNvSpPr/>
          <p:nvPr/>
        </p:nvSpPr>
        <p:spPr>
          <a:xfrm>
            <a:off x="7179758" y="6262764"/>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7178423" y="6215987"/>
            <a:ext cx="44548" cy="115826"/>
          </a:xfrm>
          <a:custGeom>
            <a:avLst/>
            <a:gdLst>
              <a:gd name="connsiteX0" fmla="*/ 11137 w 44548"/>
              <a:gd name="connsiteY0" fmla="*/ 11137 h 115826"/>
              <a:gd name="connsiteX1" fmla="*/ 11137 w 44548"/>
              <a:gd name="connsiteY1" fmla="*/ 104689 h 115826"/>
            </a:gdLst>
            <a:ahLst/>
            <a:cxnLst>
              <a:cxn ang="0">
                <a:pos x="connsiteX0" y="connsiteY0"/>
              </a:cxn>
              <a:cxn ang="1">
                <a:pos x="connsiteX1" y="connsiteY1"/>
              </a:cxn>
            </a:cxnLst>
            <a:rect l="l" t="t" r="r" b="b"/>
            <a:pathLst>
              <a:path w="44548" h="115826">
                <a:moveTo>
                  <a:pt x="11137" y="11137"/>
                </a:moveTo>
                <a:lnTo>
                  <a:pt x="11137" y="104689"/>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3" name="Freeform 3"/>
          <p:cNvSpPr/>
          <p:nvPr/>
        </p:nvSpPr>
        <p:spPr>
          <a:xfrm>
            <a:off x="9550930" y="6215987"/>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673100" y="1739900"/>
            <a:ext cx="5905500" cy="4064000"/>
          </a:xfrm>
          <a:prstGeom prst="rect">
            <a:avLst/>
          </a:prstGeom>
          <a:noFill/>
        </p:spPr>
      </p:pic>
      <p:pic>
        <p:nvPicPr>
          <p:cNvPr id="14" name="Picture 3"/>
          <p:cNvPicPr>
            <a:picLocks noChangeAspect="1" noChangeArrowheads="1"/>
          </p:cNvPicPr>
          <p:nvPr/>
        </p:nvPicPr>
        <p:blipFill>
          <a:blip r:embed="rId4"/>
          <a:srcRect/>
          <a:stretch>
            <a:fillRect/>
          </a:stretch>
        </p:blipFill>
        <p:spPr bwMode="auto">
          <a:xfrm>
            <a:off x="7162800" y="1092200"/>
            <a:ext cx="2413000" cy="952500"/>
          </a:xfrm>
          <a:prstGeom prst="rect">
            <a:avLst/>
          </a:prstGeom>
          <a:noFill/>
        </p:spPr>
      </p:pic>
      <p:pic>
        <p:nvPicPr>
          <p:cNvPr id="15" name="Picture 3"/>
          <p:cNvPicPr>
            <a:picLocks noChangeAspect="1" noChangeArrowheads="1"/>
          </p:cNvPicPr>
          <p:nvPr/>
        </p:nvPicPr>
        <p:blipFill>
          <a:blip r:embed="rId5"/>
          <a:srcRect/>
          <a:stretch>
            <a:fillRect/>
          </a:stretch>
        </p:blipFill>
        <p:spPr bwMode="auto">
          <a:xfrm>
            <a:off x="7162800" y="3213100"/>
            <a:ext cx="2413000" cy="939800"/>
          </a:xfrm>
          <a:prstGeom prst="rect">
            <a:avLst/>
          </a:prstGeom>
          <a:noFill/>
        </p:spPr>
      </p:pic>
      <p:pic>
        <p:nvPicPr>
          <p:cNvPr id="16" name="Picture 3"/>
          <p:cNvPicPr>
            <a:picLocks noChangeAspect="1" noChangeArrowheads="1"/>
          </p:cNvPicPr>
          <p:nvPr/>
        </p:nvPicPr>
        <p:blipFill>
          <a:blip r:embed="rId6"/>
          <a:srcRect/>
          <a:stretch>
            <a:fillRect/>
          </a:stretch>
        </p:blipFill>
        <p:spPr bwMode="auto">
          <a:xfrm>
            <a:off x="7162800" y="5334000"/>
            <a:ext cx="2413000" cy="939800"/>
          </a:xfrm>
          <a:prstGeom prst="rect">
            <a:avLst/>
          </a:prstGeom>
          <a:noFill/>
        </p:spPr>
      </p:pic>
      <p:sp>
        <p:nvSpPr>
          <p:cNvPr id="2" name="TextBox 1"/>
          <p:cNvSpPr txBox="1"/>
          <p:nvPr/>
        </p:nvSpPr>
        <p:spPr>
          <a:xfrm>
            <a:off x="7747000" y="2184400"/>
            <a:ext cx="1227912"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a:t>
            </a:r>
          </a:p>
        </p:txBody>
      </p:sp>
      <p:sp>
        <p:nvSpPr>
          <p:cNvPr id="17" name="TextBox 1"/>
          <p:cNvSpPr txBox="1"/>
          <p:nvPr/>
        </p:nvSpPr>
        <p:spPr>
          <a:xfrm>
            <a:off x="6946900" y="19304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18" name="TextBox 1"/>
          <p:cNvSpPr txBox="1"/>
          <p:nvPr/>
        </p:nvSpPr>
        <p:spPr>
          <a:xfrm>
            <a:off x="9677400" y="19304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19" name="TextBox 1"/>
          <p:cNvSpPr txBox="1"/>
          <p:nvPr/>
        </p:nvSpPr>
        <p:spPr>
          <a:xfrm>
            <a:off x="6946900" y="40386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0" name="TextBox 1"/>
          <p:cNvSpPr txBox="1"/>
          <p:nvPr/>
        </p:nvSpPr>
        <p:spPr>
          <a:xfrm>
            <a:off x="9677400" y="40386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1" name="TextBox 1"/>
          <p:cNvSpPr txBox="1"/>
          <p:nvPr/>
        </p:nvSpPr>
        <p:spPr>
          <a:xfrm>
            <a:off x="7747000" y="4305300"/>
            <a:ext cx="1417429"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a:t>
            </a:r>
          </a:p>
        </p:txBody>
      </p:sp>
      <p:sp>
        <p:nvSpPr>
          <p:cNvPr id="22" name="TextBox 1"/>
          <p:cNvSpPr txBox="1"/>
          <p:nvPr/>
        </p:nvSpPr>
        <p:spPr>
          <a:xfrm>
            <a:off x="6946900" y="61595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3" name="TextBox 1"/>
          <p:cNvSpPr txBox="1"/>
          <p:nvPr/>
        </p:nvSpPr>
        <p:spPr>
          <a:xfrm>
            <a:off x="9677400" y="61595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4" name="TextBox 1"/>
          <p:cNvSpPr txBox="1"/>
          <p:nvPr/>
        </p:nvSpPr>
        <p:spPr>
          <a:xfrm>
            <a:off x="7823200" y="6426200"/>
            <a:ext cx="1280084"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7179758" y="2025089"/>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7178423" y="1978312"/>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7" name="Freeform 3"/>
          <p:cNvSpPr/>
          <p:nvPr/>
        </p:nvSpPr>
        <p:spPr>
          <a:xfrm>
            <a:off x="9550930" y="1978313"/>
            <a:ext cx="44548" cy="115826"/>
          </a:xfrm>
          <a:custGeom>
            <a:avLst/>
            <a:gdLst>
              <a:gd name="connsiteX0" fmla="*/ 11137 w 44548"/>
              <a:gd name="connsiteY0" fmla="*/ 104688 h 115826"/>
              <a:gd name="connsiteX1" fmla="*/ 11137 w 44548"/>
              <a:gd name="connsiteY1" fmla="*/ 11137 h 115826"/>
            </a:gdLst>
            <a:ahLst/>
            <a:cxnLst>
              <a:cxn ang="0">
                <a:pos x="connsiteX0" y="connsiteY0"/>
              </a:cxn>
              <a:cxn ang="1">
                <a:pos x="connsiteX1" y="connsiteY1"/>
              </a:cxn>
            </a:cxnLst>
            <a:rect l="l" t="t" r="r" b="b"/>
            <a:pathLst>
              <a:path w="44548" h="115826">
                <a:moveTo>
                  <a:pt x="11137" y="104688"/>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7179758" y="4141143"/>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9" name="Freeform 3"/>
          <p:cNvSpPr/>
          <p:nvPr/>
        </p:nvSpPr>
        <p:spPr>
          <a:xfrm>
            <a:off x="7178423" y="4094366"/>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9550930" y="4094366"/>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1" name="Freeform 3"/>
          <p:cNvSpPr/>
          <p:nvPr/>
        </p:nvSpPr>
        <p:spPr>
          <a:xfrm>
            <a:off x="7179758" y="6262764"/>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7178423" y="6215987"/>
            <a:ext cx="44548" cy="115826"/>
          </a:xfrm>
          <a:custGeom>
            <a:avLst/>
            <a:gdLst>
              <a:gd name="connsiteX0" fmla="*/ 11137 w 44548"/>
              <a:gd name="connsiteY0" fmla="*/ 11137 h 115826"/>
              <a:gd name="connsiteX1" fmla="*/ 11137 w 44548"/>
              <a:gd name="connsiteY1" fmla="*/ 104689 h 115826"/>
            </a:gdLst>
            <a:ahLst/>
            <a:cxnLst>
              <a:cxn ang="0">
                <a:pos x="connsiteX0" y="connsiteY0"/>
              </a:cxn>
              <a:cxn ang="1">
                <a:pos x="connsiteX1" y="connsiteY1"/>
              </a:cxn>
            </a:cxnLst>
            <a:rect l="l" t="t" r="r" b="b"/>
            <a:pathLst>
              <a:path w="44548" h="115826">
                <a:moveTo>
                  <a:pt x="11137" y="11137"/>
                </a:moveTo>
                <a:lnTo>
                  <a:pt x="11137" y="104689"/>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3" name="Freeform 3"/>
          <p:cNvSpPr/>
          <p:nvPr/>
        </p:nvSpPr>
        <p:spPr>
          <a:xfrm>
            <a:off x="9550930" y="6215987"/>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4" name="Freeform 3"/>
          <p:cNvSpPr/>
          <p:nvPr/>
        </p:nvSpPr>
        <p:spPr>
          <a:xfrm>
            <a:off x="2032527" y="1961796"/>
            <a:ext cx="3424663" cy="3424663"/>
          </a:xfrm>
          <a:custGeom>
            <a:avLst/>
            <a:gdLst>
              <a:gd name="connsiteX0" fmla="*/ 2915258 w 3424663"/>
              <a:gd name="connsiteY0" fmla="*/ 509405 h 3424663"/>
              <a:gd name="connsiteX1" fmla="*/ 2915258 w 3424663"/>
              <a:gd name="connsiteY1" fmla="*/ 2915258 h 3424663"/>
              <a:gd name="connsiteX2" fmla="*/ 509405 w 3424663"/>
              <a:gd name="connsiteY2" fmla="*/ 2915258 h 3424663"/>
              <a:gd name="connsiteX3" fmla="*/ 509405 w 3424663"/>
              <a:gd name="connsiteY3" fmla="*/ 509405 h 3424663"/>
              <a:gd name="connsiteX4" fmla="*/ 2915258 w 3424663"/>
              <a:gd name="connsiteY4" fmla="*/ 509405 h 34246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24663" h="3424663">
                <a:moveTo>
                  <a:pt x="2915258" y="509405"/>
                </a:moveTo>
                <a:cubicBezTo>
                  <a:pt x="3579615" y="1173762"/>
                  <a:pt x="3579615" y="2250900"/>
                  <a:pt x="2915258" y="2915258"/>
                </a:cubicBezTo>
                <a:cubicBezTo>
                  <a:pt x="2250900" y="3579615"/>
                  <a:pt x="1173762" y="3579615"/>
                  <a:pt x="509405" y="2915258"/>
                </a:cubicBezTo>
                <a:cubicBezTo>
                  <a:pt x="-154952" y="2250900"/>
                  <a:pt x="-154952" y="1173762"/>
                  <a:pt x="509405" y="509405"/>
                </a:cubicBezTo>
                <a:cubicBezTo>
                  <a:pt x="1173762" y="-154952"/>
                  <a:pt x="2250900" y="-154952"/>
                  <a:pt x="2915258" y="509405"/>
                </a:cubicBez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673100" y="1739900"/>
            <a:ext cx="5905500" cy="4064000"/>
          </a:xfrm>
          <a:prstGeom prst="rect">
            <a:avLst/>
          </a:prstGeom>
          <a:noFill/>
        </p:spPr>
      </p:pic>
      <p:pic>
        <p:nvPicPr>
          <p:cNvPr id="15" name="Picture 3"/>
          <p:cNvPicPr>
            <a:picLocks noChangeAspect="1" noChangeArrowheads="1"/>
          </p:cNvPicPr>
          <p:nvPr/>
        </p:nvPicPr>
        <p:blipFill>
          <a:blip r:embed="rId4"/>
          <a:srcRect/>
          <a:stretch>
            <a:fillRect/>
          </a:stretch>
        </p:blipFill>
        <p:spPr bwMode="auto">
          <a:xfrm>
            <a:off x="7162800" y="1092200"/>
            <a:ext cx="2413000" cy="952500"/>
          </a:xfrm>
          <a:prstGeom prst="rect">
            <a:avLst/>
          </a:prstGeom>
          <a:noFill/>
        </p:spPr>
      </p:pic>
      <p:pic>
        <p:nvPicPr>
          <p:cNvPr id="16" name="Picture 3"/>
          <p:cNvPicPr>
            <a:picLocks noChangeAspect="1" noChangeArrowheads="1"/>
          </p:cNvPicPr>
          <p:nvPr/>
        </p:nvPicPr>
        <p:blipFill>
          <a:blip r:embed="rId5"/>
          <a:srcRect/>
          <a:stretch>
            <a:fillRect/>
          </a:stretch>
        </p:blipFill>
        <p:spPr bwMode="auto">
          <a:xfrm>
            <a:off x="7162800" y="3213100"/>
            <a:ext cx="2413000" cy="939800"/>
          </a:xfrm>
          <a:prstGeom prst="rect">
            <a:avLst/>
          </a:prstGeom>
          <a:noFill/>
        </p:spPr>
      </p:pic>
      <p:pic>
        <p:nvPicPr>
          <p:cNvPr id="17" name="Picture 3"/>
          <p:cNvPicPr>
            <a:picLocks noChangeAspect="1" noChangeArrowheads="1"/>
          </p:cNvPicPr>
          <p:nvPr/>
        </p:nvPicPr>
        <p:blipFill>
          <a:blip r:embed="rId6"/>
          <a:srcRect/>
          <a:stretch>
            <a:fillRect/>
          </a:stretch>
        </p:blipFill>
        <p:spPr bwMode="auto">
          <a:xfrm>
            <a:off x="7162800" y="5334000"/>
            <a:ext cx="2413000" cy="939800"/>
          </a:xfrm>
          <a:prstGeom prst="rect">
            <a:avLst/>
          </a:prstGeom>
          <a:noFill/>
        </p:spPr>
      </p:pic>
      <p:sp>
        <p:nvSpPr>
          <p:cNvPr id="2" name="TextBox 1"/>
          <p:cNvSpPr txBox="1"/>
          <p:nvPr/>
        </p:nvSpPr>
        <p:spPr>
          <a:xfrm>
            <a:off x="7747000" y="2184400"/>
            <a:ext cx="1227912"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a:t>
            </a:r>
          </a:p>
        </p:txBody>
      </p:sp>
      <p:sp>
        <p:nvSpPr>
          <p:cNvPr id="18" name="TextBox 1"/>
          <p:cNvSpPr txBox="1"/>
          <p:nvPr/>
        </p:nvSpPr>
        <p:spPr>
          <a:xfrm>
            <a:off x="6946900" y="19304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19" name="TextBox 1"/>
          <p:cNvSpPr txBox="1"/>
          <p:nvPr/>
        </p:nvSpPr>
        <p:spPr>
          <a:xfrm>
            <a:off x="9677400" y="19304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0" name="TextBox 1"/>
          <p:cNvSpPr txBox="1"/>
          <p:nvPr/>
        </p:nvSpPr>
        <p:spPr>
          <a:xfrm>
            <a:off x="6946900" y="40386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1" name="TextBox 1"/>
          <p:cNvSpPr txBox="1"/>
          <p:nvPr/>
        </p:nvSpPr>
        <p:spPr>
          <a:xfrm>
            <a:off x="9677400" y="40386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2" name="TextBox 1"/>
          <p:cNvSpPr txBox="1"/>
          <p:nvPr/>
        </p:nvSpPr>
        <p:spPr>
          <a:xfrm>
            <a:off x="7747000" y="4305300"/>
            <a:ext cx="1417429"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a:t>
            </a:r>
          </a:p>
        </p:txBody>
      </p:sp>
      <p:sp>
        <p:nvSpPr>
          <p:cNvPr id="23" name="TextBox 1"/>
          <p:cNvSpPr txBox="1"/>
          <p:nvPr/>
        </p:nvSpPr>
        <p:spPr>
          <a:xfrm>
            <a:off x="6946900" y="61595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4" name="TextBox 1"/>
          <p:cNvSpPr txBox="1"/>
          <p:nvPr/>
        </p:nvSpPr>
        <p:spPr>
          <a:xfrm>
            <a:off x="9677400" y="61595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5" name="TextBox 1"/>
          <p:cNvSpPr txBox="1"/>
          <p:nvPr/>
        </p:nvSpPr>
        <p:spPr>
          <a:xfrm>
            <a:off x="7823200" y="6426200"/>
            <a:ext cx="1280084"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7179758" y="2025089"/>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7178423" y="1978312"/>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7" name="Freeform 3"/>
          <p:cNvSpPr/>
          <p:nvPr/>
        </p:nvSpPr>
        <p:spPr>
          <a:xfrm>
            <a:off x="9550930" y="1978313"/>
            <a:ext cx="44548" cy="115826"/>
          </a:xfrm>
          <a:custGeom>
            <a:avLst/>
            <a:gdLst>
              <a:gd name="connsiteX0" fmla="*/ 11137 w 44548"/>
              <a:gd name="connsiteY0" fmla="*/ 104688 h 115826"/>
              <a:gd name="connsiteX1" fmla="*/ 11137 w 44548"/>
              <a:gd name="connsiteY1" fmla="*/ 11137 h 115826"/>
            </a:gdLst>
            <a:ahLst/>
            <a:cxnLst>
              <a:cxn ang="0">
                <a:pos x="connsiteX0" y="connsiteY0"/>
              </a:cxn>
              <a:cxn ang="1">
                <a:pos x="connsiteX1" y="connsiteY1"/>
              </a:cxn>
            </a:cxnLst>
            <a:rect l="l" t="t" r="r" b="b"/>
            <a:pathLst>
              <a:path w="44548" h="115826">
                <a:moveTo>
                  <a:pt x="11137" y="104688"/>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7179758" y="4141143"/>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9" name="Freeform 3"/>
          <p:cNvSpPr/>
          <p:nvPr/>
        </p:nvSpPr>
        <p:spPr>
          <a:xfrm>
            <a:off x="7178423" y="4094366"/>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9550930" y="4094366"/>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1" name="Freeform 3"/>
          <p:cNvSpPr/>
          <p:nvPr/>
        </p:nvSpPr>
        <p:spPr>
          <a:xfrm>
            <a:off x="7179758" y="6262764"/>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7178423" y="6215987"/>
            <a:ext cx="44548" cy="115826"/>
          </a:xfrm>
          <a:custGeom>
            <a:avLst/>
            <a:gdLst>
              <a:gd name="connsiteX0" fmla="*/ 11137 w 44548"/>
              <a:gd name="connsiteY0" fmla="*/ 11137 h 115826"/>
              <a:gd name="connsiteX1" fmla="*/ 11137 w 44548"/>
              <a:gd name="connsiteY1" fmla="*/ 104689 h 115826"/>
            </a:gdLst>
            <a:ahLst/>
            <a:cxnLst>
              <a:cxn ang="0">
                <a:pos x="connsiteX0" y="connsiteY0"/>
              </a:cxn>
              <a:cxn ang="1">
                <a:pos x="connsiteX1" y="connsiteY1"/>
              </a:cxn>
            </a:cxnLst>
            <a:rect l="l" t="t" r="r" b="b"/>
            <a:pathLst>
              <a:path w="44548" h="115826">
                <a:moveTo>
                  <a:pt x="11137" y="11137"/>
                </a:moveTo>
                <a:lnTo>
                  <a:pt x="11137" y="104689"/>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3" name="Freeform 3"/>
          <p:cNvSpPr/>
          <p:nvPr/>
        </p:nvSpPr>
        <p:spPr>
          <a:xfrm>
            <a:off x="9550930" y="6215987"/>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4" name="Freeform 3"/>
          <p:cNvSpPr/>
          <p:nvPr/>
        </p:nvSpPr>
        <p:spPr>
          <a:xfrm>
            <a:off x="2032527" y="1961796"/>
            <a:ext cx="3424663" cy="3424663"/>
          </a:xfrm>
          <a:custGeom>
            <a:avLst/>
            <a:gdLst>
              <a:gd name="connsiteX0" fmla="*/ 2915258 w 3424663"/>
              <a:gd name="connsiteY0" fmla="*/ 509405 h 3424663"/>
              <a:gd name="connsiteX1" fmla="*/ 2915258 w 3424663"/>
              <a:gd name="connsiteY1" fmla="*/ 2915258 h 3424663"/>
              <a:gd name="connsiteX2" fmla="*/ 509405 w 3424663"/>
              <a:gd name="connsiteY2" fmla="*/ 2915258 h 3424663"/>
              <a:gd name="connsiteX3" fmla="*/ 509405 w 3424663"/>
              <a:gd name="connsiteY3" fmla="*/ 509405 h 3424663"/>
              <a:gd name="connsiteX4" fmla="*/ 2915258 w 3424663"/>
              <a:gd name="connsiteY4" fmla="*/ 509405 h 34246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24663" h="3424663">
                <a:moveTo>
                  <a:pt x="2915258" y="509405"/>
                </a:moveTo>
                <a:cubicBezTo>
                  <a:pt x="3579615" y="1173762"/>
                  <a:pt x="3579615" y="2250900"/>
                  <a:pt x="2915258" y="2915258"/>
                </a:cubicBezTo>
                <a:cubicBezTo>
                  <a:pt x="2250900" y="3579615"/>
                  <a:pt x="1173762" y="3579615"/>
                  <a:pt x="509405" y="2915258"/>
                </a:cubicBezTo>
                <a:cubicBezTo>
                  <a:pt x="-154952" y="2250900"/>
                  <a:pt x="-154952" y="1173762"/>
                  <a:pt x="509405" y="509405"/>
                </a:cubicBezTo>
                <a:cubicBezTo>
                  <a:pt x="1173762" y="-154952"/>
                  <a:pt x="2250900" y="-154952"/>
                  <a:pt x="2915258" y="509405"/>
                </a:cubicBez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5" name="Freeform 3"/>
          <p:cNvSpPr/>
          <p:nvPr/>
        </p:nvSpPr>
        <p:spPr>
          <a:xfrm>
            <a:off x="2856672" y="3729814"/>
            <a:ext cx="186229" cy="205290"/>
          </a:xfrm>
          <a:custGeom>
            <a:avLst/>
            <a:gdLst>
              <a:gd name="connsiteX0" fmla="*/ 11137 w 186229"/>
              <a:gd name="connsiteY0" fmla="*/ 11137 h 205290"/>
              <a:gd name="connsiteX1" fmla="*/ 175092 w 186229"/>
              <a:gd name="connsiteY1" fmla="*/ 11137 h 205290"/>
              <a:gd name="connsiteX2" fmla="*/ 175092 w 186229"/>
              <a:gd name="connsiteY2" fmla="*/ 194153 h 205290"/>
              <a:gd name="connsiteX3" fmla="*/ 11137 w 186229"/>
              <a:gd name="connsiteY3" fmla="*/ 194153 h 205290"/>
              <a:gd name="connsiteX4" fmla="*/ 11137 w 186229"/>
              <a:gd name="connsiteY4" fmla="*/ 11137 h 20529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6229" h="205290">
                <a:moveTo>
                  <a:pt x="11137" y="11137"/>
                </a:moveTo>
                <a:lnTo>
                  <a:pt x="175092" y="11137"/>
                </a:lnTo>
                <a:lnTo>
                  <a:pt x="175092" y="194153"/>
                </a:lnTo>
                <a:lnTo>
                  <a:pt x="11137" y="194153"/>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6" name="Freeform 3"/>
          <p:cNvSpPr/>
          <p:nvPr/>
        </p:nvSpPr>
        <p:spPr>
          <a:xfrm>
            <a:off x="3031363" y="3826974"/>
            <a:ext cx="6009698" cy="2386953"/>
          </a:xfrm>
          <a:custGeom>
            <a:avLst/>
            <a:gdLst>
              <a:gd name="connsiteX0" fmla="*/ 5998562 w 6009698"/>
              <a:gd name="connsiteY0" fmla="*/ 2375816 h 2386953"/>
              <a:gd name="connsiteX1" fmla="*/ 5988204 w 6009698"/>
              <a:gd name="connsiteY1" fmla="*/ 2371723 h 2386953"/>
              <a:gd name="connsiteX2" fmla="*/ 11137 w 6009698"/>
              <a:gd name="connsiteY2" fmla="*/ 11137 h 2386953"/>
            </a:gdLst>
            <a:ahLst/>
            <a:cxnLst>
              <a:cxn ang="0">
                <a:pos x="connsiteX0" y="connsiteY0"/>
              </a:cxn>
              <a:cxn ang="1">
                <a:pos x="connsiteX1" y="connsiteY1"/>
              </a:cxn>
              <a:cxn ang="2">
                <a:pos x="connsiteX2" y="connsiteY2"/>
              </a:cxn>
            </a:cxnLst>
            <a:rect l="l" t="t" r="r" b="b"/>
            <a:pathLst>
              <a:path w="6009698" h="2386953">
                <a:moveTo>
                  <a:pt x="5998562" y="2375816"/>
                </a:moveTo>
                <a:lnTo>
                  <a:pt x="5988204" y="2371723"/>
                </a:lnTo>
                <a:lnTo>
                  <a:pt x="11137" y="11137"/>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7" name="Freeform 3"/>
          <p:cNvSpPr/>
          <p:nvPr/>
        </p:nvSpPr>
        <p:spPr>
          <a:xfrm>
            <a:off x="8980632" y="6146599"/>
            <a:ext cx="104193" cy="87015"/>
          </a:xfrm>
          <a:custGeom>
            <a:avLst/>
            <a:gdLst>
              <a:gd name="connsiteX0" fmla="*/ 0 w 104193"/>
              <a:gd name="connsiteY0" fmla="*/ 87015 h 87015"/>
              <a:gd name="connsiteX1" fmla="*/ 104192 w 104193"/>
              <a:gd name="connsiteY1" fmla="*/ 77871 h 87015"/>
              <a:gd name="connsiteX2" fmla="*/ 34363 w 104193"/>
              <a:gd name="connsiteY2" fmla="*/ 0 h 87015"/>
              <a:gd name="connsiteX3" fmla="*/ 38935 w 104193"/>
              <a:gd name="connsiteY3" fmla="*/ 52100 h 87015"/>
              <a:gd name="connsiteX4" fmla="*/ 0 w 104193"/>
              <a:gd name="connsiteY4" fmla="*/ 87015 h 8701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4193" h="87015">
                <a:moveTo>
                  <a:pt x="0" y="87015"/>
                </a:moveTo>
                <a:lnTo>
                  <a:pt x="104192" y="77871"/>
                </a:lnTo>
                <a:lnTo>
                  <a:pt x="34363" y="0"/>
                </a:lnTo>
                <a:lnTo>
                  <a:pt x="38935" y="52100"/>
                </a:lnTo>
                <a:lnTo>
                  <a:pt x="0" y="8701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8" name="Freeform 3"/>
          <p:cNvSpPr/>
          <p:nvPr/>
        </p:nvSpPr>
        <p:spPr>
          <a:xfrm>
            <a:off x="3519330" y="2588259"/>
            <a:ext cx="187359" cy="205864"/>
          </a:xfrm>
          <a:custGeom>
            <a:avLst/>
            <a:gdLst>
              <a:gd name="connsiteX0" fmla="*/ 11137 w 187359"/>
              <a:gd name="connsiteY0" fmla="*/ 11137 h 205864"/>
              <a:gd name="connsiteX1" fmla="*/ 176222 w 187359"/>
              <a:gd name="connsiteY1" fmla="*/ 11137 h 205864"/>
              <a:gd name="connsiteX2" fmla="*/ 176222 w 187359"/>
              <a:gd name="connsiteY2" fmla="*/ 194727 h 205864"/>
              <a:gd name="connsiteX3" fmla="*/ 11137 w 187359"/>
              <a:gd name="connsiteY3" fmla="*/ 194727 h 205864"/>
              <a:gd name="connsiteX4" fmla="*/ 11137 w 187359"/>
              <a:gd name="connsiteY4" fmla="*/ 11137 h 2058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7359" h="205864">
                <a:moveTo>
                  <a:pt x="11137" y="11137"/>
                </a:moveTo>
                <a:lnTo>
                  <a:pt x="176222" y="11137"/>
                </a:lnTo>
                <a:lnTo>
                  <a:pt x="176222" y="194727"/>
                </a:lnTo>
                <a:lnTo>
                  <a:pt x="11137" y="194727"/>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9" name="Freeform 3"/>
          <p:cNvSpPr/>
          <p:nvPr/>
        </p:nvSpPr>
        <p:spPr>
          <a:xfrm>
            <a:off x="3686921" y="2695559"/>
            <a:ext cx="5396656" cy="3518947"/>
          </a:xfrm>
          <a:custGeom>
            <a:avLst/>
            <a:gdLst>
              <a:gd name="connsiteX0" fmla="*/ 5385519 w 5396656"/>
              <a:gd name="connsiteY0" fmla="*/ 3507810 h 3518947"/>
              <a:gd name="connsiteX1" fmla="*/ 5376186 w 5396656"/>
              <a:gd name="connsiteY1" fmla="*/ 3501735 h 3518947"/>
              <a:gd name="connsiteX2" fmla="*/ 11137 w 5396656"/>
              <a:gd name="connsiteY2" fmla="*/ 11137 h 3518947"/>
            </a:gdLst>
            <a:ahLst/>
            <a:cxnLst>
              <a:cxn ang="0">
                <a:pos x="connsiteX0" y="connsiteY0"/>
              </a:cxn>
              <a:cxn ang="1">
                <a:pos x="connsiteX1" y="connsiteY1"/>
              </a:cxn>
              <a:cxn ang="2">
                <a:pos x="connsiteX2" y="connsiteY2"/>
              </a:cxn>
            </a:cxnLst>
            <a:rect l="l" t="t" r="r" b="b"/>
            <a:pathLst>
              <a:path w="5396656" h="3518947">
                <a:moveTo>
                  <a:pt x="5385519" y="3507810"/>
                </a:moveTo>
                <a:lnTo>
                  <a:pt x="5376186" y="3501735"/>
                </a:lnTo>
                <a:lnTo>
                  <a:pt x="11137" y="11137"/>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0" name="Freeform 3"/>
          <p:cNvSpPr/>
          <p:nvPr/>
        </p:nvSpPr>
        <p:spPr>
          <a:xfrm>
            <a:off x="9017992" y="6145332"/>
            <a:ext cx="103925" cy="90227"/>
          </a:xfrm>
          <a:custGeom>
            <a:avLst/>
            <a:gdLst>
              <a:gd name="connsiteX0" fmla="*/ 0 w 103925"/>
              <a:gd name="connsiteY0" fmla="*/ 78416 h 90227"/>
              <a:gd name="connsiteX1" fmla="*/ 103925 w 103925"/>
              <a:gd name="connsiteY1" fmla="*/ 90227 h 90227"/>
              <a:gd name="connsiteX2" fmla="*/ 51017 w 103925"/>
              <a:gd name="connsiteY2" fmla="*/ 0 h 90227"/>
              <a:gd name="connsiteX3" fmla="*/ 45116 w 103925"/>
              <a:gd name="connsiteY3" fmla="*/ 51960 h 90227"/>
              <a:gd name="connsiteX4" fmla="*/ 0 w 103925"/>
              <a:gd name="connsiteY4" fmla="*/ 78416 h 902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3925" h="90227">
                <a:moveTo>
                  <a:pt x="0" y="78416"/>
                </a:moveTo>
                <a:lnTo>
                  <a:pt x="103925" y="90227"/>
                </a:lnTo>
                <a:lnTo>
                  <a:pt x="51017" y="0"/>
                </a:lnTo>
                <a:lnTo>
                  <a:pt x="45116" y="51960"/>
                </a:lnTo>
                <a:lnTo>
                  <a:pt x="0" y="7841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673100" y="1092200"/>
            <a:ext cx="8902700" cy="5257800"/>
          </a:xfrm>
          <a:prstGeom prst="rect">
            <a:avLst/>
          </a:prstGeom>
          <a:noFill/>
        </p:spPr>
      </p:pic>
      <p:sp>
        <p:nvSpPr>
          <p:cNvPr id="2" name="TextBox 1"/>
          <p:cNvSpPr txBox="1"/>
          <p:nvPr/>
        </p:nvSpPr>
        <p:spPr>
          <a:xfrm>
            <a:off x="7747000" y="2184400"/>
            <a:ext cx="1227912"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a:t>
            </a:r>
          </a:p>
        </p:txBody>
      </p:sp>
      <p:sp>
        <p:nvSpPr>
          <p:cNvPr id="21" name="TextBox 1"/>
          <p:cNvSpPr txBox="1"/>
          <p:nvPr/>
        </p:nvSpPr>
        <p:spPr>
          <a:xfrm>
            <a:off x="6946900" y="19304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2" name="TextBox 1"/>
          <p:cNvSpPr txBox="1"/>
          <p:nvPr/>
        </p:nvSpPr>
        <p:spPr>
          <a:xfrm>
            <a:off x="9677400" y="19304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3" name="TextBox 1"/>
          <p:cNvSpPr txBox="1"/>
          <p:nvPr/>
        </p:nvSpPr>
        <p:spPr>
          <a:xfrm>
            <a:off x="6946900" y="40386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4" name="TextBox 1"/>
          <p:cNvSpPr txBox="1"/>
          <p:nvPr/>
        </p:nvSpPr>
        <p:spPr>
          <a:xfrm>
            <a:off x="9677400" y="40386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5" name="TextBox 1"/>
          <p:cNvSpPr txBox="1"/>
          <p:nvPr/>
        </p:nvSpPr>
        <p:spPr>
          <a:xfrm>
            <a:off x="7747000" y="4305300"/>
            <a:ext cx="1417429"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a:t>
            </a:r>
          </a:p>
        </p:txBody>
      </p:sp>
      <p:sp>
        <p:nvSpPr>
          <p:cNvPr id="26" name="TextBox 1"/>
          <p:cNvSpPr txBox="1"/>
          <p:nvPr/>
        </p:nvSpPr>
        <p:spPr>
          <a:xfrm>
            <a:off x="6946900" y="61595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7" name="TextBox 1"/>
          <p:cNvSpPr txBox="1"/>
          <p:nvPr/>
        </p:nvSpPr>
        <p:spPr>
          <a:xfrm>
            <a:off x="9677400" y="61595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8" name="TextBox 1"/>
          <p:cNvSpPr txBox="1"/>
          <p:nvPr/>
        </p:nvSpPr>
        <p:spPr>
          <a:xfrm>
            <a:off x="7823200" y="6426200"/>
            <a:ext cx="1280084"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7179758" y="2025089"/>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7178423" y="1978312"/>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7" name="Freeform 3"/>
          <p:cNvSpPr/>
          <p:nvPr/>
        </p:nvSpPr>
        <p:spPr>
          <a:xfrm>
            <a:off x="9550930" y="1978313"/>
            <a:ext cx="44548" cy="115826"/>
          </a:xfrm>
          <a:custGeom>
            <a:avLst/>
            <a:gdLst>
              <a:gd name="connsiteX0" fmla="*/ 11137 w 44548"/>
              <a:gd name="connsiteY0" fmla="*/ 104688 h 115826"/>
              <a:gd name="connsiteX1" fmla="*/ 11137 w 44548"/>
              <a:gd name="connsiteY1" fmla="*/ 11137 h 115826"/>
            </a:gdLst>
            <a:ahLst/>
            <a:cxnLst>
              <a:cxn ang="0">
                <a:pos x="connsiteX0" y="connsiteY0"/>
              </a:cxn>
              <a:cxn ang="1">
                <a:pos x="connsiteX1" y="connsiteY1"/>
              </a:cxn>
            </a:cxnLst>
            <a:rect l="l" t="t" r="r" b="b"/>
            <a:pathLst>
              <a:path w="44548" h="115826">
                <a:moveTo>
                  <a:pt x="11137" y="104688"/>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7179758" y="4141143"/>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9" name="Freeform 3"/>
          <p:cNvSpPr/>
          <p:nvPr/>
        </p:nvSpPr>
        <p:spPr>
          <a:xfrm>
            <a:off x="7178423" y="4094366"/>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9550930" y="4094366"/>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1" name="Freeform 3"/>
          <p:cNvSpPr/>
          <p:nvPr/>
        </p:nvSpPr>
        <p:spPr>
          <a:xfrm>
            <a:off x="7179758" y="6262764"/>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7178423" y="6215987"/>
            <a:ext cx="44548" cy="115826"/>
          </a:xfrm>
          <a:custGeom>
            <a:avLst/>
            <a:gdLst>
              <a:gd name="connsiteX0" fmla="*/ 11137 w 44548"/>
              <a:gd name="connsiteY0" fmla="*/ 11137 h 115826"/>
              <a:gd name="connsiteX1" fmla="*/ 11137 w 44548"/>
              <a:gd name="connsiteY1" fmla="*/ 104689 h 115826"/>
            </a:gdLst>
            <a:ahLst/>
            <a:cxnLst>
              <a:cxn ang="0">
                <a:pos x="connsiteX0" y="connsiteY0"/>
              </a:cxn>
              <a:cxn ang="1">
                <a:pos x="connsiteX1" y="connsiteY1"/>
              </a:cxn>
            </a:cxnLst>
            <a:rect l="l" t="t" r="r" b="b"/>
            <a:pathLst>
              <a:path w="44548" h="115826">
                <a:moveTo>
                  <a:pt x="11137" y="11137"/>
                </a:moveTo>
                <a:lnTo>
                  <a:pt x="11137" y="104689"/>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3" name="Freeform 3"/>
          <p:cNvSpPr/>
          <p:nvPr/>
        </p:nvSpPr>
        <p:spPr>
          <a:xfrm>
            <a:off x="9550930" y="6215987"/>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4" name="Freeform 3"/>
          <p:cNvSpPr/>
          <p:nvPr/>
        </p:nvSpPr>
        <p:spPr>
          <a:xfrm>
            <a:off x="2032527" y="1961796"/>
            <a:ext cx="3424663" cy="3424663"/>
          </a:xfrm>
          <a:custGeom>
            <a:avLst/>
            <a:gdLst>
              <a:gd name="connsiteX0" fmla="*/ 2915258 w 3424663"/>
              <a:gd name="connsiteY0" fmla="*/ 509405 h 3424663"/>
              <a:gd name="connsiteX1" fmla="*/ 2915258 w 3424663"/>
              <a:gd name="connsiteY1" fmla="*/ 2915258 h 3424663"/>
              <a:gd name="connsiteX2" fmla="*/ 509405 w 3424663"/>
              <a:gd name="connsiteY2" fmla="*/ 2915258 h 3424663"/>
              <a:gd name="connsiteX3" fmla="*/ 509405 w 3424663"/>
              <a:gd name="connsiteY3" fmla="*/ 509405 h 3424663"/>
              <a:gd name="connsiteX4" fmla="*/ 2915258 w 3424663"/>
              <a:gd name="connsiteY4" fmla="*/ 509405 h 34246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24663" h="3424663">
                <a:moveTo>
                  <a:pt x="2915258" y="509405"/>
                </a:moveTo>
                <a:cubicBezTo>
                  <a:pt x="3579615" y="1173762"/>
                  <a:pt x="3579615" y="2250900"/>
                  <a:pt x="2915258" y="2915258"/>
                </a:cubicBezTo>
                <a:cubicBezTo>
                  <a:pt x="2250900" y="3579615"/>
                  <a:pt x="1173762" y="3579615"/>
                  <a:pt x="509405" y="2915258"/>
                </a:cubicBezTo>
                <a:cubicBezTo>
                  <a:pt x="-154952" y="2250900"/>
                  <a:pt x="-154952" y="1173762"/>
                  <a:pt x="509405" y="509405"/>
                </a:cubicBezTo>
                <a:cubicBezTo>
                  <a:pt x="1173762" y="-154952"/>
                  <a:pt x="2250900" y="-154952"/>
                  <a:pt x="2915258" y="509405"/>
                </a:cubicBez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5" name="Freeform 3"/>
          <p:cNvSpPr/>
          <p:nvPr/>
        </p:nvSpPr>
        <p:spPr>
          <a:xfrm>
            <a:off x="2856672" y="3729814"/>
            <a:ext cx="186229" cy="205290"/>
          </a:xfrm>
          <a:custGeom>
            <a:avLst/>
            <a:gdLst>
              <a:gd name="connsiteX0" fmla="*/ 11137 w 186229"/>
              <a:gd name="connsiteY0" fmla="*/ 11137 h 205290"/>
              <a:gd name="connsiteX1" fmla="*/ 175092 w 186229"/>
              <a:gd name="connsiteY1" fmla="*/ 11137 h 205290"/>
              <a:gd name="connsiteX2" fmla="*/ 175092 w 186229"/>
              <a:gd name="connsiteY2" fmla="*/ 194153 h 205290"/>
              <a:gd name="connsiteX3" fmla="*/ 11137 w 186229"/>
              <a:gd name="connsiteY3" fmla="*/ 194153 h 205290"/>
              <a:gd name="connsiteX4" fmla="*/ 11137 w 186229"/>
              <a:gd name="connsiteY4" fmla="*/ 11137 h 20529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6229" h="205290">
                <a:moveTo>
                  <a:pt x="11137" y="11137"/>
                </a:moveTo>
                <a:lnTo>
                  <a:pt x="175092" y="11137"/>
                </a:lnTo>
                <a:lnTo>
                  <a:pt x="175092" y="194153"/>
                </a:lnTo>
                <a:lnTo>
                  <a:pt x="11137" y="194153"/>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6" name="Freeform 3"/>
          <p:cNvSpPr/>
          <p:nvPr/>
        </p:nvSpPr>
        <p:spPr>
          <a:xfrm>
            <a:off x="3031363" y="3826974"/>
            <a:ext cx="6009698" cy="2386953"/>
          </a:xfrm>
          <a:custGeom>
            <a:avLst/>
            <a:gdLst>
              <a:gd name="connsiteX0" fmla="*/ 5998562 w 6009698"/>
              <a:gd name="connsiteY0" fmla="*/ 2375816 h 2386953"/>
              <a:gd name="connsiteX1" fmla="*/ 5988204 w 6009698"/>
              <a:gd name="connsiteY1" fmla="*/ 2371723 h 2386953"/>
              <a:gd name="connsiteX2" fmla="*/ 11137 w 6009698"/>
              <a:gd name="connsiteY2" fmla="*/ 11137 h 2386953"/>
            </a:gdLst>
            <a:ahLst/>
            <a:cxnLst>
              <a:cxn ang="0">
                <a:pos x="connsiteX0" y="connsiteY0"/>
              </a:cxn>
              <a:cxn ang="1">
                <a:pos x="connsiteX1" y="connsiteY1"/>
              </a:cxn>
              <a:cxn ang="2">
                <a:pos x="connsiteX2" y="connsiteY2"/>
              </a:cxn>
            </a:cxnLst>
            <a:rect l="l" t="t" r="r" b="b"/>
            <a:pathLst>
              <a:path w="6009698" h="2386953">
                <a:moveTo>
                  <a:pt x="5998562" y="2375816"/>
                </a:moveTo>
                <a:lnTo>
                  <a:pt x="5988204" y="2371723"/>
                </a:lnTo>
                <a:lnTo>
                  <a:pt x="11137" y="11137"/>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7" name="Freeform 3"/>
          <p:cNvSpPr/>
          <p:nvPr/>
        </p:nvSpPr>
        <p:spPr>
          <a:xfrm>
            <a:off x="8980632" y="6146599"/>
            <a:ext cx="104193" cy="87015"/>
          </a:xfrm>
          <a:custGeom>
            <a:avLst/>
            <a:gdLst>
              <a:gd name="connsiteX0" fmla="*/ 0 w 104193"/>
              <a:gd name="connsiteY0" fmla="*/ 87015 h 87015"/>
              <a:gd name="connsiteX1" fmla="*/ 104192 w 104193"/>
              <a:gd name="connsiteY1" fmla="*/ 77871 h 87015"/>
              <a:gd name="connsiteX2" fmla="*/ 34363 w 104193"/>
              <a:gd name="connsiteY2" fmla="*/ 0 h 87015"/>
              <a:gd name="connsiteX3" fmla="*/ 38935 w 104193"/>
              <a:gd name="connsiteY3" fmla="*/ 52100 h 87015"/>
              <a:gd name="connsiteX4" fmla="*/ 0 w 104193"/>
              <a:gd name="connsiteY4" fmla="*/ 87015 h 8701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4193" h="87015">
                <a:moveTo>
                  <a:pt x="0" y="87015"/>
                </a:moveTo>
                <a:lnTo>
                  <a:pt x="104192" y="77871"/>
                </a:lnTo>
                <a:lnTo>
                  <a:pt x="34363" y="0"/>
                </a:lnTo>
                <a:lnTo>
                  <a:pt x="38935" y="52100"/>
                </a:lnTo>
                <a:lnTo>
                  <a:pt x="0" y="8701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8" name="Freeform 3"/>
          <p:cNvSpPr/>
          <p:nvPr/>
        </p:nvSpPr>
        <p:spPr>
          <a:xfrm>
            <a:off x="3519330" y="2588259"/>
            <a:ext cx="187359" cy="205864"/>
          </a:xfrm>
          <a:custGeom>
            <a:avLst/>
            <a:gdLst>
              <a:gd name="connsiteX0" fmla="*/ 11137 w 187359"/>
              <a:gd name="connsiteY0" fmla="*/ 11137 h 205864"/>
              <a:gd name="connsiteX1" fmla="*/ 176222 w 187359"/>
              <a:gd name="connsiteY1" fmla="*/ 11137 h 205864"/>
              <a:gd name="connsiteX2" fmla="*/ 176222 w 187359"/>
              <a:gd name="connsiteY2" fmla="*/ 194727 h 205864"/>
              <a:gd name="connsiteX3" fmla="*/ 11137 w 187359"/>
              <a:gd name="connsiteY3" fmla="*/ 194727 h 205864"/>
              <a:gd name="connsiteX4" fmla="*/ 11137 w 187359"/>
              <a:gd name="connsiteY4" fmla="*/ 11137 h 2058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7359" h="205864">
                <a:moveTo>
                  <a:pt x="11137" y="11137"/>
                </a:moveTo>
                <a:lnTo>
                  <a:pt x="176222" y="11137"/>
                </a:lnTo>
                <a:lnTo>
                  <a:pt x="176222" y="194727"/>
                </a:lnTo>
                <a:lnTo>
                  <a:pt x="11137" y="194727"/>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9" name="Freeform 3"/>
          <p:cNvSpPr/>
          <p:nvPr/>
        </p:nvSpPr>
        <p:spPr>
          <a:xfrm>
            <a:off x="3686921" y="2695559"/>
            <a:ext cx="5396656" cy="3518947"/>
          </a:xfrm>
          <a:custGeom>
            <a:avLst/>
            <a:gdLst>
              <a:gd name="connsiteX0" fmla="*/ 5385519 w 5396656"/>
              <a:gd name="connsiteY0" fmla="*/ 3507810 h 3518947"/>
              <a:gd name="connsiteX1" fmla="*/ 5376186 w 5396656"/>
              <a:gd name="connsiteY1" fmla="*/ 3501735 h 3518947"/>
              <a:gd name="connsiteX2" fmla="*/ 11137 w 5396656"/>
              <a:gd name="connsiteY2" fmla="*/ 11137 h 3518947"/>
            </a:gdLst>
            <a:ahLst/>
            <a:cxnLst>
              <a:cxn ang="0">
                <a:pos x="connsiteX0" y="connsiteY0"/>
              </a:cxn>
              <a:cxn ang="1">
                <a:pos x="connsiteX1" y="connsiteY1"/>
              </a:cxn>
              <a:cxn ang="2">
                <a:pos x="connsiteX2" y="connsiteY2"/>
              </a:cxn>
            </a:cxnLst>
            <a:rect l="l" t="t" r="r" b="b"/>
            <a:pathLst>
              <a:path w="5396656" h="3518947">
                <a:moveTo>
                  <a:pt x="5385519" y="3507810"/>
                </a:moveTo>
                <a:lnTo>
                  <a:pt x="5376186" y="3501735"/>
                </a:lnTo>
                <a:lnTo>
                  <a:pt x="11137" y="11137"/>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0" name="Freeform 3"/>
          <p:cNvSpPr/>
          <p:nvPr/>
        </p:nvSpPr>
        <p:spPr>
          <a:xfrm>
            <a:off x="9017992" y="6145332"/>
            <a:ext cx="103925" cy="90227"/>
          </a:xfrm>
          <a:custGeom>
            <a:avLst/>
            <a:gdLst>
              <a:gd name="connsiteX0" fmla="*/ 0 w 103925"/>
              <a:gd name="connsiteY0" fmla="*/ 78416 h 90227"/>
              <a:gd name="connsiteX1" fmla="*/ 103925 w 103925"/>
              <a:gd name="connsiteY1" fmla="*/ 90227 h 90227"/>
              <a:gd name="connsiteX2" fmla="*/ 51017 w 103925"/>
              <a:gd name="connsiteY2" fmla="*/ 0 h 90227"/>
              <a:gd name="connsiteX3" fmla="*/ 45116 w 103925"/>
              <a:gd name="connsiteY3" fmla="*/ 51960 h 90227"/>
              <a:gd name="connsiteX4" fmla="*/ 0 w 103925"/>
              <a:gd name="connsiteY4" fmla="*/ 78416 h 902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3925" h="90227">
                <a:moveTo>
                  <a:pt x="0" y="78416"/>
                </a:moveTo>
                <a:lnTo>
                  <a:pt x="103925" y="90227"/>
                </a:lnTo>
                <a:lnTo>
                  <a:pt x="51017" y="0"/>
                </a:lnTo>
                <a:lnTo>
                  <a:pt x="45116" y="51960"/>
                </a:lnTo>
                <a:lnTo>
                  <a:pt x="0" y="7841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673100" y="1092200"/>
            <a:ext cx="8902700" cy="5257800"/>
          </a:xfrm>
          <a:prstGeom prst="rect">
            <a:avLst/>
          </a:prstGeom>
          <a:noFill/>
        </p:spPr>
      </p:pic>
      <p:sp>
        <p:nvSpPr>
          <p:cNvPr id="2" name="TextBox 1"/>
          <p:cNvSpPr txBox="1"/>
          <p:nvPr/>
        </p:nvSpPr>
        <p:spPr>
          <a:xfrm>
            <a:off x="7747000" y="2184400"/>
            <a:ext cx="1227912"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a:t>
            </a:r>
          </a:p>
        </p:txBody>
      </p:sp>
      <p:sp>
        <p:nvSpPr>
          <p:cNvPr id="21" name="TextBox 1"/>
          <p:cNvSpPr txBox="1"/>
          <p:nvPr/>
        </p:nvSpPr>
        <p:spPr>
          <a:xfrm>
            <a:off x="6946900" y="19304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2" name="TextBox 1"/>
          <p:cNvSpPr txBox="1"/>
          <p:nvPr/>
        </p:nvSpPr>
        <p:spPr>
          <a:xfrm>
            <a:off x="9677400" y="19304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3" name="TextBox 1"/>
          <p:cNvSpPr txBox="1"/>
          <p:nvPr/>
        </p:nvSpPr>
        <p:spPr>
          <a:xfrm>
            <a:off x="6946900" y="40386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4" name="TextBox 1"/>
          <p:cNvSpPr txBox="1"/>
          <p:nvPr/>
        </p:nvSpPr>
        <p:spPr>
          <a:xfrm>
            <a:off x="9677400" y="40386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5" name="TextBox 1"/>
          <p:cNvSpPr txBox="1"/>
          <p:nvPr/>
        </p:nvSpPr>
        <p:spPr>
          <a:xfrm>
            <a:off x="7747000" y="4305300"/>
            <a:ext cx="1417429"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a:t>
            </a:r>
          </a:p>
        </p:txBody>
      </p:sp>
      <p:sp>
        <p:nvSpPr>
          <p:cNvPr id="26" name="TextBox 1"/>
          <p:cNvSpPr txBox="1"/>
          <p:nvPr/>
        </p:nvSpPr>
        <p:spPr>
          <a:xfrm>
            <a:off x="6946900" y="61595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7" name="TextBox 1"/>
          <p:cNvSpPr txBox="1"/>
          <p:nvPr/>
        </p:nvSpPr>
        <p:spPr>
          <a:xfrm>
            <a:off x="9677400" y="61595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8" name="TextBox 1"/>
          <p:cNvSpPr txBox="1"/>
          <p:nvPr/>
        </p:nvSpPr>
        <p:spPr>
          <a:xfrm>
            <a:off x="7823200" y="6426200"/>
            <a:ext cx="1280084"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a:t>
            </a:r>
          </a:p>
        </p:txBody>
      </p:sp>
      <p:sp>
        <p:nvSpPr>
          <p:cNvPr id="29" name="TextBox 1"/>
          <p:cNvSpPr txBox="1"/>
          <p:nvPr/>
        </p:nvSpPr>
        <p:spPr>
          <a:xfrm>
            <a:off x="8953500" y="5473700"/>
            <a:ext cx="203351" cy="497008"/>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+1</a:t>
            </a:r>
          </a:p>
          <a:p>
            <a:pPr>
              <a:lnSpc>
                <a:spcPts val="1800"/>
              </a:lnSpc>
              <a:tabLst/>
            </a:pPr>
            <a:r>
              <a:rPr lang="en-US" altLang="zh-CN" sz="1578" b="1" dirty="0" smtClean="0">
                <a:solidFill>
                  <a:srgbClr val="FFFFFF"/>
                </a:solidFill>
                <a:latin typeface="Calibri"/>
                <a:cs typeface="Calibri"/>
              </a:rPr>
              <a:t>+1</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7179758" y="2025089"/>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7178423" y="1978312"/>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7" name="Freeform 3"/>
          <p:cNvSpPr/>
          <p:nvPr/>
        </p:nvSpPr>
        <p:spPr>
          <a:xfrm>
            <a:off x="9550930" y="1978313"/>
            <a:ext cx="44548" cy="115826"/>
          </a:xfrm>
          <a:custGeom>
            <a:avLst/>
            <a:gdLst>
              <a:gd name="connsiteX0" fmla="*/ 11137 w 44548"/>
              <a:gd name="connsiteY0" fmla="*/ 104688 h 115826"/>
              <a:gd name="connsiteX1" fmla="*/ 11137 w 44548"/>
              <a:gd name="connsiteY1" fmla="*/ 11137 h 115826"/>
            </a:gdLst>
            <a:ahLst/>
            <a:cxnLst>
              <a:cxn ang="0">
                <a:pos x="connsiteX0" y="connsiteY0"/>
              </a:cxn>
              <a:cxn ang="1">
                <a:pos x="connsiteX1" y="connsiteY1"/>
              </a:cxn>
            </a:cxnLst>
            <a:rect l="l" t="t" r="r" b="b"/>
            <a:pathLst>
              <a:path w="44548" h="115826">
                <a:moveTo>
                  <a:pt x="11137" y="104688"/>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7179758" y="4141143"/>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9" name="Freeform 3"/>
          <p:cNvSpPr/>
          <p:nvPr/>
        </p:nvSpPr>
        <p:spPr>
          <a:xfrm>
            <a:off x="7178423" y="4094366"/>
            <a:ext cx="44548" cy="115826"/>
          </a:xfrm>
          <a:custGeom>
            <a:avLst/>
            <a:gdLst>
              <a:gd name="connsiteX0" fmla="*/ 11137 w 44548"/>
              <a:gd name="connsiteY0" fmla="*/ 11137 h 115826"/>
              <a:gd name="connsiteX1" fmla="*/ 11137 w 44548"/>
              <a:gd name="connsiteY1" fmla="*/ 104688 h 115826"/>
            </a:gdLst>
            <a:ahLst/>
            <a:cxnLst>
              <a:cxn ang="0">
                <a:pos x="connsiteX0" y="connsiteY0"/>
              </a:cxn>
              <a:cxn ang="1">
                <a:pos x="connsiteX1" y="connsiteY1"/>
              </a:cxn>
            </a:cxnLst>
            <a:rect l="l" t="t" r="r" b="b"/>
            <a:pathLst>
              <a:path w="44548" h="115826">
                <a:moveTo>
                  <a:pt x="11137" y="11137"/>
                </a:moveTo>
                <a:lnTo>
                  <a:pt x="11137" y="104688"/>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9550930" y="4094366"/>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1" name="Freeform 3"/>
          <p:cNvSpPr/>
          <p:nvPr/>
        </p:nvSpPr>
        <p:spPr>
          <a:xfrm>
            <a:off x="7179758" y="6262764"/>
            <a:ext cx="2392110" cy="22274"/>
          </a:xfrm>
          <a:custGeom>
            <a:avLst/>
            <a:gdLst>
              <a:gd name="connsiteX0" fmla="*/ 11137 w 2392110"/>
              <a:gd name="connsiteY0" fmla="*/ 11137 h 22274"/>
              <a:gd name="connsiteX1" fmla="*/ 22274 w 2392110"/>
              <a:gd name="connsiteY1" fmla="*/ 11137 h 22274"/>
              <a:gd name="connsiteX2" fmla="*/ 2369836 w 2392110"/>
              <a:gd name="connsiteY2" fmla="*/ 11137 h 22274"/>
              <a:gd name="connsiteX3" fmla="*/ 2380973 w 2392110"/>
              <a:gd name="connsiteY3" fmla="*/ 11137 h 22274"/>
            </a:gdLst>
            <a:ahLst/>
            <a:cxnLst>
              <a:cxn ang="0">
                <a:pos x="connsiteX0" y="connsiteY0"/>
              </a:cxn>
              <a:cxn ang="1">
                <a:pos x="connsiteX1" y="connsiteY1"/>
              </a:cxn>
              <a:cxn ang="2">
                <a:pos x="connsiteX2" y="connsiteY2"/>
              </a:cxn>
              <a:cxn ang="3">
                <a:pos x="connsiteX3" y="connsiteY3"/>
              </a:cxn>
            </a:cxnLst>
            <a:rect l="l" t="t" r="r" b="b"/>
            <a:pathLst>
              <a:path w="2392110" h="22274">
                <a:moveTo>
                  <a:pt x="11137" y="11137"/>
                </a:moveTo>
                <a:lnTo>
                  <a:pt x="22274" y="11137"/>
                </a:lnTo>
                <a:lnTo>
                  <a:pt x="2369836" y="11137"/>
                </a:lnTo>
                <a:lnTo>
                  <a:pt x="2380973"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7178423" y="6215987"/>
            <a:ext cx="44548" cy="115826"/>
          </a:xfrm>
          <a:custGeom>
            <a:avLst/>
            <a:gdLst>
              <a:gd name="connsiteX0" fmla="*/ 11137 w 44548"/>
              <a:gd name="connsiteY0" fmla="*/ 11137 h 115826"/>
              <a:gd name="connsiteX1" fmla="*/ 11137 w 44548"/>
              <a:gd name="connsiteY1" fmla="*/ 104689 h 115826"/>
            </a:gdLst>
            <a:ahLst/>
            <a:cxnLst>
              <a:cxn ang="0">
                <a:pos x="connsiteX0" y="connsiteY0"/>
              </a:cxn>
              <a:cxn ang="1">
                <a:pos x="connsiteX1" y="connsiteY1"/>
              </a:cxn>
            </a:cxnLst>
            <a:rect l="l" t="t" r="r" b="b"/>
            <a:pathLst>
              <a:path w="44548" h="115826">
                <a:moveTo>
                  <a:pt x="11137" y="11137"/>
                </a:moveTo>
                <a:lnTo>
                  <a:pt x="11137" y="104689"/>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3" name="Freeform 3"/>
          <p:cNvSpPr/>
          <p:nvPr/>
        </p:nvSpPr>
        <p:spPr>
          <a:xfrm>
            <a:off x="9550930" y="6215987"/>
            <a:ext cx="44548" cy="115826"/>
          </a:xfrm>
          <a:custGeom>
            <a:avLst/>
            <a:gdLst>
              <a:gd name="connsiteX0" fmla="*/ 11137 w 44548"/>
              <a:gd name="connsiteY0" fmla="*/ 104689 h 115826"/>
              <a:gd name="connsiteX1" fmla="*/ 11137 w 44548"/>
              <a:gd name="connsiteY1" fmla="*/ 11137 h 115826"/>
            </a:gdLst>
            <a:ahLst/>
            <a:cxnLst>
              <a:cxn ang="0">
                <a:pos x="connsiteX0" y="connsiteY0"/>
              </a:cxn>
              <a:cxn ang="1">
                <a:pos x="connsiteX1" y="connsiteY1"/>
              </a:cxn>
            </a:cxnLst>
            <a:rect l="l" t="t" r="r" b="b"/>
            <a:pathLst>
              <a:path w="44548" h="115826">
                <a:moveTo>
                  <a:pt x="11137" y="104689"/>
                </a:move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4" name="Freeform 3"/>
          <p:cNvSpPr/>
          <p:nvPr/>
        </p:nvSpPr>
        <p:spPr>
          <a:xfrm>
            <a:off x="2032527" y="1961796"/>
            <a:ext cx="3424663" cy="3424663"/>
          </a:xfrm>
          <a:custGeom>
            <a:avLst/>
            <a:gdLst>
              <a:gd name="connsiteX0" fmla="*/ 2915258 w 3424663"/>
              <a:gd name="connsiteY0" fmla="*/ 509405 h 3424663"/>
              <a:gd name="connsiteX1" fmla="*/ 2915258 w 3424663"/>
              <a:gd name="connsiteY1" fmla="*/ 2915258 h 3424663"/>
              <a:gd name="connsiteX2" fmla="*/ 509405 w 3424663"/>
              <a:gd name="connsiteY2" fmla="*/ 2915258 h 3424663"/>
              <a:gd name="connsiteX3" fmla="*/ 509405 w 3424663"/>
              <a:gd name="connsiteY3" fmla="*/ 509405 h 3424663"/>
              <a:gd name="connsiteX4" fmla="*/ 2915258 w 3424663"/>
              <a:gd name="connsiteY4" fmla="*/ 509405 h 34246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24663" h="3424663">
                <a:moveTo>
                  <a:pt x="2915258" y="509405"/>
                </a:moveTo>
                <a:cubicBezTo>
                  <a:pt x="3579615" y="1173762"/>
                  <a:pt x="3579615" y="2250900"/>
                  <a:pt x="2915258" y="2915258"/>
                </a:cubicBezTo>
                <a:cubicBezTo>
                  <a:pt x="2250900" y="3579615"/>
                  <a:pt x="1173762" y="3579615"/>
                  <a:pt x="509405" y="2915258"/>
                </a:cubicBezTo>
                <a:cubicBezTo>
                  <a:pt x="-154952" y="2250900"/>
                  <a:pt x="-154952" y="1173762"/>
                  <a:pt x="509405" y="509405"/>
                </a:cubicBezTo>
                <a:cubicBezTo>
                  <a:pt x="1173762" y="-154952"/>
                  <a:pt x="2250900" y="-154952"/>
                  <a:pt x="2915258" y="509405"/>
                </a:cubicBez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5" name="Freeform 3"/>
          <p:cNvSpPr/>
          <p:nvPr/>
        </p:nvSpPr>
        <p:spPr>
          <a:xfrm>
            <a:off x="2856672" y="3729814"/>
            <a:ext cx="186229" cy="205290"/>
          </a:xfrm>
          <a:custGeom>
            <a:avLst/>
            <a:gdLst>
              <a:gd name="connsiteX0" fmla="*/ 11137 w 186229"/>
              <a:gd name="connsiteY0" fmla="*/ 11137 h 205290"/>
              <a:gd name="connsiteX1" fmla="*/ 175092 w 186229"/>
              <a:gd name="connsiteY1" fmla="*/ 11137 h 205290"/>
              <a:gd name="connsiteX2" fmla="*/ 175092 w 186229"/>
              <a:gd name="connsiteY2" fmla="*/ 194153 h 205290"/>
              <a:gd name="connsiteX3" fmla="*/ 11137 w 186229"/>
              <a:gd name="connsiteY3" fmla="*/ 194153 h 205290"/>
              <a:gd name="connsiteX4" fmla="*/ 11137 w 186229"/>
              <a:gd name="connsiteY4" fmla="*/ 11137 h 20529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6229" h="205290">
                <a:moveTo>
                  <a:pt x="11137" y="11137"/>
                </a:moveTo>
                <a:lnTo>
                  <a:pt x="175092" y="11137"/>
                </a:lnTo>
                <a:lnTo>
                  <a:pt x="175092" y="194153"/>
                </a:lnTo>
                <a:lnTo>
                  <a:pt x="11137" y="194153"/>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6" name="Freeform 3"/>
          <p:cNvSpPr/>
          <p:nvPr/>
        </p:nvSpPr>
        <p:spPr>
          <a:xfrm>
            <a:off x="3031363" y="3826974"/>
            <a:ext cx="6009698" cy="2386953"/>
          </a:xfrm>
          <a:custGeom>
            <a:avLst/>
            <a:gdLst>
              <a:gd name="connsiteX0" fmla="*/ 5998562 w 6009698"/>
              <a:gd name="connsiteY0" fmla="*/ 2375816 h 2386953"/>
              <a:gd name="connsiteX1" fmla="*/ 5988204 w 6009698"/>
              <a:gd name="connsiteY1" fmla="*/ 2371723 h 2386953"/>
              <a:gd name="connsiteX2" fmla="*/ 11137 w 6009698"/>
              <a:gd name="connsiteY2" fmla="*/ 11137 h 2386953"/>
            </a:gdLst>
            <a:ahLst/>
            <a:cxnLst>
              <a:cxn ang="0">
                <a:pos x="connsiteX0" y="connsiteY0"/>
              </a:cxn>
              <a:cxn ang="1">
                <a:pos x="connsiteX1" y="connsiteY1"/>
              </a:cxn>
              <a:cxn ang="2">
                <a:pos x="connsiteX2" y="connsiteY2"/>
              </a:cxn>
            </a:cxnLst>
            <a:rect l="l" t="t" r="r" b="b"/>
            <a:pathLst>
              <a:path w="6009698" h="2386953">
                <a:moveTo>
                  <a:pt x="5998562" y="2375816"/>
                </a:moveTo>
                <a:lnTo>
                  <a:pt x="5988204" y="2371723"/>
                </a:lnTo>
                <a:lnTo>
                  <a:pt x="11137" y="11137"/>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7" name="Freeform 3"/>
          <p:cNvSpPr/>
          <p:nvPr/>
        </p:nvSpPr>
        <p:spPr>
          <a:xfrm>
            <a:off x="8980632" y="6146599"/>
            <a:ext cx="104193" cy="87015"/>
          </a:xfrm>
          <a:custGeom>
            <a:avLst/>
            <a:gdLst>
              <a:gd name="connsiteX0" fmla="*/ 0 w 104193"/>
              <a:gd name="connsiteY0" fmla="*/ 87015 h 87015"/>
              <a:gd name="connsiteX1" fmla="*/ 104192 w 104193"/>
              <a:gd name="connsiteY1" fmla="*/ 77871 h 87015"/>
              <a:gd name="connsiteX2" fmla="*/ 34363 w 104193"/>
              <a:gd name="connsiteY2" fmla="*/ 0 h 87015"/>
              <a:gd name="connsiteX3" fmla="*/ 38935 w 104193"/>
              <a:gd name="connsiteY3" fmla="*/ 52100 h 87015"/>
              <a:gd name="connsiteX4" fmla="*/ 0 w 104193"/>
              <a:gd name="connsiteY4" fmla="*/ 87015 h 8701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4193" h="87015">
                <a:moveTo>
                  <a:pt x="0" y="87015"/>
                </a:moveTo>
                <a:lnTo>
                  <a:pt x="104192" y="77871"/>
                </a:lnTo>
                <a:lnTo>
                  <a:pt x="34363" y="0"/>
                </a:lnTo>
                <a:lnTo>
                  <a:pt x="38935" y="52100"/>
                </a:lnTo>
                <a:lnTo>
                  <a:pt x="0" y="8701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8" name="Freeform 3"/>
          <p:cNvSpPr/>
          <p:nvPr/>
        </p:nvSpPr>
        <p:spPr>
          <a:xfrm>
            <a:off x="3519330" y="2588259"/>
            <a:ext cx="187359" cy="205864"/>
          </a:xfrm>
          <a:custGeom>
            <a:avLst/>
            <a:gdLst>
              <a:gd name="connsiteX0" fmla="*/ 11137 w 187359"/>
              <a:gd name="connsiteY0" fmla="*/ 11137 h 205864"/>
              <a:gd name="connsiteX1" fmla="*/ 176222 w 187359"/>
              <a:gd name="connsiteY1" fmla="*/ 11137 h 205864"/>
              <a:gd name="connsiteX2" fmla="*/ 176222 w 187359"/>
              <a:gd name="connsiteY2" fmla="*/ 194727 h 205864"/>
              <a:gd name="connsiteX3" fmla="*/ 11137 w 187359"/>
              <a:gd name="connsiteY3" fmla="*/ 194727 h 205864"/>
              <a:gd name="connsiteX4" fmla="*/ 11137 w 187359"/>
              <a:gd name="connsiteY4" fmla="*/ 11137 h 2058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7359" h="205864">
                <a:moveTo>
                  <a:pt x="11137" y="11137"/>
                </a:moveTo>
                <a:lnTo>
                  <a:pt x="176222" y="11137"/>
                </a:lnTo>
                <a:lnTo>
                  <a:pt x="176222" y="194727"/>
                </a:lnTo>
                <a:lnTo>
                  <a:pt x="11137" y="194727"/>
                </a:lnTo>
                <a:lnTo>
                  <a:pt x="11137" y="1113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9" name="Freeform 3"/>
          <p:cNvSpPr/>
          <p:nvPr/>
        </p:nvSpPr>
        <p:spPr>
          <a:xfrm>
            <a:off x="3686921" y="2695559"/>
            <a:ext cx="5396656" cy="3518947"/>
          </a:xfrm>
          <a:custGeom>
            <a:avLst/>
            <a:gdLst>
              <a:gd name="connsiteX0" fmla="*/ 5385519 w 5396656"/>
              <a:gd name="connsiteY0" fmla="*/ 3507810 h 3518947"/>
              <a:gd name="connsiteX1" fmla="*/ 5376186 w 5396656"/>
              <a:gd name="connsiteY1" fmla="*/ 3501735 h 3518947"/>
              <a:gd name="connsiteX2" fmla="*/ 11137 w 5396656"/>
              <a:gd name="connsiteY2" fmla="*/ 11137 h 3518947"/>
            </a:gdLst>
            <a:ahLst/>
            <a:cxnLst>
              <a:cxn ang="0">
                <a:pos x="connsiteX0" y="connsiteY0"/>
              </a:cxn>
              <a:cxn ang="1">
                <a:pos x="connsiteX1" y="connsiteY1"/>
              </a:cxn>
              <a:cxn ang="2">
                <a:pos x="connsiteX2" y="connsiteY2"/>
              </a:cxn>
            </a:cxnLst>
            <a:rect l="l" t="t" r="r" b="b"/>
            <a:pathLst>
              <a:path w="5396656" h="3518947">
                <a:moveTo>
                  <a:pt x="5385519" y="3507810"/>
                </a:moveTo>
                <a:lnTo>
                  <a:pt x="5376186" y="3501735"/>
                </a:lnTo>
                <a:lnTo>
                  <a:pt x="11137" y="11137"/>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0" name="Freeform 3"/>
          <p:cNvSpPr/>
          <p:nvPr/>
        </p:nvSpPr>
        <p:spPr>
          <a:xfrm>
            <a:off x="9017992" y="6145332"/>
            <a:ext cx="103925" cy="90227"/>
          </a:xfrm>
          <a:custGeom>
            <a:avLst/>
            <a:gdLst>
              <a:gd name="connsiteX0" fmla="*/ 0 w 103925"/>
              <a:gd name="connsiteY0" fmla="*/ 78416 h 90227"/>
              <a:gd name="connsiteX1" fmla="*/ 103925 w 103925"/>
              <a:gd name="connsiteY1" fmla="*/ 90227 h 90227"/>
              <a:gd name="connsiteX2" fmla="*/ 51017 w 103925"/>
              <a:gd name="connsiteY2" fmla="*/ 0 h 90227"/>
              <a:gd name="connsiteX3" fmla="*/ 45116 w 103925"/>
              <a:gd name="connsiteY3" fmla="*/ 51960 h 90227"/>
              <a:gd name="connsiteX4" fmla="*/ 0 w 103925"/>
              <a:gd name="connsiteY4" fmla="*/ 78416 h 902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3925" h="90227">
                <a:moveTo>
                  <a:pt x="0" y="78416"/>
                </a:moveTo>
                <a:lnTo>
                  <a:pt x="103925" y="90227"/>
                </a:lnTo>
                <a:lnTo>
                  <a:pt x="51017" y="0"/>
                </a:lnTo>
                <a:lnTo>
                  <a:pt x="45116" y="51960"/>
                </a:lnTo>
                <a:lnTo>
                  <a:pt x="0" y="7841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673100" y="1092200"/>
            <a:ext cx="8902700" cy="5461000"/>
          </a:xfrm>
          <a:prstGeom prst="rect">
            <a:avLst/>
          </a:prstGeom>
          <a:noFill/>
        </p:spPr>
      </p:pic>
      <p:sp>
        <p:nvSpPr>
          <p:cNvPr id="2" name="TextBox 1"/>
          <p:cNvSpPr txBox="1"/>
          <p:nvPr/>
        </p:nvSpPr>
        <p:spPr>
          <a:xfrm>
            <a:off x="7747000" y="2184400"/>
            <a:ext cx="1227912"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a:t>
            </a:r>
          </a:p>
        </p:txBody>
      </p:sp>
      <p:sp>
        <p:nvSpPr>
          <p:cNvPr id="21" name="TextBox 1"/>
          <p:cNvSpPr txBox="1"/>
          <p:nvPr/>
        </p:nvSpPr>
        <p:spPr>
          <a:xfrm>
            <a:off x="6946900" y="19304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2" name="TextBox 1"/>
          <p:cNvSpPr txBox="1"/>
          <p:nvPr/>
        </p:nvSpPr>
        <p:spPr>
          <a:xfrm>
            <a:off x="9677400" y="19304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3" name="TextBox 1"/>
          <p:cNvSpPr txBox="1"/>
          <p:nvPr/>
        </p:nvSpPr>
        <p:spPr>
          <a:xfrm>
            <a:off x="6946900" y="40386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4" name="TextBox 1"/>
          <p:cNvSpPr txBox="1"/>
          <p:nvPr/>
        </p:nvSpPr>
        <p:spPr>
          <a:xfrm>
            <a:off x="9677400" y="40386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5" name="TextBox 1"/>
          <p:cNvSpPr txBox="1"/>
          <p:nvPr/>
        </p:nvSpPr>
        <p:spPr>
          <a:xfrm>
            <a:off x="7747000" y="4305300"/>
            <a:ext cx="1417429"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a:t>
            </a:r>
          </a:p>
        </p:txBody>
      </p:sp>
      <p:sp>
        <p:nvSpPr>
          <p:cNvPr id="26" name="TextBox 1"/>
          <p:cNvSpPr txBox="1"/>
          <p:nvPr/>
        </p:nvSpPr>
        <p:spPr>
          <a:xfrm>
            <a:off x="6946900" y="61595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27" name="TextBox 1"/>
          <p:cNvSpPr txBox="1"/>
          <p:nvPr/>
        </p:nvSpPr>
        <p:spPr>
          <a:xfrm>
            <a:off x="9677400" y="61595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28" name="TextBox 1"/>
          <p:cNvSpPr txBox="1"/>
          <p:nvPr/>
        </p:nvSpPr>
        <p:spPr>
          <a:xfrm>
            <a:off x="7823200" y="6426200"/>
            <a:ext cx="1280084"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a:t>
            </a:r>
          </a:p>
        </p:txBody>
      </p:sp>
      <p:sp>
        <p:nvSpPr>
          <p:cNvPr id="29" name="TextBox 1"/>
          <p:cNvSpPr txBox="1"/>
          <p:nvPr/>
        </p:nvSpPr>
        <p:spPr>
          <a:xfrm>
            <a:off x="8953500" y="5473700"/>
            <a:ext cx="203351" cy="497008"/>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+1</a:t>
            </a:r>
          </a:p>
          <a:p>
            <a:pPr>
              <a:lnSpc>
                <a:spcPts val="1800"/>
              </a:lnSpc>
              <a:tabLst/>
            </a:pPr>
            <a:r>
              <a:rPr lang="en-US" altLang="zh-CN" sz="1578" b="1" dirty="0" smtClean="0">
                <a:solidFill>
                  <a:srgbClr val="FFFFFF"/>
                </a:solidFill>
                <a:latin typeface="Calibri"/>
                <a:cs typeface="Calibri"/>
              </a:rPr>
              <a:t>+1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2224413"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Overview:</a:t>
            </a:r>
          </a:p>
        </p:txBody>
      </p:sp>
      <p:sp>
        <p:nvSpPr>
          <p:cNvPr id="5" name="TextBox 1"/>
          <p:cNvSpPr txBox="1"/>
          <p:nvPr/>
        </p:nvSpPr>
        <p:spPr>
          <a:xfrm>
            <a:off x="697706" y="1798637"/>
            <a:ext cx="8546306" cy="2569934"/>
          </a:xfrm>
          <a:prstGeom prst="rect">
            <a:avLst/>
          </a:prstGeom>
          <a:noFill/>
        </p:spPr>
        <p:txBody>
          <a:bodyPr wrap="square" lIns="0" tIns="0" rIns="0" rtlCol="0">
            <a:spAutoFit/>
          </a:bodyPr>
          <a:lstStyle/>
          <a:p>
            <a:pPr>
              <a:defRPr/>
            </a:pPr>
            <a:r>
              <a:rPr lang="en-US" sz="2400" dirty="0">
                <a:solidFill>
                  <a:srgbClr val="FFFFFF"/>
                </a:solidFill>
              </a:rPr>
              <a:t>Open, royalty-free standard for heterogeneous (and homogeneous) parallel </a:t>
            </a:r>
            <a:r>
              <a:rPr lang="en-US" sz="2400" dirty="0" smtClean="0">
                <a:solidFill>
                  <a:srgbClr val="FFFFFF"/>
                </a:solidFill>
              </a:rPr>
              <a:t>computing with support </a:t>
            </a:r>
            <a:r>
              <a:rPr lang="en-US" sz="2400" dirty="0">
                <a:solidFill>
                  <a:srgbClr val="FFFFFF"/>
                </a:solidFill>
              </a:rPr>
              <a:t>for a diversity of applications and </a:t>
            </a:r>
            <a:r>
              <a:rPr lang="en-US" sz="2400" dirty="0" smtClean="0">
                <a:solidFill>
                  <a:srgbClr val="FFFFFF"/>
                </a:solidFill>
              </a:rPr>
              <a:t>hardware</a:t>
            </a:r>
            <a:endParaRPr lang="en-US" sz="2400" dirty="0">
              <a:solidFill>
                <a:srgbClr val="FFFFFF"/>
              </a:solidFill>
            </a:endParaRPr>
          </a:p>
          <a:p>
            <a:pPr>
              <a:defRPr/>
            </a:pPr>
            <a:endParaRPr lang="en-US" sz="2400" dirty="0" smtClean="0">
              <a:solidFill>
                <a:srgbClr val="FFFFFF"/>
              </a:solidFill>
            </a:endParaRPr>
          </a:p>
          <a:p>
            <a:pPr>
              <a:defRPr/>
            </a:pPr>
            <a:r>
              <a:rPr lang="en-US" sz="2400" dirty="0" smtClean="0">
                <a:solidFill>
                  <a:srgbClr val="FFFFFF"/>
                </a:solidFill>
              </a:rPr>
              <a:t>Unified </a:t>
            </a:r>
            <a:r>
              <a:rPr lang="en-US" sz="2400" dirty="0">
                <a:solidFill>
                  <a:srgbClr val="FFFFFF"/>
                </a:solidFill>
              </a:rPr>
              <a:t>programming model for all CPU, GPU, Cell, DSP, FPGA and other processors in a </a:t>
            </a:r>
            <a:r>
              <a:rPr lang="en-US" sz="2400" dirty="0" smtClean="0">
                <a:solidFill>
                  <a:srgbClr val="FFFFFF"/>
                </a:solidFill>
              </a:rPr>
              <a:t>system</a:t>
            </a:r>
          </a:p>
          <a:p>
            <a:pPr>
              <a:defRPr/>
            </a:pPr>
            <a:endParaRPr lang="en-US" sz="2000" dirty="0" smtClean="0">
              <a:solidFill>
                <a:srgbClr val="FFFFFF"/>
              </a:solidFill>
            </a:endParaRPr>
          </a:p>
        </p:txBody>
      </p:sp>
    </p:spTree>
    <p:extLst>
      <p:ext uri="{BB962C8B-B14F-4D97-AF65-F5344CB8AC3E}">
        <p14:creationId xmlns:p14="http://schemas.microsoft.com/office/powerpoint/2010/main" val="2451479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0" y="444500"/>
            <a:ext cx="10691640" cy="6680200"/>
          </a:xfrm>
          <a:prstGeom prst="rect">
            <a:avLst/>
          </a:prstGeom>
          <a:noFill/>
        </p:spPr>
      </p:pic>
      <p:sp>
        <p:nvSpPr>
          <p:cNvPr id="2" name="TextBox 1"/>
          <p:cNvSpPr txBox="1"/>
          <p:nvPr/>
        </p:nvSpPr>
        <p:spPr>
          <a:xfrm>
            <a:off x="7747000" y="2184400"/>
            <a:ext cx="1227912"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a:t>
            </a:r>
          </a:p>
        </p:txBody>
      </p:sp>
      <p:sp>
        <p:nvSpPr>
          <p:cNvPr id="3" name="TextBox 1"/>
          <p:cNvSpPr txBox="1"/>
          <p:nvPr/>
        </p:nvSpPr>
        <p:spPr>
          <a:xfrm>
            <a:off x="6946900" y="19304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4" name="TextBox 1"/>
          <p:cNvSpPr txBox="1"/>
          <p:nvPr/>
        </p:nvSpPr>
        <p:spPr>
          <a:xfrm>
            <a:off x="9677400" y="19304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5" name="TextBox 1"/>
          <p:cNvSpPr txBox="1"/>
          <p:nvPr/>
        </p:nvSpPr>
        <p:spPr>
          <a:xfrm>
            <a:off x="6946900" y="40386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6" name="TextBox 1"/>
          <p:cNvSpPr txBox="1"/>
          <p:nvPr/>
        </p:nvSpPr>
        <p:spPr>
          <a:xfrm>
            <a:off x="9677400" y="40386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7" name="TextBox 1"/>
          <p:cNvSpPr txBox="1"/>
          <p:nvPr/>
        </p:nvSpPr>
        <p:spPr>
          <a:xfrm>
            <a:off x="7747000" y="4305300"/>
            <a:ext cx="1417429"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a:t>
            </a:r>
          </a:p>
        </p:txBody>
      </p:sp>
      <p:sp>
        <p:nvSpPr>
          <p:cNvPr id="8" name="TextBox 1"/>
          <p:cNvSpPr txBox="1"/>
          <p:nvPr/>
        </p:nvSpPr>
        <p:spPr>
          <a:xfrm>
            <a:off x="6946900" y="61595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9" name="TextBox 1"/>
          <p:cNvSpPr txBox="1"/>
          <p:nvPr/>
        </p:nvSpPr>
        <p:spPr>
          <a:xfrm>
            <a:off x="9677400" y="61595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10" name="TextBox 1"/>
          <p:cNvSpPr txBox="1"/>
          <p:nvPr/>
        </p:nvSpPr>
        <p:spPr>
          <a:xfrm>
            <a:off x="7823200" y="6426200"/>
            <a:ext cx="1280084"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0" y="444500"/>
            <a:ext cx="10691640" cy="6680200"/>
          </a:xfrm>
          <a:prstGeom prst="rect">
            <a:avLst/>
          </a:prstGeom>
          <a:noFill/>
        </p:spPr>
      </p:pic>
      <p:sp>
        <p:nvSpPr>
          <p:cNvPr id="2" name="TextBox 1"/>
          <p:cNvSpPr txBox="1"/>
          <p:nvPr/>
        </p:nvSpPr>
        <p:spPr>
          <a:xfrm>
            <a:off x="7747000" y="2184400"/>
            <a:ext cx="1227912"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a:t>
            </a:r>
          </a:p>
        </p:txBody>
      </p:sp>
      <p:sp>
        <p:nvSpPr>
          <p:cNvPr id="3" name="TextBox 1"/>
          <p:cNvSpPr txBox="1"/>
          <p:nvPr/>
        </p:nvSpPr>
        <p:spPr>
          <a:xfrm>
            <a:off x="6946900" y="19304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4" name="TextBox 1"/>
          <p:cNvSpPr txBox="1"/>
          <p:nvPr/>
        </p:nvSpPr>
        <p:spPr>
          <a:xfrm>
            <a:off x="9677400" y="19304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5" name="TextBox 1"/>
          <p:cNvSpPr txBox="1"/>
          <p:nvPr/>
        </p:nvSpPr>
        <p:spPr>
          <a:xfrm>
            <a:off x="6946900" y="40386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6" name="TextBox 1"/>
          <p:cNvSpPr txBox="1"/>
          <p:nvPr/>
        </p:nvSpPr>
        <p:spPr>
          <a:xfrm>
            <a:off x="9677400" y="40386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7" name="TextBox 1"/>
          <p:cNvSpPr txBox="1"/>
          <p:nvPr/>
        </p:nvSpPr>
        <p:spPr>
          <a:xfrm>
            <a:off x="7747000" y="4305300"/>
            <a:ext cx="1417429"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a:t>
            </a:r>
          </a:p>
        </p:txBody>
      </p:sp>
      <p:sp>
        <p:nvSpPr>
          <p:cNvPr id="8" name="TextBox 1"/>
          <p:cNvSpPr txBox="1"/>
          <p:nvPr/>
        </p:nvSpPr>
        <p:spPr>
          <a:xfrm>
            <a:off x="6946900" y="61595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9" name="TextBox 1"/>
          <p:cNvSpPr txBox="1"/>
          <p:nvPr/>
        </p:nvSpPr>
        <p:spPr>
          <a:xfrm>
            <a:off x="9677400" y="61595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10" name="TextBox 1"/>
          <p:cNvSpPr txBox="1"/>
          <p:nvPr/>
        </p:nvSpPr>
        <p:spPr>
          <a:xfrm>
            <a:off x="7823200" y="6426200"/>
            <a:ext cx="1280084"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444500"/>
            <a:ext cx="10691640" cy="6680200"/>
          </a:xfrm>
          <a:prstGeom prst="rect">
            <a:avLst/>
          </a:prstGeom>
          <a:noFill/>
        </p:spPr>
      </p:pic>
      <p:sp>
        <p:nvSpPr>
          <p:cNvPr id="2" name="TextBox 1"/>
          <p:cNvSpPr txBox="1"/>
          <p:nvPr/>
        </p:nvSpPr>
        <p:spPr>
          <a:xfrm>
            <a:off x="7467600" y="2197100"/>
            <a:ext cx="1817314"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Partial</a:t>
            </a:r>
            <a:r>
              <a:rPr lang="en-US" altLang="zh-CN" sz="1578" dirty="0" smtClean="0">
                <a:latin typeface="Calibri"/>
                <a:cs typeface="Calibri"/>
              </a:rPr>
              <a:t> </a:t>
            </a: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a:t>
            </a:r>
          </a:p>
        </p:txBody>
      </p:sp>
      <p:sp>
        <p:nvSpPr>
          <p:cNvPr id="3" name="TextBox 1"/>
          <p:cNvSpPr txBox="1"/>
          <p:nvPr/>
        </p:nvSpPr>
        <p:spPr>
          <a:xfrm>
            <a:off x="6946900" y="19304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4" name="TextBox 1"/>
          <p:cNvSpPr txBox="1"/>
          <p:nvPr/>
        </p:nvSpPr>
        <p:spPr>
          <a:xfrm>
            <a:off x="9677400" y="19304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5" name="TextBox 1"/>
          <p:cNvSpPr txBox="1"/>
          <p:nvPr/>
        </p:nvSpPr>
        <p:spPr>
          <a:xfrm>
            <a:off x="6946900" y="40386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6" name="TextBox 1"/>
          <p:cNvSpPr txBox="1"/>
          <p:nvPr/>
        </p:nvSpPr>
        <p:spPr>
          <a:xfrm>
            <a:off x="9677400" y="40386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7" name="TextBox 1"/>
          <p:cNvSpPr txBox="1"/>
          <p:nvPr/>
        </p:nvSpPr>
        <p:spPr>
          <a:xfrm>
            <a:off x="7366000" y="4305300"/>
            <a:ext cx="2006831"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Partial</a:t>
            </a:r>
            <a:r>
              <a:rPr lang="en-US" altLang="zh-CN" sz="1578" dirty="0" smtClean="0">
                <a:latin typeface="Calibri"/>
                <a:cs typeface="Calibri"/>
              </a:rPr>
              <a:t> </a:t>
            </a: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a:t>
            </a:r>
          </a:p>
        </p:txBody>
      </p:sp>
      <p:sp>
        <p:nvSpPr>
          <p:cNvPr id="8" name="TextBox 1"/>
          <p:cNvSpPr txBox="1"/>
          <p:nvPr/>
        </p:nvSpPr>
        <p:spPr>
          <a:xfrm>
            <a:off x="6946900" y="61595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9" name="TextBox 1"/>
          <p:cNvSpPr txBox="1"/>
          <p:nvPr/>
        </p:nvSpPr>
        <p:spPr>
          <a:xfrm>
            <a:off x="9677400" y="61595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10" name="TextBox 1"/>
          <p:cNvSpPr txBox="1"/>
          <p:nvPr/>
        </p:nvSpPr>
        <p:spPr>
          <a:xfrm>
            <a:off x="7429500" y="6426200"/>
            <a:ext cx="1869485"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Partial</a:t>
            </a:r>
            <a:r>
              <a:rPr lang="en-US" altLang="zh-CN" sz="1578" dirty="0" smtClean="0">
                <a:latin typeface="Calibri"/>
                <a:cs typeface="Calibri"/>
              </a:rPr>
              <a:t> </a:t>
            </a: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0" y="444500"/>
            <a:ext cx="10691640" cy="6680200"/>
          </a:xfrm>
          <a:prstGeom prst="rect">
            <a:avLst/>
          </a:prstGeom>
          <a:noFill/>
        </p:spPr>
      </p:pic>
      <p:sp>
        <p:nvSpPr>
          <p:cNvPr id="2" name="TextBox 1"/>
          <p:cNvSpPr txBox="1"/>
          <p:nvPr/>
        </p:nvSpPr>
        <p:spPr>
          <a:xfrm>
            <a:off x="7467600" y="2197100"/>
            <a:ext cx="1817314"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Partial</a:t>
            </a:r>
            <a:r>
              <a:rPr lang="en-US" altLang="zh-CN" sz="1578" dirty="0" smtClean="0">
                <a:latin typeface="Calibri"/>
                <a:cs typeface="Calibri"/>
              </a:rPr>
              <a:t> </a:t>
            </a: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a:t>
            </a:r>
          </a:p>
        </p:txBody>
      </p:sp>
      <p:sp>
        <p:nvSpPr>
          <p:cNvPr id="3" name="TextBox 1"/>
          <p:cNvSpPr txBox="1"/>
          <p:nvPr/>
        </p:nvSpPr>
        <p:spPr>
          <a:xfrm>
            <a:off x="6946900" y="19304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4" name="TextBox 1"/>
          <p:cNvSpPr txBox="1"/>
          <p:nvPr/>
        </p:nvSpPr>
        <p:spPr>
          <a:xfrm>
            <a:off x="9677400" y="19304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5" name="TextBox 1"/>
          <p:cNvSpPr txBox="1"/>
          <p:nvPr/>
        </p:nvSpPr>
        <p:spPr>
          <a:xfrm>
            <a:off x="6946900" y="40386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6" name="TextBox 1"/>
          <p:cNvSpPr txBox="1"/>
          <p:nvPr/>
        </p:nvSpPr>
        <p:spPr>
          <a:xfrm>
            <a:off x="9677400" y="40386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7" name="TextBox 1"/>
          <p:cNvSpPr txBox="1"/>
          <p:nvPr/>
        </p:nvSpPr>
        <p:spPr>
          <a:xfrm>
            <a:off x="7366000" y="4305300"/>
            <a:ext cx="2006831"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Partial</a:t>
            </a:r>
            <a:r>
              <a:rPr lang="en-US" altLang="zh-CN" sz="1578" dirty="0" smtClean="0">
                <a:latin typeface="Calibri"/>
                <a:cs typeface="Calibri"/>
              </a:rPr>
              <a:t> </a:t>
            </a: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a:t>
            </a:r>
          </a:p>
        </p:txBody>
      </p:sp>
      <p:sp>
        <p:nvSpPr>
          <p:cNvPr id="8" name="TextBox 1"/>
          <p:cNvSpPr txBox="1"/>
          <p:nvPr/>
        </p:nvSpPr>
        <p:spPr>
          <a:xfrm>
            <a:off x="6946900" y="61595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9" name="TextBox 1"/>
          <p:cNvSpPr txBox="1"/>
          <p:nvPr/>
        </p:nvSpPr>
        <p:spPr>
          <a:xfrm>
            <a:off x="9677400" y="61595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10" name="TextBox 1"/>
          <p:cNvSpPr txBox="1"/>
          <p:nvPr/>
        </p:nvSpPr>
        <p:spPr>
          <a:xfrm>
            <a:off x="7429500" y="6426200"/>
            <a:ext cx="1869485"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Partial</a:t>
            </a:r>
            <a:r>
              <a:rPr lang="en-US" altLang="zh-CN" sz="1578" dirty="0" smtClean="0">
                <a:latin typeface="Calibri"/>
                <a:cs typeface="Calibri"/>
              </a:rPr>
              <a:t> </a:t>
            </a: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a:t>
            </a:r>
          </a:p>
        </p:txBody>
      </p:sp>
      <p:sp>
        <p:nvSpPr>
          <p:cNvPr id="11" name="TextBox 1"/>
          <p:cNvSpPr txBox="1"/>
          <p:nvPr/>
        </p:nvSpPr>
        <p:spPr>
          <a:xfrm>
            <a:off x="1778000" y="5918200"/>
            <a:ext cx="3633638"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Collisions</a:t>
            </a:r>
            <a:r>
              <a:rPr lang="en-US" altLang="zh-CN" sz="1578" dirty="0" smtClean="0">
                <a:latin typeface="Calibri"/>
                <a:cs typeface="Calibri"/>
              </a:rPr>
              <a:t> </a:t>
            </a:r>
            <a:r>
              <a:rPr lang="en-US" altLang="zh-CN" sz="1578" b="1" dirty="0" smtClean="0">
                <a:solidFill>
                  <a:srgbClr val="FFFFFF"/>
                </a:solidFill>
                <a:latin typeface="Calibri"/>
                <a:cs typeface="Calibri"/>
              </a:rPr>
              <a:t>still</a:t>
            </a:r>
            <a:r>
              <a:rPr lang="en-US" altLang="zh-CN" sz="1578" dirty="0" smtClean="0">
                <a:latin typeface="Calibri"/>
                <a:cs typeface="Calibri"/>
              </a:rPr>
              <a:t> </a:t>
            </a:r>
            <a:r>
              <a:rPr lang="en-US" altLang="zh-CN" sz="1578" b="1" dirty="0" smtClean="0">
                <a:solidFill>
                  <a:srgbClr val="FFFFFF"/>
                </a:solidFill>
                <a:latin typeface="Calibri"/>
                <a:cs typeface="Calibri"/>
              </a:rPr>
              <a:t>exist,</a:t>
            </a:r>
            <a:r>
              <a:rPr lang="en-US" altLang="zh-CN" sz="1578" dirty="0" smtClean="0">
                <a:latin typeface="Calibri"/>
                <a:cs typeface="Calibri"/>
              </a:rPr>
              <a:t> </a:t>
            </a:r>
            <a:r>
              <a:rPr lang="en-US" altLang="zh-CN" sz="1578" b="1" dirty="0" smtClean="0">
                <a:solidFill>
                  <a:srgbClr val="FFFFFF"/>
                </a:solidFill>
                <a:latin typeface="Calibri"/>
                <a:cs typeface="Calibri"/>
              </a:rPr>
              <a:t>but</a:t>
            </a:r>
            <a:r>
              <a:rPr lang="en-US" altLang="zh-CN" sz="1578" dirty="0" smtClean="0">
                <a:latin typeface="Calibri"/>
                <a:cs typeface="Calibri"/>
              </a:rPr>
              <a:t> </a:t>
            </a:r>
            <a:r>
              <a:rPr lang="en-US" altLang="zh-CN" sz="1578" b="1" dirty="0" smtClean="0">
                <a:solidFill>
                  <a:srgbClr val="FFFFFF"/>
                </a:solidFill>
                <a:latin typeface="Calibri"/>
                <a:cs typeface="Calibri"/>
              </a:rPr>
              <a:t>only</a:t>
            </a:r>
            <a:r>
              <a:rPr lang="en-US" altLang="zh-CN" sz="1578" dirty="0" smtClean="0">
                <a:latin typeface="Calibri"/>
                <a:cs typeface="Calibri"/>
              </a:rPr>
              <a:t> </a:t>
            </a:r>
            <a:r>
              <a:rPr lang="en-US" altLang="zh-CN" sz="1578" b="1" dirty="0" smtClean="0">
                <a:solidFill>
                  <a:srgbClr val="FFFFFF"/>
                </a:solidFill>
                <a:latin typeface="Calibri"/>
                <a:cs typeface="Calibri"/>
              </a:rPr>
              <a:t>within</a:t>
            </a:r>
            <a:r>
              <a:rPr lang="en-US" altLang="zh-CN" sz="1578" dirty="0" smtClean="0">
                <a:latin typeface="Calibri"/>
                <a:cs typeface="Calibri"/>
              </a:rPr>
              <a:t> </a:t>
            </a:r>
            <a:r>
              <a:rPr lang="en-US" altLang="zh-CN" sz="1578" b="1" dirty="0" smtClean="0">
                <a:solidFill>
                  <a:srgbClr val="FFFFFF"/>
                </a:solidFill>
                <a:latin typeface="Calibri"/>
                <a:cs typeface="Calibri"/>
              </a:rPr>
              <a:t>a</a:t>
            </a:r>
            <a:r>
              <a:rPr lang="en-US" altLang="zh-CN" sz="1578" dirty="0" smtClean="0">
                <a:latin typeface="Calibri"/>
                <a:cs typeface="Calibri"/>
              </a:rPr>
              <a:t> </a:t>
            </a:r>
            <a:r>
              <a:rPr lang="en-US" altLang="zh-CN" sz="1578" b="1" dirty="0" smtClean="0">
                <a:solidFill>
                  <a:srgbClr val="FFFFFF"/>
                </a:solidFill>
                <a:latin typeface="Calibri"/>
                <a:cs typeface="Calibri"/>
              </a:rPr>
              <a:t>group</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444500"/>
            <a:ext cx="10691640" cy="6680200"/>
          </a:xfrm>
          <a:prstGeom prst="rect">
            <a:avLst/>
          </a:prstGeom>
          <a:noFill/>
        </p:spPr>
      </p:pic>
      <p:sp>
        <p:nvSpPr>
          <p:cNvPr id="2" name="TextBox 1"/>
          <p:cNvSpPr txBox="1"/>
          <p:nvPr/>
        </p:nvSpPr>
        <p:spPr>
          <a:xfrm>
            <a:off x="7467600" y="2197100"/>
            <a:ext cx="1817314"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Partial</a:t>
            </a:r>
            <a:r>
              <a:rPr lang="en-US" altLang="zh-CN" sz="1578" dirty="0" smtClean="0">
                <a:latin typeface="Calibri"/>
                <a:cs typeface="Calibri"/>
              </a:rPr>
              <a:t> </a:t>
            </a: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a:t>
            </a:r>
          </a:p>
        </p:txBody>
      </p:sp>
      <p:sp>
        <p:nvSpPr>
          <p:cNvPr id="3" name="TextBox 1"/>
          <p:cNvSpPr txBox="1"/>
          <p:nvPr/>
        </p:nvSpPr>
        <p:spPr>
          <a:xfrm>
            <a:off x="6946900" y="19304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4" name="TextBox 1"/>
          <p:cNvSpPr txBox="1"/>
          <p:nvPr/>
        </p:nvSpPr>
        <p:spPr>
          <a:xfrm>
            <a:off x="9677400" y="19304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5" name="TextBox 1"/>
          <p:cNvSpPr txBox="1"/>
          <p:nvPr/>
        </p:nvSpPr>
        <p:spPr>
          <a:xfrm>
            <a:off x="6946900" y="40386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6" name="TextBox 1"/>
          <p:cNvSpPr txBox="1"/>
          <p:nvPr/>
        </p:nvSpPr>
        <p:spPr>
          <a:xfrm>
            <a:off x="9677400" y="40386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7" name="TextBox 1"/>
          <p:cNvSpPr txBox="1"/>
          <p:nvPr/>
        </p:nvSpPr>
        <p:spPr>
          <a:xfrm>
            <a:off x="7366000" y="4305300"/>
            <a:ext cx="2006831"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Partial</a:t>
            </a:r>
            <a:r>
              <a:rPr lang="en-US" altLang="zh-CN" sz="1578" dirty="0" smtClean="0">
                <a:latin typeface="Calibri"/>
                <a:cs typeface="Calibri"/>
              </a:rPr>
              <a:t> </a:t>
            </a: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a:t>
            </a:r>
          </a:p>
        </p:txBody>
      </p:sp>
      <p:sp>
        <p:nvSpPr>
          <p:cNvPr id="8" name="TextBox 1"/>
          <p:cNvSpPr txBox="1"/>
          <p:nvPr/>
        </p:nvSpPr>
        <p:spPr>
          <a:xfrm>
            <a:off x="6946900" y="6159500"/>
            <a:ext cx="10256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0</a:t>
            </a:r>
          </a:p>
        </p:txBody>
      </p:sp>
      <p:sp>
        <p:nvSpPr>
          <p:cNvPr id="9" name="TextBox 1"/>
          <p:cNvSpPr txBox="1"/>
          <p:nvPr/>
        </p:nvSpPr>
        <p:spPr>
          <a:xfrm>
            <a:off x="9677400" y="6159500"/>
            <a:ext cx="307777"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255</a:t>
            </a:r>
          </a:p>
        </p:txBody>
      </p:sp>
      <p:sp>
        <p:nvSpPr>
          <p:cNvPr id="10" name="TextBox 1"/>
          <p:cNvSpPr txBox="1"/>
          <p:nvPr/>
        </p:nvSpPr>
        <p:spPr>
          <a:xfrm>
            <a:off x="7429500" y="6426200"/>
            <a:ext cx="1869485"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Partial</a:t>
            </a:r>
            <a:r>
              <a:rPr lang="en-US" altLang="zh-CN" sz="1578" dirty="0" smtClean="0">
                <a:latin typeface="Calibri"/>
                <a:cs typeface="Calibri"/>
              </a:rPr>
              <a:t> </a:t>
            </a: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a:t>
            </a:r>
          </a:p>
        </p:txBody>
      </p:sp>
      <p:sp>
        <p:nvSpPr>
          <p:cNvPr id="11" name="TextBox 1"/>
          <p:cNvSpPr txBox="1"/>
          <p:nvPr/>
        </p:nvSpPr>
        <p:spPr>
          <a:xfrm>
            <a:off x="1778000" y="5918200"/>
            <a:ext cx="3633638"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Collisions</a:t>
            </a:r>
            <a:r>
              <a:rPr lang="en-US" altLang="zh-CN" sz="1578" dirty="0" smtClean="0">
                <a:latin typeface="Calibri"/>
                <a:cs typeface="Calibri"/>
              </a:rPr>
              <a:t> </a:t>
            </a:r>
            <a:r>
              <a:rPr lang="en-US" altLang="zh-CN" sz="1578" b="1" dirty="0" smtClean="0">
                <a:solidFill>
                  <a:srgbClr val="FFFFFF"/>
                </a:solidFill>
                <a:latin typeface="Calibri"/>
                <a:cs typeface="Calibri"/>
              </a:rPr>
              <a:t>still</a:t>
            </a:r>
            <a:r>
              <a:rPr lang="en-US" altLang="zh-CN" sz="1578" dirty="0" smtClean="0">
                <a:latin typeface="Calibri"/>
                <a:cs typeface="Calibri"/>
              </a:rPr>
              <a:t> </a:t>
            </a:r>
            <a:r>
              <a:rPr lang="en-US" altLang="zh-CN" sz="1578" b="1" dirty="0" smtClean="0">
                <a:solidFill>
                  <a:srgbClr val="FFFFFF"/>
                </a:solidFill>
                <a:latin typeface="Calibri"/>
                <a:cs typeface="Calibri"/>
              </a:rPr>
              <a:t>exist,</a:t>
            </a:r>
            <a:r>
              <a:rPr lang="en-US" altLang="zh-CN" sz="1578" dirty="0" smtClean="0">
                <a:latin typeface="Calibri"/>
                <a:cs typeface="Calibri"/>
              </a:rPr>
              <a:t> </a:t>
            </a:r>
            <a:r>
              <a:rPr lang="en-US" altLang="zh-CN" sz="1578" b="1" dirty="0" smtClean="0">
                <a:solidFill>
                  <a:srgbClr val="FFFFFF"/>
                </a:solidFill>
                <a:latin typeface="Calibri"/>
                <a:cs typeface="Calibri"/>
              </a:rPr>
              <a:t>but</a:t>
            </a:r>
            <a:r>
              <a:rPr lang="en-US" altLang="zh-CN" sz="1578" dirty="0" smtClean="0">
                <a:latin typeface="Calibri"/>
                <a:cs typeface="Calibri"/>
              </a:rPr>
              <a:t> </a:t>
            </a:r>
            <a:r>
              <a:rPr lang="en-US" altLang="zh-CN" sz="1578" b="1" dirty="0" smtClean="0">
                <a:solidFill>
                  <a:srgbClr val="FFFFFF"/>
                </a:solidFill>
                <a:latin typeface="Calibri"/>
                <a:cs typeface="Calibri"/>
              </a:rPr>
              <a:t>only</a:t>
            </a:r>
            <a:r>
              <a:rPr lang="en-US" altLang="zh-CN" sz="1578" dirty="0" smtClean="0">
                <a:latin typeface="Calibri"/>
                <a:cs typeface="Calibri"/>
              </a:rPr>
              <a:t> </a:t>
            </a:r>
            <a:r>
              <a:rPr lang="en-US" altLang="zh-CN" sz="1578" b="1" dirty="0" smtClean="0">
                <a:solidFill>
                  <a:srgbClr val="FFFFFF"/>
                </a:solidFill>
                <a:latin typeface="Calibri"/>
                <a:cs typeface="Calibri"/>
              </a:rPr>
              <a:t>within</a:t>
            </a:r>
            <a:r>
              <a:rPr lang="en-US" altLang="zh-CN" sz="1578" dirty="0" smtClean="0">
                <a:latin typeface="Calibri"/>
                <a:cs typeface="Calibri"/>
              </a:rPr>
              <a:t> </a:t>
            </a:r>
            <a:r>
              <a:rPr lang="en-US" altLang="zh-CN" sz="1578" b="1" dirty="0" smtClean="0">
                <a:solidFill>
                  <a:srgbClr val="FFFFFF"/>
                </a:solidFill>
                <a:latin typeface="Calibri"/>
                <a:cs typeface="Calibri"/>
              </a:rPr>
              <a:t>a</a:t>
            </a:r>
            <a:r>
              <a:rPr lang="en-US" altLang="zh-CN" sz="1578" dirty="0" smtClean="0">
                <a:latin typeface="Calibri"/>
                <a:cs typeface="Calibri"/>
              </a:rPr>
              <a:t> </a:t>
            </a:r>
            <a:r>
              <a:rPr lang="en-US" altLang="zh-CN" sz="1578" b="1" dirty="0" smtClean="0">
                <a:solidFill>
                  <a:srgbClr val="FFFFFF"/>
                </a:solidFill>
                <a:latin typeface="Calibri"/>
                <a:cs typeface="Calibri"/>
              </a:rPr>
              <a:t>group</a:t>
            </a:r>
          </a:p>
        </p:txBody>
      </p:sp>
      <p:sp>
        <p:nvSpPr>
          <p:cNvPr id="12" name="TextBox 1"/>
          <p:cNvSpPr txBox="1"/>
          <p:nvPr/>
        </p:nvSpPr>
        <p:spPr>
          <a:xfrm>
            <a:off x="2565400" y="6273800"/>
            <a:ext cx="2063230"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All</a:t>
            </a:r>
            <a:r>
              <a:rPr lang="en-US" altLang="zh-CN" sz="1578" dirty="0" smtClean="0">
                <a:latin typeface="Calibri"/>
                <a:cs typeface="Calibri"/>
              </a:rPr>
              <a:t> </a:t>
            </a:r>
            <a:r>
              <a:rPr lang="en-US" altLang="zh-CN" sz="1578" b="1" dirty="0" smtClean="0">
                <a:solidFill>
                  <a:srgbClr val="FFFFFF"/>
                </a:solidFill>
                <a:latin typeface="Calibri"/>
                <a:cs typeface="Calibri"/>
              </a:rPr>
              <a:t>groups</a:t>
            </a:r>
            <a:r>
              <a:rPr lang="en-US" altLang="zh-CN" sz="1578" dirty="0" smtClean="0">
                <a:latin typeface="Calibri"/>
                <a:cs typeface="Calibri"/>
              </a:rPr>
              <a:t> </a:t>
            </a:r>
            <a:r>
              <a:rPr lang="en-US" altLang="zh-CN" sz="1578" b="1" dirty="0" smtClean="0">
                <a:solidFill>
                  <a:srgbClr val="FFFFFF"/>
                </a:solidFill>
                <a:latin typeface="Calibri"/>
                <a:cs typeface="Calibri"/>
              </a:rPr>
              <a:t>run</a:t>
            </a:r>
            <a:r>
              <a:rPr lang="en-US" altLang="zh-CN" sz="1578" dirty="0" smtClean="0">
                <a:latin typeface="Calibri"/>
                <a:cs typeface="Calibri"/>
              </a:rPr>
              <a:t> </a:t>
            </a:r>
            <a:r>
              <a:rPr lang="en-US" altLang="zh-CN" sz="1578" b="1" dirty="0" smtClean="0">
                <a:solidFill>
                  <a:srgbClr val="FFFFFF"/>
                </a:solidFill>
                <a:latin typeface="Calibri"/>
                <a:cs typeface="Calibri"/>
              </a:rPr>
              <a:t>in</a:t>
            </a:r>
            <a:r>
              <a:rPr lang="en-US" altLang="zh-CN" sz="1578" dirty="0" smtClean="0">
                <a:latin typeface="Calibri"/>
                <a:cs typeface="Calibri"/>
              </a:rPr>
              <a:t> </a:t>
            </a:r>
            <a:r>
              <a:rPr lang="en-US" altLang="zh-CN" sz="1578" b="1" dirty="0" smtClean="0">
                <a:solidFill>
                  <a:srgbClr val="FFFFFF"/>
                </a:solidFill>
                <a:latin typeface="Calibri"/>
                <a:cs typeface="Calibri"/>
              </a:rPr>
              <a:t>parallel</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444500"/>
            <a:ext cx="10691640" cy="6680200"/>
          </a:xfrm>
          <a:prstGeom prst="rect">
            <a:avLst/>
          </a:prstGeom>
          <a:noFill/>
        </p:spPr>
      </p:pic>
      <p:sp>
        <p:nvSpPr>
          <p:cNvPr id="2" name="TextBox 1"/>
          <p:cNvSpPr txBox="1"/>
          <p:nvPr/>
        </p:nvSpPr>
        <p:spPr>
          <a:xfrm>
            <a:off x="1079500" y="1358900"/>
            <a:ext cx="1898041"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Partial</a:t>
            </a:r>
            <a:r>
              <a:rPr lang="en-US" altLang="zh-CN" sz="1578" dirty="0" smtClean="0">
                <a:latin typeface="Calibri"/>
                <a:cs typeface="Calibri"/>
              </a:rPr>
              <a:t> </a:t>
            </a: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Histograms</a:t>
            </a:r>
          </a:p>
        </p:txBody>
      </p:sp>
      <p:sp>
        <p:nvSpPr>
          <p:cNvPr id="3" name="TextBox 1"/>
          <p:cNvSpPr txBox="1"/>
          <p:nvPr/>
        </p:nvSpPr>
        <p:spPr>
          <a:xfrm>
            <a:off x="1193800" y="5969000"/>
            <a:ext cx="1682932"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Total</a:t>
            </a:r>
            <a:r>
              <a:rPr lang="en-US" altLang="zh-CN" sz="1578" dirty="0" smtClean="0">
                <a:latin typeface="Calibri"/>
                <a:cs typeface="Calibri"/>
              </a:rPr>
              <a:t> </a:t>
            </a: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a:t>
            </a:r>
          </a:p>
        </p:txBody>
      </p:sp>
      <p:sp>
        <p:nvSpPr>
          <p:cNvPr id="4" name="TextBox 1"/>
          <p:cNvSpPr txBox="1"/>
          <p:nvPr/>
        </p:nvSpPr>
        <p:spPr>
          <a:xfrm>
            <a:off x="7658100" y="1358900"/>
            <a:ext cx="1950213"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Partial</a:t>
            </a:r>
            <a:r>
              <a:rPr lang="en-US" altLang="zh-CN" sz="1578" dirty="0" smtClean="0">
                <a:latin typeface="Calibri"/>
                <a:cs typeface="Calibri"/>
              </a:rPr>
              <a:t> </a:t>
            </a: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Histograms</a:t>
            </a:r>
          </a:p>
        </p:txBody>
      </p:sp>
      <p:sp>
        <p:nvSpPr>
          <p:cNvPr id="5" name="TextBox 1"/>
          <p:cNvSpPr txBox="1"/>
          <p:nvPr/>
        </p:nvSpPr>
        <p:spPr>
          <a:xfrm>
            <a:off x="7759700" y="5969000"/>
            <a:ext cx="1735103"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Total</a:t>
            </a:r>
            <a:r>
              <a:rPr lang="en-US" altLang="zh-CN" sz="1578" dirty="0" smtClean="0">
                <a:latin typeface="Calibri"/>
                <a:cs typeface="Calibri"/>
              </a:rPr>
              <a:t> </a:t>
            </a: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a:t>
            </a:r>
          </a:p>
        </p:txBody>
      </p:sp>
      <p:sp>
        <p:nvSpPr>
          <p:cNvPr id="6" name="TextBox 1"/>
          <p:cNvSpPr txBox="1"/>
          <p:nvPr/>
        </p:nvSpPr>
        <p:spPr>
          <a:xfrm>
            <a:off x="4292600" y="1358900"/>
            <a:ext cx="2087559"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Partial</a:t>
            </a:r>
            <a:r>
              <a:rPr lang="en-US" altLang="zh-CN" sz="1578" dirty="0" smtClean="0">
                <a:latin typeface="Calibri"/>
                <a:cs typeface="Calibri"/>
              </a:rPr>
              <a:t> </a:t>
            </a: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Histograms</a:t>
            </a:r>
          </a:p>
        </p:txBody>
      </p:sp>
      <p:sp>
        <p:nvSpPr>
          <p:cNvPr id="7" name="TextBox 1"/>
          <p:cNvSpPr txBox="1"/>
          <p:nvPr/>
        </p:nvSpPr>
        <p:spPr>
          <a:xfrm>
            <a:off x="4394200" y="5969000"/>
            <a:ext cx="1872449"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Total</a:t>
            </a:r>
            <a:r>
              <a:rPr lang="en-US" altLang="zh-CN" sz="1578" dirty="0" smtClean="0">
                <a:latin typeface="Calibri"/>
                <a:cs typeface="Calibri"/>
              </a:rPr>
              <a:t> </a:t>
            </a: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0" y="444500"/>
            <a:ext cx="10691640" cy="6680200"/>
          </a:xfrm>
          <a:prstGeom prst="rect">
            <a:avLst/>
          </a:prstGeom>
          <a:noFill/>
        </p:spPr>
      </p:pic>
      <p:sp>
        <p:nvSpPr>
          <p:cNvPr id="2" name="TextBox 1"/>
          <p:cNvSpPr txBox="1"/>
          <p:nvPr/>
        </p:nvSpPr>
        <p:spPr>
          <a:xfrm>
            <a:off x="1079500" y="1358900"/>
            <a:ext cx="1898041"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Partial</a:t>
            </a:r>
            <a:r>
              <a:rPr lang="en-US" altLang="zh-CN" sz="1578" dirty="0" smtClean="0">
                <a:latin typeface="Calibri"/>
                <a:cs typeface="Calibri"/>
              </a:rPr>
              <a:t> </a:t>
            </a: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Histograms</a:t>
            </a:r>
          </a:p>
        </p:txBody>
      </p:sp>
      <p:sp>
        <p:nvSpPr>
          <p:cNvPr id="3" name="TextBox 1"/>
          <p:cNvSpPr txBox="1"/>
          <p:nvPr/>
        </p:nvSpPr>
        <p:spPr>
          <a:xfrm>
            <a:off x="1193800" y="5969000"/>
            <a:ext cx="1682932" cy="268313"/>
          </a:xfrm>
          <a:prstGeom prst="rect">
            <a:avLst/>
          </a:prstGeom>
          <a:noFill/>
        </p:spPr>
        <p:txBody>
          <a:bodyPr wrap="none" lIns="0" tIns="0" rIns="0" rtlCol="0">
            <a:spAutoFit/>
          </a:bodyPr>
          <a:lstStyle/>
          <a:p>
            <a:pPr>
              <a:lnSpc>
                <a:spcPts val="1700"/>
              </a:lnSpc>
              <a:tabLst/>
            </a:pPr>
            <a:r>
              <a:rPr lang="en-US" altLang="zh-CN" sz="1578" b="1" dirty="0" smtClean="0">
                <a:solidFill>
                  <a:srgbClr val="E22A26"/>
                </a:solidFill>
                <a:latin typeface="Calibri"/>
                <a:cs typeface="Calibri"/>
              </a:rPr>
              <a:t>Total</a:t>
            </a:r>
            <a:r>
              <a:rPr lang="en-US" altLang="zh-CN" sz="1578" dirty="0" smtClean="0">
                <a:latin typeface="Calibri"/>
                <a:cs typeface="Calibri"/>
              </a:rPr>
              <a:t> </a:t>
            </a:r>
            <a:r>
              <a:rPr lang="en-US" altLang="zh-CN" sz="1578" b="1" dirty="0" smtClean="0">
                <a:solidFill>
                  <a:srgbClr val="E22A26"/>
                </a:solidFill>
                <a:latin typeface="Calibri"/>
                <a:cs typeface="Calibri"/>
              </a:rPr>
              <a:t>Red</a:t>
            </a:r>
            <a:r>
              <a:rPr lang="en-US" altLang="zh-CN" sz="1578" dirty="0" smtClean="0">
                <a:latin typeface="Calibri"/>
                <a:cs typeface="Calibri"/>
              </a:rPr>
              <a:t> </a:t>
            </a:r>
            <a:r>
              <a:rPr lang="en-US" altLang="zh-CN" sz="1578" b="1" dirty="0" smtClean="0">
                <a:solidFill>
                  <a:srgbClr val="E22A26"/>
                </a:solidFill>
                <a:latin typeface="Calibri"/>
                <a:cs typeface="Calibri"/>
              </a:rPr>
              <a:t>Histogram</a:t>
            </a:r>
          </a:p>
        </p:txBody>
      </p:sp>
      <p:sp>
        <p:nvSpPr>
          <p:cNvPr id="4" name="TextBox 1"/>
          <p:cNvSpPr txBox="1"/>
          <p:nvPr/>
        </p:nvSpPr>
        <p:spPr>
          <a:xfrm>
            <a:off x="7658100" y="1358900"/>
            <a:ext cx="1950213"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Partial</a:t>
            </a:r>
            <a:r>
              <a:rPr lang="en-US" altLang="zh-CN" sz="1578" dirty="0" smtClean="0">
                <a:latin typeface="Calibri"/>
                <a:cs typeface="Calibri"/>
              </a:rPr>
              <a:t> </a:t>
            </a: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Histograms</a:t>
            </a:r>
          </a:p>
        </p:txBody>
      </p:sp>
      <p:sp>
        <p:nvSpPr>
          <p:cNvPr id="5" name="TextBox 1"/>
          <p:cNvSpPr txBox="1"/>
          <p:nvPr/>
        </p:nvSpPr>
        <p:spPr>
          <a:xfrm>
            <a:off x="7759700" y="5969000"/>
            <a:ext cx="1735103" cy="268313"/>
          </a:xfrm>
          <a:prstGeom prst="rect">
            <a:avLst/>
          </a:prstGeom>
          <a:noFill/>
        </p:spPr>
        <p:txBody>
          <a:bodyPr wrap="none" lIns="0" tIns="0" rIns="0" rtlCol="0">
            <a:spAutoFit/>
          </a:bodyPr>
          <a:lstStyle/>
          <a:p>
            <a:pPr>
              <a:lnSpc>
                <a:spcPts val="1700"/>
              </a:lnSpc>
              <a:tabLst/>
            </a:pPr>
            <a:r>
              <a:rPr lang="en-US" altLang="zh-CN" sz="1578" b="1" dirty="0" smtClean="0">
                <a:solidFill>
                  <a:srgbClr val="17B4FC"/>
                </a:solidFill>
                <a:latin typeface="Calibri"/>
                <a:cs typeface="Calibri"/>
              </a:rPr>
              <a:t>Total</a:t>
            </a:r>
            <a:r>
              <a:rPr lang="en-US" altLang="zh-CN" sz="1578" dirty="0" smtClean="0">
                <a:latin typeface="Calibri"/>
                <a:cs typeface="Calibri"/>
              </a:rPr>
              <a:t> </a:t>
            </a:r>
            <a:r>
              <a:rPr lang="en-US" altLang="zh-CN" sz="1578" b="1" dirty="0" smtClean="0">
                <a:solidFill>
                  <a:srgbClr val="17B4FC"/>
                </a:solidFill>
                <a:latin typeface="Calibri"/>
                <a:cs typeface="Calibri"/>
              </a:rPr>
              <a:t>Blue</a:t>
            </a:r>
            <a:r>
              <a:rPr lang="en-US" altLang="zh-CN" sz="1578" dirty="0" smtClean="0">
                <a:latin typeface="Calibri"/>
                <a:cs typeface="Calibri"/>
              </a:rPr>
              <a:t> </a:t>
            </a:r>
            <a:r>
              <a:rPr lang="en-US" altLang="zh-CN" sz="1578" b="1" dirty="0" smtClean="0">
                <a:solidFill>
                  <a:srgbClr val="17B4FC"/>
                </a:solidFill>
                <a:latin typeface="Calibri"/>
                <a:cs typeface="Calibri"/>
              </a:rPr>
              <a:t>Histogram</a:t>
            </a:r>
          </a:p>
        </p:txBody>
      </p:sp>
      <p:sp>
        <p:nvSpPr>
          <p:cNvPr id="6" name="TextBox 1"/>
          <p:cNvSpPr txBox="1"/>
          <p:nvPr/>
        </p:nvSpPr>
        <p:spPr>
          <a:xfrm>
            <a:off x="4292600" y="1358900"/>
            <a:ext cx="2087559"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Partial</a:t>
            </a:r>
            <a:r>
              <a:rPr lang="en-US" altLang="zh-CN" sz="1578" dirty="0" smtClean="0">
                <a:latin typeface="Calibri"/>
                <a:cs typeface="Calibri"/>
              </a:rPr>
              <a:t> </a:t>
            </a: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Histograms</a:t>
            </a:r>
          </a:p>
        </p:txBody>
      </p:sp>
      <p:sp>
        <p:nvSpPr>
          <p:cNvPr id="7" name="TextBox 1"/>
          <p:cNvSpPr txBox="1"/>
          <p:nvPr/>
        </p:nvSpPr>
        <p:spPr>
          <a:xfrm>
            <a:off x="4394200" y="5969000"/>
            <a:ext cx="1872449" cy="268313"/>
          </a:xfrm>
          <a:prstGeom prst="rect">
            <a:avLst/>
          </a:prstGeom>
          <a:noFill/>
        </p:spPr>
        <p:txBody>
          <a:bodyPr wrap="none" lIns="0" tIns="0" rIns="0" rtlCol="0">
            <a:spAutoFit/>
          </a:bodyPr>
          <a:lstStyle/>
          <a:p>
            <a:pPr>
              <a:lnSpc>
                <a:spcPts val="1700"/>
              </a:lnSpc>
              <a:tabLst/>
            </a:pPr>
            <a:r>
              <a:rPr lang="en-US" altLang="zh-CN" sz="1578" b="1" dirty="0" smtClean="0">
                <a:solidFill>
                  <a:srgbClr val="C3F760"/>
                </a:solidFill>
                <a:latin typeface="Calibri"/>
                <a:cs typeface="Calibri"/>
              </a:rPr>
              <a:t>Total</a:t>
            </a:r>
            <a:r>
              <a:rPr lang="en-US" altLang="zh-CN" sz="1578" dirty="0" smtClean="0">
                <a:latin typeface="Calibri"/>
                <a:cs typeface="Calibri"/>
              </a:rPr>
              <a:t> </a:t>
            </a:r>
            <a:r>
              <a:rPr lang="en-US" altLang="zh-CN" sz="1578" b="1" dirty="0" smtClean="0">
                <a:solidFill>
                  <a:srgbClr val="C3F760"/>
                </a:solidFill>
                <a:latin typeface="Calibri"/>
                <a:cs typeface="Calibri"/>
              </a:rPr>
              <a:t>Green</a:t>
            </a:r>
            <a:r>
              <a:rPr lang="en-US" altLang="zh-CN" sz="1578" dirty="0" smtClean="0">
                <a:latin typeface="Calibri"/>
                <a:cs typeface="Calibri"/>
              </a:rPr>
              <a:t> </a:t>
            </a:r>
            <a:r>
              <a:rPr lang="en-US" altLang="zh-CN" sz="1578" b="1" dirty="0" smtClean="0">
                <a:solidFill>
                  <a:srgbClr val="C3F760"/>
                </a:solidFill>
                <a:latin typeface="Calibri"/>
                <a:cs typeface="Calibri"/>
              </a:rPr>
              <a:t>Histogram</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1186103" y="1658308"/>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186103" y="2293124"/>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186103" y="3562757"/>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1186103" y="2927941"/>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193800" y="1663700"/>
            <a:ext cx="406400" cy="419100"/>
          </a:xfrm>
          <a:prstGeom prst="rect">
            <a:avLst/>
          </a:prstGeom>
          <a:noFill/>
        </p:spPr>
      </p:pic>
      <p:pic>
        <p:nvPicPr>
          <p:cNvPr id="9" name="Picture 3"/>
          <p:cNvPicPr>
            <a:picLocks noChangeAspect="1" noChangeArrowheads="1"/>
          </p:cNvPicPr>
          <p:nvPr/>
        </p:nvPicPr>
        <p:blipFill>
          <a:blip r:embed="rId4"/>
          <a:srcRect/>
          <a:stretch>
            <a:fillRect/>
          </a:stretch>
        </p:blipFill>
        <p:spPr bwMode="auto">
          <a:xfrm>
            <a:off x="1193800" y="2298700"/>
            <a:ext cx="406400" cy="419100"/>
          </a:xfrm>
          <a:prstGeom prst="rect">
            <a:avLst/>
          </a:prstGeom>
          <a:noFill/>
        </p:spPr>
      </p:pic>
      <p:pic>
        <p:nvPicPr>
          <p:cNvPr id="10" name="Picture 3"/>
          <p:cNvPicPr>
            <a:picLocks noChangeAspect="1" noChangeArrowheads="1"/>
          </p:cNvPicPr>
          <p:nvPr/>
        </p:nvPicPr>
        <p:blipFill>
          <a:blip r:embed="rId5"/>
          <a:srcRect/>
          <a:stretch>
            <a:fillRect/>
          </a:stretch>
        </p:blipFill>
        <p:spPr bwMode="auto">
          <a:xfrm>
            <a:off x="1193800" y="2933700"/>
            <a:ext cx="406400" cy="419100"/>
          </a:xfrm>
          <a:prstGeom prst="rect">
            <a:avLst/>
          </a:prstGeom>
          <a:noFill/>
        </p:spPr>
      </p:pic>
      <p:pic>
        <p:nvPicPr>
          <p:cNvPr id="11" name="Picture 3"/>
          <p:cNvPicPr>
            <a:picLocks noChangeAspect="1" noChangeArrowheads="1"/>
          </p:cNvPicPr>
          <p:nvPr/>
        </p:nvPicPr>
        <p:blipFill>
          <a:blip r:embed="rId6"/>
          <a:srcRect/>
          <a:stretch>
            <a:fillRect/>
          </a:stretch>
        </p:blipFill>
        <p:spPr bwMode="auto">
          <a:xfrm>
            <a:off x="1193800" y="3568700"/>
            <a:ext cx="406400" cy="419100"/>
          </a:xfrm>
          <a:prstGeom prst="rect">
            <a:avLst/>
          </a:prstGeom>
          <a:noFill/>
        </p:spPr>
      </p:pic>
      <p:sp>
        <p:nvSpPr>
          <p:cNvPr id="2" name="TextBox 1"/>
          <p:cNvSpPr txBox="1"/>
          <p:nvPr/>
        </p:nvSpPr>
        <p:spPr>
          <a:xfrm>
            <a:off x="1727200" y="1701800"/>
            <a:ext cx="3684797"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Am</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waiting</a:t>
            </a:r>
            <a:r>
              <a:rPr lang="en-US" altLang="zh-CN" sz="2455" dirty="0" smtClean="0">
                <a:latin typeface="Calibri"/>
                <a:cs typeface="Calibri"/>
              </a:rPr>
              <a:t> </a:t>
            </a:r>
            <a:r>
              <a:rPr lang="en-US" altLang="zh-CN" sz="2455" b="1" dirty="0" smtClean="0">
                <a:solidFill>
                  <a:srgbClr val="FFFFFF"/>
                </a:solidFill>
                <a:latin typeface="Calibri"/>
                <a:cs typeface="Calibri"/>
              </a:rPr>
              <a:t>for</a:t>
            </a:r>
            <a:r>
              <a:rPr lang="en-US" altLang="zh-CN" sz="2455" dirty="0" smtClean="0">
                <a:latin typeface="Calibri"/>
                <a:cs typeface="Calibri"/>
              </a:rPr>
              <a:t> </a:t>
            </a:r>
            <a:r>
              <a:rPr lang="en-US" altLang="zh-CN" sz="2455" b="1" dirty="0" smtClean="0">
                <a:solidFill>
                  <a:srgbClr val="FFFFFF"/>
                </a:solidFill>
                <a:latin typeface="Calibri"/>
                <a:cs typeface="Calibri"/>
              </a:rPr>
              <a:t>something?</a:t>
            </a:r>
          </a:p>
        </p:txBody>
      </p:sp>
      <p:sp>
        <p:nvSpPr>
          <p:cNvPr id="12" name="TextBox 1"/>
          <p:cNvSpPr txBox="1"/>
          <p:nvPr/>
        </p:nvSpPr>
        <p:spPr>
          <a:xfrm>
            <a:off x="1727200" y="2387600"/>
            <a:ext cx="4773019" cy="1648143"/>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avoided</a:t>
            </a:r>
            <a:r>
              <a:rPr lang="en-US" altLang="zh-CN" sz="2455" dirty="0" smtClean="0">
                <a:latin typeface="Calibri"/>
                <a:cs typeface="Calibri"/>
              </a:rPr>
              <a:t> </a:t>
            </a:r>
            <a:r>
              <a:rPr lang="en-US" altLang="zh-CN" sz="2455" b="1" dirty="0" smtClean="0">
                <a:solidFill>
                  <a:srgbClr val="FFFFFF"/>
                </a:solidFill>
                <a:latin typeface="Calibri"/>
                <a:cs typeface="Calibri"/>
              </a:rPr>
              <a:t>something</a:t>
            </a:r>
            <a:r>
              <a:rPr lang="en-US" altLang="zh-CN" sz="2455" dirty="0" smtClean="0">
                <a:latin typeface="Calibri"/>
                <a:cs typeface="Calibri"/>
              </a:rPr>
              <a:t> </a:t>
            </a:r>
            <a:r>
              <a:rPr lang="en-US" altLang="zh-CN" sz="2455" b="1" dirty="0" smtClean="0">
                <a:solidFill>
                  <a:srgbClr val="FFFFFF"/>
                </a:solidFill>
                <a:latin typeface="Calibri"/>
                <a:cs typeface="Calibri"/>
              </a:rPr>
              <a:t>intensive?</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Do</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a</a:t>
            </a:r>
            <a:r>
              <a:rPr lang="en-US" altLang="zh-CN" sz="2455" dirty="0" smtClean="0">
                <a:latin typeface="Calibri"/>
                <a:cs typeface="Calibri"/>
              </a:rPr>
              <a:t> </a:t>
            </a:r>
            <a:r>
              <a:rPr lang="en-US" altLang="zh-CN" sz="2455" b="1" dirty="0" smtClean="0">
                <a:solidFill>
                  <a:srgbClr val="FFFFFF"/>
                </a:solidFill>
                <a:latin typeface="Calibri"/>
                <a:cs typeface="Calibri"/>
              </a:rPr>
              <a:t>parallel</a:t>
            </a:r>
            <a:r>
              <a:rPr lang="en-US" altLang="zh-CN" sz="2455" dirty="0" smtClean="0">
                <a:latin typeface="Calibri"/>
                <a:cs typeface="Calibri"/>
              </a:rPr>
              <a:t> </a:t>
            </a:r>
            <a:r>
              <a:rPr lang="en-US" altLang="zh-CN" sz="2455" b="1" dirty="0" smtClean="0">
                <a:solidFill>
                  <a:srgbClr val="FFFFFF"/>
                </a:solidFill>
                <a:latin typeface="Calibri"/>
                <a:cs typeface="Calibri"/>
              </a:rPr>
              <a:t>workload?</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Can</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earn</a:t>
            </a:r>
            <a:r>
              <a:rPr lang="en-US" altLang="zh-CN" sz="2455" dirty="0" smtClean="0">
                <a:latin typeface="Calibri"/>
                <a:cs typeface="Calibri"/>
              </a:rPr>
              <a:t> </a:t>
            </a:r>
            <a:r>
              <a:rPr lang="en-US" altLang="zh-CN" sz="2455" b="1" dirty="0" smtClean="0">
                <a:solidFill>
                  <a:srgbClr val="FFFFFF"/>
                </a:solidFill>
                <a:latin typeface="Calibri"/>
                <a:cs typeface="Calibri"/>
              </a:rPr>
              <a:t>a</a:t>
            </a:r>
            <a:r>
              <a:rPr lang="en-US" altLang="zh-CN" sz="2455" dirty="0" smtClean="0">
                <a:latin typeface="Calibri"/>
                <a:cs typeface="Calibri"/>
              </a:rPr>
              <a:t> </a:t>
            </a:r>
            <a:r>
              <a:rPr lang="en-US" altLang="zh-CN" sz="2455" b="1" dirty="0" smtClean="0">
                <a:solidFill>
                  <a:srgbClr val="FFFFFF"/>
                </a:solidFill>
                <a:latin typeface="Calibri"/>
                <a:cs typeface="Calibri"/>
              </a:rPr>
              <a:t>parallel</a:t>
            </a:r>
            <a:r>
              <a:rPr lang="en-US" altLang="zh-CN" sz="2455" dirty="0" smtClean="0">
                <a:latin typeface="Calibri"/>
                <a:cs typeface="Calibri"/>
              </a:rPr>
              <a:t> </a:t>
            </a:r>
            <a:r>
              <a:rPr lang="en-US" altLang="zh-CN" sz="2455" b="1" dirty="0" smtClean="0">
                <a:solidFill>
                  <a:srgbClr val="FFFFFF"/>
                </a:solidFill>
                <a:latin typeface="Calibri"/>
                <a:cs typeface="Calibri"/>
              </a:rPr>
              <a:t>workload?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1186103" y="1658308"/>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186103" y="2293124"/>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186103" y="3562757"/>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1186103" y="2927941"/>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2"/>
          <a:srcRect/>
          <a:stretch>
            <a:fillRect/>
          </a:stretch>
        </p:blipFill>
        <p:spPr bwMode="auto">
          <a:xfrm>
            <a:off x="533400" y="1943100"/>
            <a:ext cx="457200" cy="571500"/>
          </a:xfrm>
          <a:prstGeom prst="rect">
            <a:avLst/>
          </a:prstGeom>
          <a:noFill/>
        </p:spPr>
      </p:pic>
      <p:pic>
        <p:nvPicPr>
          <p:cNvPr id="9" name="Picture 3"/>
          <p:cNvPicPr>
            <a:picLocks noChangeAspect="1" noChangeArrowheads="1"/>
          </p:cNvPicPr>
          <p:nvPr/>
        </p:nvPicPr>
        <p:blipFill>
          <a:blip r:embed="rId3"/>
          <a:srcRect/>
          <a:stretch>
            <a:fillRect/>
          </a:stretch>
        </p:blipFill>
        <p:spPr bwMode="auto">
          <a:xfrm>
            <a:off x="533400" y="3111500"/>
            <a:ext cx="457200" cy="571500"/>
          </a:xfrm>
          <a:prstGeom prst="rect">
            <a:avLst/>
          </a:prstGeom>
          <a:noFill/>
        </p:spPr>
      </p:pic>
      <p:pic>
        <p:nvPicPr>
          <p:cNvPr id="10" name="Picture 3"/>
          <p:cNvPicPr>
            <a:picLocks noChangeAspect="1" noChangeArrowheads="1"/>
          </p:cNvPicPr>
          <p:nvPr/>
        </p:nvPicPr>
        <p:blipFill>
          <a:blip r:embed="rId4"/>
          <a:srcRect/>
          <a:stretch>
            <a:fillRect/>
          </a:stretch>
        </p:blipFill>
        <p:spPr bwMode="auto">
          <a:xfrm>
            <a:off x="1193800" y="1663700"/>
            <a:ext cx="406400" cy="419100"/>
          </a:xfrm>
          <a:prstGeom prst="rect">
            <a:avLst/>
          </a:prstGeom>
          <a:noFill/>
        </p:spPr>
      </p:pic>
      <p:pic>
        <p:nvPicPr>
          <p:cNvPr id="11" name="Picture 3"/>
          <p:cNvPicPr>
            <a:picLocks noChangeAspect="1" noChangeArrowheads="1"/>
          </p:cNvPicPr>
          <p:nvPr/>
        </p:nvPicPr>
        <p:blipFill>
          <a:blip r:embed="rId5"/>
          <a:srcRect/>
          <a:stretch>
            <a:fillRect/>
          </a:stretch>
        </p:blipFill>
        <p:spPr bwMode="auto">
          <a:xfrm>
            <a:off x="1193800" y="2298700"/>
            <a:ext cx="406400" cy="419100"/>
          </a:xfrm>
          <a:prstGeom prst="rect">
            <a:avLst/>
          </a:prstGeom>
          <a:noFill/>
        </p:spPr>
      </p:pic>
      <p:pic>
        <p:nvPicPr>
          <p:cNvPr id="12" name="Picture 3"/>
          <p:cNvPicPr>
            <a:picLocks noChangeAspect="1" noChangeArrowheads="1"/>
          </p:cNvPicPr>
          <p:nvPr/>
        </p:nvPicPr>
        <p:blipFill>
          <a:blip r:embed="rId6"/>
          <a:srcRect/>
          <a:stretch>
            <a:fillRect/>
          </a:stretch>
        </p:blipFill>
        <p:spPr bwMode="auto">
          <a:xfrm>
            <a:off x="1193800" y="2933700"/>
            <a:ext cx="406400" cy="419100"/>
          </a:xfrm>
          <a:prstGeom prst="rect">
            <a:avLst/>
          </a:prstGeom>
          <a:noFill/>
        </p:spPr>
      </p:pic>
      <p:pic>
        <p:nvPicPr>
          <p:cNvPr id="13" name="Picture 3"/>
          <p:cNvPicPr>
            <a:picLocks noChangeAspect="1" noChangeArrowheads="1"/>
          </p:cNvPicPr>
          <p:nvPr/>
        </p:nvPicPr>
        <p:blipFill>
          <a:blip r:embed="rId7"/>
          <a:srcRect/>
          <a:stretch>
            <a:fillRect/>
          </a:stretch>
        </p:blipFill>
        <p:spPr bwMode="auto">
          <a:xfrm>
            <a:off x="1193800" y="3568700"/>
            <a:ext cx="406400" cy="419100"/>
          </a:xfrm>
          <a:prstGeom prst="rect">
            <a:avLst/>
          </a:prstGeom>
          <a:noFill/>
        </p:spPr>
      </p:pic>
      <p:sp>
        <p:nvSpPr>
          <p:cNvPr id="2" name="TextBox 1"/>
          <p:cNvSpPr txBox="1"/>
          <p:nvPr/>
        </p:nvSpPr>
        <p:spPr>
          <a:xfrm>
            <a:off x="1727200" y="1701800"/>
            <a:ext cx="3684797"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Am</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waiting</a:t>
            </a:r>
            <a:r>
              <a:rPr lang="en-US" altLang="zh-CN" sz="2455" dirty="0" smtClean="0">
                <a:latin typeface="Calibri"/>
                <a:cs typeface="Calibri"/>
              </a:rPr>
              <a:t> </a:t>
            </a:r>
            <a:r>
              <a:rPr lang="en-US" altLang="zh-CN" sz="2455" b="1" dirty="0" smtClean="0">
                <a:solidFill>
                  <a:srgbClr val="FFFFFF"/>
                </a:solidFill>
                <a:latin typeface="Calibri"/>
                <a:cs typeface="Calibri"/>
              </a:rPr>
              <a:t>for</a:t>
            </a:r>
            <a:r>
              <a:rPr lang="en-US" altLang="zh-CN" sz="2455" dirty="0" smtClean="0">
                <a:latin typeface="Calibri"/>
                <a:cs typeface="Calibri"/>
              </a:rPr>
              <a:t> </a:t>
            </a:r>
            <a:r>
              <a:rPr lang="en-US" altLang="zh-CN" sz="2455" b="1" dirty="0" smtClean="0">
                <a:solidFill>
                  <a:srgbClr val="FFFFFF"/>
                </a:solidFill>
                <a:latin typeface="Calibri"/>
                <a:cs typeface="Calibri"/>
              </a:rPr>
              <a:t>something?</a:t>
            </a:r>
          </a:p>
        </p:txBody>
      </p:sp>
      <p:sp>
        <p:nvSpPr>
          <p:cNvPr id="14" name="TextBox 1"/>
          <p:cNvSpPr txBox="1"/>
          <p:nvPr/>
        </p:nvSpPr>
        <p:spPr>
          <a:xfrm>
            <a:off x="1727200" y="2387600"/>
            <a:ext cx="4773019" cy="1648143"/>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avoided</a:t>
            </a:r>
            <a:r>
              <a:rPr lang="en-US" altLang="zh-CN" sz="2455" dirty="0" smtClean="0">
                <a:latin typeface="Calibri"/>
                <a:cs typeface="Calibri"/>
              </a:rPr>
              <a:t> </a:t>
            </a:r>
            <a:r>
              <a:rPr lang="en-US" altLang="zh-CN" sz="2455" b="1" dirty="0" smtClean="0">
                <a:solidFill>
                  <a:srgbClr val="FFFFFF"/>
                </a:solidFill>
                <a:latin typeface="Calibri"/>
                <a:cs typeface="Calibri"/>
              </a:rPr>
              <a:t>something</a:t>
            </a:r>
            <a:r>
              <a:rPr lang="en-US" altLang="zh-CN" sz="2455" dirty="0" smtClean="0">
                <a:latin typeface="Calibri"/>
                <a:cs typeface="Calibri"/>
              </a:rPr>
              <a:t> </a:t>
            </a:r>
            <a:r>
              <a:rPr lang="en-US" altLang="zh-CN" sz="2455" b="1" dirty="0" smtClean="0">
                <a:solidFill>
                  <a:srgbClr val="FFFFFF"/>
                </a:solidFill>
                <a:latin typeface="Calibri"/>
                <a:cs typeface="Calibri"/>
              </a:rPr>
              <a:t>intensive?</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Do</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a</a:t>
            </a:r>
            <a:r>
              <a:rPr lang="en-US" altLang="zh-CN" sz="2455" dirty="0" smtClean="0">
                <a:latin typeface="Calibri"/>
                <a:cs typeface="Calibri"/>
              </a:rPr>
              <a:t> </a:t>
            </a:r>
            <a:r>
              <a:rPr lang="en-US" altLang="zh-CN" sz="2455" b="1" dirty="0" smtClean="0">
                <a:solidFill>
                  <a:srgbClr val="FFFFFF"/>
                </a:solidFill>
                <a:latin typeface="Calibri"/>
                <a:cs typeface="Calibri"/>
              </a:rPr>
              <a:t>parallel</a:t>
            </a:r>
            <a:r>
              <a:rPr lang="en-US" altLang="zh-CN" sz="2455" dirty="0" smtClean="0">
                <a:latin typeface="Calibri"/>
                <a:cs typeface="Calibri"/>
              </a:rPr>
              <a:t> </a:t>
            </a:r>
            <a:r>
              <a:rPr lang="en-US" altLang="zh-CN" sz="2455" b="1" dirty="0" smtClean="0">
                <a:solidFill>
                  <a:srgbClr val="FFFFFF"/>
                </a:solidFill>
                <a:latin typeface="Calibri"/>
                <a:cs typeface="Calibri"/>
              </a:rPr>
              <a:t>workload?</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Can</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earn</a:t>
            </a:r>
            <a:r>
              <a:rPr lang="en-US" altLang="zh-CN" sz="2455" dirty="0" smtClean="0">
                <a:latin typeface="Calibri"/>
                <a:cs typeface="Calibri"/>
              </a:rPr>
              <a:t> </a:t>
            </a:r>
            <a:r>
              <a:rPr lang="en-US" altLang="zh-CN" sz="2455" b="1" dirty="0" smtClean="0">
                <a:solidFill>
                  <a:srgbClr val="FFFFFF"/>
                </a:solidFill>
                <a:latin typeface="Calibri"/>
                <a:cs typeface="Calibri"/>
              </a:rPr>
              <a:t>a</a:t>
            </a:r>
            <a:r>
              <a:rPr lang="en-US" altLang="zh-CN" sz="2455" dirty="0" smtClean="0">
                <a:latin typeface="Calibri"/>
                <a:cs typeface="Calibri"/>
              </a:rPr>
              <a:t> </a:t>
            </a:r>
            <a:r>
              <a:rPr lang="en-US" altLang="zh-CN" sz="2455" b="1" dirty="0" smtClean="0">
                <a:solidFill>
                  <a:srgbClr val="FFFFFF"/>
                </a:solidFill>
                <a:latin typeface="Calibri"/>
                <a:cs typeface="Calibri"/>
              </a:rPr>
              <a:t>parallel</a:t>
            </a:r>
            <a:r>
              <a:rPr lang="en-US" altLang="zh-CN" sz="2455" dirty="0" smtClean="0">
                <a:latin typeface="Calibri"/>
                <a:cs typeface="Calibri"/>
              </a:rPr>
              <a:t> </a:t>
            </a:r>
            <a:r>
              <a:rPr lang="en-US" altLang="zh-CN" sz="2455" b="1" dirty="0" smtClean="0">
                <a:solidFill>
                  <a:srgbClr val="FFFFFF"/>
                </a:solidFill>
                <a:latin typeface="Calibri"/>
                <a:cs typeface="Calibri"/>
              </a:rPr>
              <a:t>workload?</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1186103" y="1658308"/>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186103" y="2293124"/>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186103" y="3562757"/>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1186103" y="2927941"/>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533400" y="1943100"/>
            <a:ext cx="457200" cy="571500"/>
          </a:xfrm>
          <a:prstGeom prst="rect">
            <a:avLst/>
          </a:prstGeom>
          <a:noFill/>
        </p:spPr>
      </p:pic>
      <p:pic>
        <p:nvPicPr>
          <p:cNvPr id="9" name="Picture 3"/>
          <p:cNvPicPr>
            <a:picLocks noChangeAspect="1" noChangeArrowheads="1"/>
          </p:cNvPicPr>
          <p:nvPr/>
        </p:nvPicPr>
        <p:blipFill>
          <a:blip r:embed="rId4"/>
          <a:srcRect/>
          <a:stretch>
            <a:fillRect/>
          </a:stretch>
        </p:blipFill>
        <p:spPr bwMode="auto">
          <a:xfrm>
            <a:off x="533400" y="3111500"/>
            <a:ext cx="457200" cy="571500"/>
          </a:xfrm>
          <a:prstGeom prst="rect">
            <a:avLst/>
          </a:prstGeom>
          <a:noFill/>
        </p:spPr>
      </p:pic>
      <p:pic>
        <p:nvPicPr>
          <p:cNvPr id="10" name="Picture 3"/>
          <p:cNvPicPr>
            <a:picLocks noChangeAspect="1" noChangeArrowheads="1"/>
          </p:cNvPicPr>
          <p:nvPr/>
        </p:nvPicPr>
        <p:blipFill>
          <a:blip r:embed="rId5"/>
          <a:srcRect/>
          <a:stretch>
            <a:fillRect/>
          </a:stretch>
        </p:blipFill>
        <p:spPr bwMode="auto">
          <a:xfrm>
            <a:off x="1193800" y="1663700"/>
            <a:ext cx="406400" cy="419100"/>
          </a:xfrm>
          <a:prstGeom prst="rect">
            <a:avLst/>
          </a:prstGeom>
          <a:noFill/>
        </p:spPr>
      </p:pic>
      <p:pic>
        <p:nvPicPr>
          <p:cNvPr id="11" name="Picture 3"/>
          <p:cNvPicPr>
            <a:picLocks noChangeAspect="1" noChangeArrowheads="1"/>
          </p:cNvPicPr>
          <p:nvPr/>
        </p:nvPicPr>
        <p:blipFill>
          <a:blip r:embed="rId6"/>
          <a:srcRect/>
          <a:stretch>
            <a:fillRect/>
          </a:stretch>
        </p:blipFill>
        <p:spPr bwMode="auto">
          <a:xfrm>
            <a:off x="1193800" y="2298700"/>
            <a:ext cx="406400" cy="419100"/>
          </a:xfrm>
          <a:prstGeom prst="rect">
            <a:avLst/>
          </a:prstGeom>
          <a:noFill/>
        </p:spPr>
      </p:pic>
      <p:pic>
        <p:nvPicPr>
          <p:cNvPr id="12" name="Picture 3"/>
          <p:cNvPicPr>
            <a:picLocks noChangeAspect="1" noChangeArrowheads="1"/>
          </p:cNvPicPr>
          <p:nvPr/>
        </p:nvPicPr>
        <p:blipFill>
          <a:blip r:embed="rId7"/>
          <a:srcRect/>
          <a:stretch>
            <a:fillRect/>
          </a:stretch>
        </p:blipFill>
        <p:spPr bwMode="auto">
          <a:xfrm>
            <a:off x="1193800" y="2933700"/>
            <a:ext cx="406400" cy="419100"/>
          </a:xfrm>
          <a:prstGeom prst="rect">
            <a:avLst/>
          </a:prstGeom>
          <a:noFill/>
        </p:spPr>
      </p:pic>
      <p:pic>
        <p:nvPicPr>
          <p:cNvPr id="13" name="Picture 3"/>
          <p:cNvPicPr>
            <a:picLocks noChangeAspect="1" noChangeArrowheads="1"/>
          </p:cNvPicPr>
          <p:nvPr/>
        </p:nvPicPr>
        <p:blipFill>
          <a:blip r:embed="rId8"/>
          <a:srcRect/>
          <a:stretch>
            <a:fillRect/>
          </a:stretch>
        </p:blipFill>
        <p:spPr bwMode="auto">
          <a:xfrm>
            <a:off x="1193800" y="3568700"/>
            <a:ext cx="406400" cy="419100"/>
          </a:xfrm>
          <a:prstGeom prst="rect">
            <a:avLst/>
          </a:prstGeom>
          <a:noFill/>
        </p:spPr>
      </p:pic>
      <p:pic>
        <p:nvPicPr>
          <p:cNvPr id="14" name="Picture 3"/>
          <p:cNvPicPr>
            <a:picLocks noChangeAspect="1" noChangeArrowheads="1"/>
          </p:cNvPicPr>
          <p:nvPr/>
        </p:nvPicPr>
        <p:blipFill>
          <a:blip r:embed="rId9"/>
          <a:srcRect/>
          <a:stretch>
            <a:fillRect/>
          </a:stretch>
        </p:blipFill>
        <p:spPr bwMode="auto">
          <a:xfrm>
            <a:off x="7112000" y="1600200"/>
            <a:ext cx="2438400" cy="2438400"/>
          </a:xfrm>
          <a:prstGeom prst="rect">
            <a:avLst/>
          </a:prstGeom>
          <a:noFill/>
        </p:spPr>
      </p:pic>
      <p:sp>
        <p:nvSpPr>
          <p:cNvPr id="2" name="TextBox 1"/>
          <p:cNvSpPr txBox="1"/>
          <p:nvPr/>
        </p:nvSpPr>
        <p:spPr>
          <a:xfrm>
            <a:off x="1727200" y="1701800"/>
            <a:ext cx="3684797"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Am</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waiting</a:t>
            </a:r>
            <a:r>
              <a:rPr lang="en-US" altLang="zh-CN" sz="2455" dirty="0" smtClean="0">
                <a:latin typeface="Calibri"/>
                <a:cs typeface="Calibri"/>
              </a:rPr>
              <a:t> </a:t>
            </a:r>
            <a:r>
              <a:rPr lang="en-US" altLang="zh-CN" sz="2455" b="1" dirty="0" smtClean="0">
                <a:solidFill>
                  <a:srgbClr val="FFFFFF"/>
                </a:solidFill>
                <a:latin typeface="Calibri"/>
                <a:cs typeface="Calibri"/>
              </a:rPr>
              <a:t>for</a:t>
            </a:r>
            <a:r>
              <a:rPr lang="en-US" altLang="zh-CN" sz="2455" dirty="0" smtClean="0">
                <a:latin typeface="Calibri"/>
                <a:cs typeface="Calibri"/>
              </a:rPr>
              <a:t> </a:t>
            </a:r>
            <a:r>
              <a:rPr lang="en-US" altLang="zh-CN" sz="2455" b="1" dirty="0" smtClean="0">
                <a:solidFill>
                  <a:srgbClr val="FFFFFF"/>
                </a:solidFill>
                <a:latin typeface="Calibri"/>
                <a:cs typeface="Calibri"/>
              </a:rPr>
              <a:t>something?</a:t>
            </a:r>
          </a:p>
        </p:txBody>
      </p:sp>
      <p:sp>
        <p:nvSpPr>
          <p:cNvPr id="15" name="TextBox 1"/>
          <p:cNvSpPr txBox="1"/>
          <p:nvPr/>
        </p:nvSpPr>
        <p:spPr>
          <a:xfrm>
            <a:off x="1727200" y="2387600"/>
            <a:ext cx="4773019" cy="1648143"/>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avoided</a:t>
            </a:r>
            <a:r>
              <a:rPr lang="en-US" altLang="zh-CN" sz="2455" dirty="0" smtClean="0">
                <a:latin typeface="Calibri"/>
                <a:cs typeface="Calibri"/>
              </a:rPr>
              <a:t> </a:t>
            </a:r>
            <a:r>
              <a:rPr lang="en-US" altLang="zh-CN" sz="2455" b="1" dirty="0" smtClean="0">
                <a:solidFill>
                  <a:srgbClr val="FFFFFF"/>
                </a:solidFill>
                <a:latin typeface="Calibri"/>
                <a:cs typeface="Calibri"/>
              </a:rPr>
              <a:t>something</a:t>
            </a:r>
            <a:r>
              <a:rPr lang="en-US" altLang="zh-CN" sz="2455" dirty="0" smtClean="0">
                <a:latin typeface="Calibri"/>
                <a:cs typeface="Calibri"/>
              </a:rPr>
              <a:t> </a:t>
            </a:r>
            <a:r>
              <a:rPr lang="en-US" altLang="zh-CN" sz="2455" b="1" dirty="0" smtClean="0">
                <a:solidFill>
                  <a:srgbClr val="FFFFFF"/>
                </a:solidFill>
                <a:latin typeface="Calibri"/>
                <a:cs typeface="Calibri"/>
              </a:rPr>
              <a:t>intensive?</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Do</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a</a:t>
            </a:r>
            <a:r>
              <a:rPr lang="en-US" altLang="zh-CN" sz="2455" dirty="0" smtClean="0">
                <a:latin typeface="Calibri"/>
                <a:cs typeface="Calibri"/>
              </a:rPr>
              <a:t> </a:t>
            </a:r>
            <a:r>
              <a:rPr lang="en-US" altLang="zh-CN" sz="2455" b="1" dirty="0" smtClean="0">
                <a:solidFill>
                  <a:srgbClr val="FFFFFF"/>
                </a:solidFill>
                <a:latin typeface="Calibri"/>
                <a:cs typeface="Calibri"/>
              </a:rPr>
              <a:t>parallel</a:t>
            </a:r>
            <a:r>
              <a:rPr lang="en-US" altLang="zh-CN" sz="2455" dirty="0" smtClean="0">
                <a:latin typeface="Calibri"/>
                <a:cs typeface="Calibri"/>
              </a:rPr>
              <a:t> </a:t>
            </a:r>
            <a:r>
              <a:rPr lang="en-US" altLang="zh-CN" sz="2455" b="1" dirty="0" smtClean="0">
                <a:solidFill>
                  <a:srgbClr val="FFFFFF"/>
                </a:solidFill>
                <a:latin typeface="Calibri"/>
                <a:cs typeface="Calibri"/>
              </a:rPr>
              <a:t>workload?</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Can</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earn</a:t>
            </a:r>
            <a:r>
              <a:rPr lang="en-US" altLang="zh-CN" sz="2455" dirty="0" smtClean="0">
                <a:latin typeface="Calibri"/>
                <a:cs typeface="Calibri"/>
              </a:rPr>
              <a:t> </a:t>
            </a:r>
            <a:r>
              <a:rPr lang="en-US" altLang="zh-CN" sz="2455" b="1" dirty="0" smtClean="0">
                <a:solidFill>
                  <a:srgbClr val="FFFFFF"/>
                </a:solidFill>
                <a:latin typeface="Calibri"/>
                <a:cs typeface="Calibri"/>
              </a:rPr>
              <a:t>a</a:t>
            </a:r>
            <a:r>
              <a:rPr lang="en-US" altLang="zh-CN" sz="2455" dirty="0" smtClean="0">
                <a:latin typeface="Calibri"/>
                <a:cs typeface="Calibri"/>
              </a:rPr>
              <a:t> </a:t>
            </a:r>
            <a:r>
              <a:rPr lang="en-US" altLang="zh-CN" sz="2455" b="1" dirty="0" smtClean="0">
                <a:solidFill>
                  <a:srgbClr val="FFFFFF"/>
                </a:solidFill>
                <a:latin typeface="Calibri"/>
                <a:cs typeface="Calibri"/>
              </a:rPr>
              <a:t>parallel</a:t>
            </a:r>
            <a:r>
              <a:rPr lang="en-US" altLang="zh-CN" sz="2455" dirty="0" smtClean="0">
                <a:latin typeface="Calibri"/>
                <a:cs typeface="Calibri"/>
              </a:rPr>
              <a:t> </a:t>
            </a:r>
            <a:r>
              <a:rPr lang="en-US" altLang="zh-CN" sz="2455" b="1" dirty="0" smtClean="0">
                <a:solidFill>
                  <a:srgbClr val="FFFFFF"/>
                </a:solidFill>
                <a:latin typeface="Calibri"/>
                <a:cs typeface="Calibri"/>
              </a:rPr>
              <a:t>workload?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a:cs typeface="Calibri"/>
            </a:endParaRPr>
          </a:p>
        </p:txBody>
      </p:sp>
      <p:sp>
        <p:nvSpPr>
          <p:cNvPr id="2" name="TextBox 1"/>
          <p:cNvSpPr txBox="1"/>
          <p:nvPr/>
        </p:nvSpPr>
        <p:spPr>
          <a:xfrm>
            <a:off x="545306" y="808037"/>
            <a:ext cx="3352434"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Differentiation:</a:t>
            </a:r>
          </a:p>
        </p:txBody>
      </p:sp>
      <p:sp>
        <p:nvSpPr>
          <p:cNvPr id="5" name="TextBox 1"/>
          <p:cNvSpPr txBox="1"/>
          <p:nvPr/>
        </p:nvSpPr>
        <p:spPr>
          <a:xfrm>
            <a:off x="545306" y="1570037"/>
            <a:ext cx="5791200" cy="3801040"/>
          </a:xfrm>
          <a:prstGeom prst="rect">
            <a:avLst/>
          </a:prstGeom>
          <a:noFill/>
        </p:spPr>
        <p:txBody>
          <a:bodyPr wrap="square" lIns="0" tIns="0" rIns="0" rtlCol="0">
            <a:spAutoFit/>
          </a:bodyPr>
          <a:lstStyle/>
          <a:p>
            <a:pPr>
              <a:defRPr/>
            </a:pPr>
            <a:endParaRPr lang="en-US" sz="2400" dirty="0">
              <a:solidFill>
                <a:srgbClr val="FFFFFF"/>
              </a:solidFill>
            </a:endParaRPr>
          </a:p>
          <a:p>
            <a:pPr>
              <a:defRPr/>
            </a:pPr>
            <a:r>
              <a:rPr lang="en-US" sz="3200" dirty="0">
                <a:solidFill>
                  <a:srgbClr val="FFFFFF"/>
                </a:solidFill>
              </a:rPr>
              <a:t>OpenGL is for graphics, </a:t>
            </a:r>
            <a:endParaRPr lang="en-US" sz="3200" dirty="0" smtClean="0">
              <a:solidFill>
                <a:srgbClr val="FFFFFF"/>
              </a:solidFill>
            </a:endParaRPr>
          </a:p>
          <a:p>
            <a:pPr>
              <a:defRPr/>
            </a:pPr>
            <a:endParaRPr lang="en-US" sz="3200" dirty="0">
              <a:solidFill>
                <a:srgbClr val="FFFFFF"/>
              </a:solidFill>
            </a:endParaRPr>
          </a:p>
          <a:p>
            <a:pPr>
              <a:defRPr/>
            </a:pPr>
            <a:r>
              <a:rPr lang="en-US" sz="3200" dirty="0" err="1" smtClean="0">
                <a:solidFill>
                  <a:srgbClr val="FFFFFF"/>
                </a:solidFill>
              </a:rPr>
              <a:t>OpenCL</a:t>
            </a:r>
            <a:r>
              <a:rPr lang="en-US" sz="3200" dirty="0" smtClean="0">
                <a:solidFill>
                  <a:srgbClr val="FFFFFF"/>
                </a:solidFill>
              </a:rPr>
              <a:t> </a:t>
            </a:r>
            <a:r>
              <a:rPr lang="en-US" sz="3200" dirty="0">
                <a:solidFill>
                  <a:srgbClr val="FFFFFF"/>
                </a:solidFill>
              </a:rPr>
              <a:t>for compute, </a:t>
            </a:r>
            <a:endParaRPr lang="en-US" sz="3200" dirty="0" smtClean="0">
              <a:solidFill>
                <a:srgbClr val="FFFFFF"/>
              </a:solidFill>
            </a:endParaRPr>
          </a:p>
          <a:p>
            <a:pPr>
              <a:defRPr/>
            </a:pPr>
            <a:endParaRPr lang="en-US" sz="3200" dirty="0">
              <a:solidFill>
                <a:srgbClr val="FFFFFF"/>
              </a:solidFill>
            </a:endParaRPr>
          </a:p>
          <a:p>
            <a:pPr>
              <a:defRPr/>
            </a:pPr>
            <a:r>
              <a:rPr lang="en-US" sz="3200" dirty="0" smtClean="0">
                <a:solidFill>
                  <a:srgbClr val="FFFFFF"/>
                </a:solidFill>
              </a:rPr>
              <a:t>Can </a:t>
            </a:r>
            <a:r>
              <a:rPr lang="en-US" sz="3200" dirty="0">
                <a:solidFill>
                  <a:srgbClr val="FFFFFF"/>
                </a:solidFill>
              </a:rPr>
              <a:t>be used together</a:t>
            </a:r>
          </a:p>
          <a:p>
            <a:pPr>
              <a:defRPr/>
            </a:pPr>
            <a:endParaRPr lang="en-US" sz="2000" dirty="0">
              <a:solidFill>
                <a:srgbClr val="FFFFFF"/>
              </a:solidFill>
            </a:endParaRPr>
          </a:p>
          <a:p>
            <a:pPr>
              <a:defRPr/>
            </a:pPr>
            <a:endParaRPr lang="en-US" sz="2000" dirty="0" smtClean="0">
              <a:solidFill>
                <a:srgbClr val="FFFFFF"/>
              </a:solidFill>
            </a:endParaRPr>
          </a:p>
          <a:p>
            <a:pPr>
              <a:defRPr/>
            </a:pPr>
            <a:endParaRPr lang="en-US" sz="2000" dirty="0" smtClean="0">
              <a:solidFill>
                <a:srgbClr val="FFFFFF"/>
              </a:solidFill>
            </a:endParaRPr>
          </a:p>
        </p:txBody>
      </p:sp>
      <p:pic>
        <p:nvPicPr>
          <p:cNvPr id="6" name="Picture 3"/>
          <p:cNvPicPr>
            <a:picLocks noChangeAspect="1" noChangeArrowheads="1"/>
          </p:cNvPicPr>
          <p:nvPr/>
        </p:nvPicPr>
        <p:blipFill>
          <a:blip r:embed="rId3"/>
          <a:srcRect/>
          <a:stretch>
            <a:fillRect/>
          </a:stretch>
        </p:blipFill>
        <p:spPr bwMode="auto">
          <a:xfrm>
            <a:off x="545306" y="5075237"/>
            <a:ext cx="4229100" cy="2019300"/>
          </a:xfrm>
          <a:prstGeom prst="rect">
            <a:avLst/>
          </a:prstGeom>
          <a:noFill/>
        </p:spPr>
      </p:pic>
      <p:pic>
        <p:nvPicPr>
          <p:cNvPr id="7" name="Picture 3"/>
          <p:cNvPicPr>
            <a:picLocks noChangeAspect="1" noChangeArrowheads="1"/>
          </p:cNvPicPr>
          <p:nvPr/>
        </p:nvPicPr>
        <p:blipFill>
          <a:blip r:embed="rId4"/>
          <a:srcRect/>
          <a:stretch>
            <a:fillRect/>
          </a:stretch>
        </p:blipFill>
        <p:spPr bwMode="auto">
          <a:xfrm>
            <a:off x="7694613" y="4084637"/>
            <a:ext cx="2997200" cy="2997200"/>
          </a:xfrm>
          <a:prstGeom prst="rect">
            <a:avLst/>
          </a:prstGeom>
          <a:noFill/>
        </p:spPr>
      </p:pic>
    </p:spTree>
    <p:extLst>
      <p:ext uri="{BB962C8B-B14F-4D97-AF65-F5344CB8AC3E}">
        <p14:creationId xmlns:p14="http://schemas.microsoft.com/office/powerpoint/2010/main" val="4071689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1186103" y="1658308"/>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186103" y="2293124"/>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186103" y="3562757"/>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1186103" y="2927941"/>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533400" y="1943100"/>
            <a:ext cx="457200" cy="571500"/>
          </a:xfrm>
          <a:prstGeom prst="rect">
            <a:avLst/>
          </a:prstGeom>
          <a:noFill/>
        </p:spPr>
      </p:pic>
      <p:pic>
        <p:nvPicPr>
          <p:cNvPr id="9" name="Picture 3"/>
          <p:cNvPicPr>
            <a:picLocks noChangeAspect="1" noChangeArrowheads="1"/>
          </p:cNvPicPr>
          <p:nvPr/>
        </p:nvPicPr>
        <p:blipFill>
          <a:blip r:embed="rId4"/>
          <a:srcRect/>
          <a:stretch>
            <a:fillRect/>
          </a:stretch>
        </p:blipFill>
        <p:spPr bwMode="auto">
          <a:xfrm>
            <a:off x="533400" y="3111500"/>
            <a:ext cx="457200" cy="571500"/>
          </a:xfrm>
          <a:prstGeom prst="rect">
            <a:avLst/>
          </a:prstGeom>
          <a:noFill/>
        </p:spPr>
      </p:pic>
      <p:pic>
        <p:nvPicPr>
          <p:cNvPr id="10" name="Picture 3"/>
          <p:cNvPicPr>
            <a:picLocks noChangeAspect="1" noChangeArrowheads="1"/>
          </p:cNvPicPr>
          <p:nvPr/>
        </p:nvPicPr>
        <p:blipFill>
          <a:blip r:embed="rId5"/>
          <a:srcRect/>
          <a:stretch>
            <a:fillRect/>
          </a:stretch>
        </p:blipFill>
        <p:spPr bwMode="auto">
          <a:xfrm>
            <a:off x="1193800" y="1663700"/>
            <a:ext cx="406400" cy="419100"/>
          </a:xfrm>
          <a:prstGeom prst="rect">
            <a:avLst/>
          </a:prstGeom>
          <a:noFill/>
        </p:spPr>
      </p:pic>
      <p:pic>
        <p:nvPicPr>
          <p:cNvPr id="11" name="Picture 3"/>
          <p:cNvPicPr>
            <a:picLocks noChangeAspect="1" noChangeArrowheads="1"/>
          </p:cNvPicPr>
          <p:nvPr/>
        </p:nvPicPr>
        <p:blipFill>
          <a:blip r:embed="rId6"/>
          <a:srcRect/>
          <a:stretch>
            <a:fillRect/>
          </a:stretch>
        </p:blipFill>
        <p:spPr bwMode="auto">
          <a:xfrm>
            <a:off x="1193800" y="2298700"/>
            <a:ext cx="406400" cy="419100"/>
          </a:xfrm>
          <a:prstGeom prst="rect">
            <a:avLst/>
          </a:prstGeom>
          <a:noFill/>
        </p:spPr>
      </p:pic>
      <p:pic>
        <p:nvPicPr>
          <p:cNvPr id="12" name="Picture 3"/>
          <p:cNvPicPr>
            <a:picLocks noChangeAspect="1" noChangeArrowheads="1"/>
          </p:cNvPicPr>
          <p:nvPr/>
        </p:nvPicPr>
        <p:blipFill>
          <a:blip r:embed="rId7"/>
          <a:srcRect/>
          <a:stretch>
            <a:fillRect/>
          </a:stretch>
        </p:blipFill>
        <p:spPr bwMode="auto">
          <a:xfrm>
            <a:off x="1193800" y="2933700"/>
            <a:ext cx="406400" cy="419100"/>
          </a:xfrm>
          <a:prstGeom prst="rect">
            <a:avLst/>
          </a:prstGeom>
          <a:noFill/>
        </p:spPr>
      </p:pic>
      <p:pic>
        <p:nvPicPr>
          <p:cNvPr id="13" name="Picture 3"/>
          <p:cNvPicPr>
            <a:picLocks noChangeAspect="1" noChangeArrowheads="1"/>
          </p:cNvPicPr>
          <p:nvPr/>
        </p:nvPicPr>
        <p:blipFill>
          <a:blip r:embed="rId8"/>
          <a:srcRect/>
          <a:stretch>
            <a:fillRect/>
          </a:stretch>
        </p:blipFill>
        <p:spPr bwMode="auto">
          <a:xfrm>
            <a:off x="1193800" y="3568700"/>
            <a:ext cx="406400" cy="419100"/>
          </a:xfrm>
          <a:prstGeom prst="rect">
            <a:avLst/>
          </a:prstGeom>
          <a:noFill/>
        </p:spPr>
      </p:pic>
      <p:pic>
        <p:nvPicPr>
          <p:cNvPr id="14" name="Picture 3"/>
          <p:cNvPicPr>
            <a:picLocks noChangeAspect="1" noChangeArrowheads="1"/>
          </p:cNvPicPr>
          <p:nvPr/>
        </p:nvPicPr>
        <p:blipFill>
          <a:blip r:embed="rId9"/>
          <a:srcRect/>
          <a:stretch>
            <a:fillRect/>
          </a:stretch>
        </p:blipFill>
        <p:spPr bwMode="auto">
          <a:xfrm>
            <a:off x="7112000" y="1600200"/>
            <a:ext cx="2438400" cy="2438400"/>
          </a:xfrm>
          <a:prstGeom prst="rect">
            <a:avLst/>
          </a:prstGeom>
          <a:noFill/>
        </p:spPr>
      </p:pic>
      <p:pic>
        <p:nvPicPr>
          <p:cNvPr id="15" name="Picture 3"/>
          <p:cNvPicPr>
            <a:picLocks noChangeAspect="1" noChangeArrowheads="1"/>
          </p:cNvPicPr>
          <p:nvPr/>
        </p:nvPicPr>
        <p:blipFill>
          <a:blip r:embed="rId10"/>
          <a:srcRect/>
          <a:stretch>
            <a:fillRect/>
          </a:stretch>
        </p:blipFill>
        <p:spPr bwMode="auto">
          <a:xfrm>
            <a:off x="6870700" y="4572000"/>
            <a:ext cx="1028700" cy="990600"/>
          </a:xfrm>
          <a:prstGeom prst="rect">
            <a:avLst/>
          </a:prstGeom>
          <a:noFill/>
        </p:spPr>
      </p:pic>
      <p:pic>
        <p:nvPicPr>
          <p:cNvPr id="16" name="Picture 3"/>
          <p:cNvPicPr>
            <a:picLocks noChangeAspect="1" noChangeArrowheads="1"/>
          </p:cNvPicPr>
          <p:nvPr/>
        </p:nvPicPr>
        <p:blipFill>
          <a:blip r:embed="rId11"/>
          <a:srcRect/>
          <a:stretch>
            <a:fillRect/>
          </a:stretch>
        </p:blipFill>
        <p:spPr bwMode="auto">
          <a:xfrm>
            <a:off x="8496300" y="4559300"/>
            <a:ext cx="1066800" cy="1003300"/>
          </a:xfrm>
          <a:prstGeom prst="rect">
            <a:avLst/>
          </a:prstGeom>
          <a:noFill/>
        </p:spPr>
      </p:pic>
      <p:sp>
        <p:nvSpPr>
          <p:cNvPr id="2" name="TextBox 1"/>
          <p:cNvSpPr txBox="1"/>
          <p:nvPr/>
        </p:nvSpPr>
        <p:spPr>
          <a:xfrm>
            <a:off x="8051800" y="4838700"/>
            <a:ext cx="282129"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or</a:t>
            </a:r>
          </a:p>
        </p:txBody>
      </p:sp>
      <p:sp>
        <p:nvSpPr>
          <p:cNvPr id="17" name="TextBox 1"/>
          <p:cNvSpPr txBox="1"/>
          <p:nvPr/>
        </p:nvSpPr>
        <p:spPr>
          <a:xfrm>
            <a:off x="9563100" y="4838700"/>
            <a:ext cx="145885"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a:t>
            </a:r>
          </a:p>
        </p:txBody>
      </p:sp>
      <p:sp>
        <p:nvSpPr>
          <p:cNvPr id="18" name="TextBox 1"/>
          <p:cNvSpPr txBox="1"/>
          <p:nvPr/>
        </p:nvSpPr>
        <p:spPr>
          <a:xfrm>
            <a:off x="1727200" y="1765300"/>
            <a:ext cx="4773019" cy="2282419"/>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Am</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waiting</a:t>
            </a:r>
            <a:r>
              <a:rPr lang="en-US" altLang="zh-CN" sz="2455" dirty="0" smtClean="0">
                <a:latin typeface="Calibri"/>
                <a:cs typeface="Calibri"/>
              </a:rPr>
              <a:t> </a:t>
            </a:r>
            <a:r>
              <a:rPr lang="en-US" altLang="zh-CN" sz="2455" b="1" dirty="0" smtClean="0">
                <a:solidFill>
                  <a:srgbClr val="FFFFFF"/>
                </a:solidFill>
                <a:latin typeface="Calibri"/>
                <a:cs typeface="Calibri"/>
              </a:rPr>
              <a:t>for</a:t>
            </a:r>
            <a:r>
              <a:rPr lang="en-US" altLang="zh-CN" sz="2455" dirty="0" smtClean="0">
                <a:latin typeface="Calibri"/>
                <a:cs typeface="Calibri"/>
              </a:rPr>
              <a:t> </a:t>
            </a:r>
            <a:r>
              <a:rPr lang="en-US" altLang="zh-CN" sz="2455" b="1" dirty="0" smtClean="0">
                <a:solidFill>
                  <a:srgbClr val="FFFFFF"/>
                </a:solidFill>
                <a:latin typeface="Calibri"/>
                <a:cs typeface="Calibri"/>
              </a:rPr>
              <a:t>something?</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avoided</a:t>
            </a:r>
            <a:r>
              <a:rPr lang="en-US" altLang="zh-CN" sz="2455" dirty="0" smtClean="0">
                <a:latin typeface="Calibri"/>
                <a:cs typeface="Calibri"/>
              </a:rPr>
              <a:t> </a:t>
            </a:r>
            <a:r>
              <a:rPr lang="en-US" altLang="zh-CN" sz="2455" b="1" dirty="0" smtClean="0">
                <a:solidFill>
                  <a:srgbClr val="FFFFFF"/>
                </a:solidFill>
                <a:latin typeface="Calibri"/>
                <a:cs typeface="Calibri"/>
              </a:rPr>
              <a:t>something</a:t>
            </a:r>
            <a:r>
              <a:rPr lang="en-US" altLang="zh-CN" sz="2455" dirty="0" smtClean="0">
                <a:latin typeface="Calibri"/>
                <a:cs typeface="Calibri"/>
              </a:rPr>
              <a:t> </a:t>
            </a:r>
            <a:r>
              <a:rPr lang="en-US" altLang="zh-CN" sz="2455" b="1" dirty="0" smtClean="0">
                <a:solidFill>
                  <a:srgbClr val="FFFFFF"/>
                </a:solidFill>
                <a:latin typeface="Calibri"/>
                <a:cs typeface="Calibri"/>
              </a:rPr>
              <a:t>intensive?</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Do</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a</a:t>
            </a:r>
            <a:r>
              <a:rPr lang="en-US" altLang="zh-CN" sz="2455" dirty="0" smtClean="0">
                <a:latin typeface="Calibri"/>
                <a:cs typeface="Calibri"/>
              </a:rPr>
              <a:t> </a:t>
            </a:r>
            <a:r>
              <a:rPr lang="en-US" altLang="zh-CN" sz="2455" b="1" dirty="0" smtClean="0">
                <a:solidFill>
                  <a:srgbClr val="FFFFFF"/>
                </a:solidFill>
                <a:latin typeface="Calibri"/>
                <a:cs typeface="Calibri"/>
              </a:rPr>
              <a:t>parallel</a:t>
            </a:r>
            <a:r>
              <a:rPr lang="en-US" altLang="zh-CN" sz="2455" dirty="0" smtClean="0">
                <a:latin typeface="Calibri"/>
                <a:cs typeface="Calibri"/>
              </a:rPr>
              <a:t> </a:t>
            </a:r>
            <a:r>
              <a:rPr lang="en-US" altLang="zh-CN" sz="2455" b="1" dirty="0" smtClean="0">
                <a:solidFill>
                  <a:srgbClr val="FFFFFF"/>
                </a:solidFill>
                <a:latin typeface="Calibri"/>
                <a:cs typeface="Calibri"/>
              </a:rPr>
              <a:t>workload?</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Can</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earn</a:t>
            </a:r>
            <a:r>
              <a:rPr lang="en-US" altLang="zh-CN" sz="2455" dirty="0" smtClean="0">
                <a:latin typeface="Calibri"/>
                <a:cs typeface="Calibri"/>
              </a:rPr>
              <a:t> </a:t>
            </a:r>
            <a:r>
              <a:rPr lang="en-US" altLang="zh-CN" sz="2455" b="1" dirty="0" smtClean="0">
                <a:solidFill>
                  <a:srgbClr val="FFFFFF"/>
                </a:solidFill>
                <a:latin typeface="Calibri"/>
                <a:cs typeface="Calibri"/>
              </a:rPr>
              <a:t>a</a:t>
            </a:r>
            <a:r>
              <a:rPr lang="en-US" altLang="zh-CN" sz="2455" dirty="0" smtClean="0">
                <a:latin typeface="Calibri"/>
                <a:cs typeface="Calibri"/>
              </a:rPr>
              <a:t> </a:t>
            </a:r>
            <a:r>
              <a:rPr lang="en-US" altLang="zh-CN" sz="2455" b="1" dirty="0" smtClean="0">
                <a:solidFill>
                  <a:srgbClr val="FFFFFF"/>
                </a:solidFill>
                <a:latin typeface="Calibri"/>
                <a:cs typeface="Calibri"/>
              </a:rPr>
              <a:t>parallel</a:t>
            </a:r>
            <a:r>
              <a:rPr lang="en-US" altLang="zh-CN" sz="2455" dirty="0" smtClean="0">
                <a:latin typeface="Calibri"/>
                <a:cs typeface="Calibri"/>
              </a:rPr>
              <a:t> </a:t>
            </a:r>
            <a:r>
              <a:rPr lang="en-US" altLang="zh-CN" sz="2455" b="1" dirty="0" smtClean="0">
                <a:solidFill>
                  <a:srgbClr val="FFFFFF"/>
                </a:solidFill>
                <a:latin typeface="Calibri"/>
                <a:cs typeface="Calibri"/>
              </a:rPr>
              <a:t>workload?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1186103" y="3562757"/>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186103" y="4197573"/>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186103" y="4832389"/>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4 h 423210"/>
              <a:gd name="connsiteX3" fmla="*/ 16705 w 423210"/>
              <a:gd name="connsiteY3" fmla="*/ 406504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4"/>
                </a:lnTo>
                <a:lnTo>
                  <a:pt x="16705" y="406504"/>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1186103" y="5467205"/>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1186103" y="1658308"/>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1186103" y="2293124"/>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1186103" y="2927941"/>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193800" y="1663700"/>
            <a:ext cx="406400" cy="419100"/>
          </a:xfrm>
          <a:prstGeom prst="rect">
            <a:avLst/>
          </a:prstGeom>
          <a:noFill/>
        </p:spPr>
      </p:pic>
      <p:pic>
        <p:nvPicPr>
          <p:cNvPr id="12" name="Picture 3"/>
          <p:cNvPicPr>
            <a:picLocks noChangeAspect="1" noChangeArrowheads="1"/>
          </p:cNvPicPr>
          <p:nvPr/>
        </p:nvPicPr>
        <p:blipFill>
          <a:blip r:embed="rId4"/>
          <a:srcRect/>
          <a:stretch>
            <a:fillRect/>
          </a:stretch>
        </p:blipFill>
        <p:spPr bwMode="auto">
          <a:xfrm>
            <a:off x="1193800" y="2298700"/>
            <a:ext cx="406400" cy="419100"/>
          </a:xfrm>
          <a:prstGeom prst="rect">
            <a:avLst/>
          </a:prstGeom>
          <a:noFill/>
        </p:spPr>
      </p:pic>
      <p:pic>
        <p:nvPicPr>
          <p:cNvPr id="13" name="Picture 3"/>
          <p:cNvPicPr>
            <a:picLocks noChangeAspect="1" noChangeArrowheads="1"/>
          </p:cNvPicPr>
          <p:nvPr/>
        </p:nvPicPr>
        <p:blipFill>
          <a:blip r:embed="rId5"/>
          <a:srcRect/>
          <a:stretch>
            <a:fillRect/>
          </a:stretch>
        </p:blipFill>
        <p:spPr bwMode="auto">
          <a:xfrm>
            <a:off x="1193800" y="2933700"/>
            <a:ext cx="406400" cy="419100"/>
          </a:xfrm>
          <a:prstGeom prst="rect">
            <a:avLst/>
          </a:prstGeom>
          <a:noFill/>
        </p:spPr>
      </p:pic>
      <p:pic>
        <p:nvPicPr>
          <p:cNvPr id="14" name="Picture 3"/>
          <p:cNvPicPr>
            <a:picLocks noChangeAspect="1" noChangeArrowheads="1"/>
          </p:cNvPicPr>
          <p:nvPr/>
        </p:nvPicPr>
        <p:blipFill>
          <a:blip r:embed="rId6"/>
          <a:srcRect/>
          <a:stretch>
            <a:fillRect/>
          </a:stretch>
        </p:blipFill>
        <p:spPr bwMode="auto">
          <a:xfrm>
            <a:off x="1193800" y="3568700"/>
            <a:ext cx="406400" cy="419100"/>
          </a:xfrm>
          <a:prstGeom prst="rect">
            <a:avLst/>
          </a:prstGeom>
          <a:noFill/>
        </p:spPr>
      </p:pic>
      <p:pic>
        <p:nvPicPr>
          <p:cNvPr id="15" name="Picture 3"/>
          <p:cNvPicPr>
            <a:picLocks noChangeAspect="1" noChangeArrowheads="1"/>
          </p:cNvPicPr>
          <p:nvPr/>
        </p:nvPicPr>
        <p:blipFill>
          <a:blip r:embed="rId7"/>
          <a:srcRect/>
          <a:stretch>
            <a:fillRect/>
          </a:stretch>
        </p:blipFill>
        <p:spPr bwMode="auto">
          <a:xfrm>
            <a:off x="1193800" y="4203700"/>
            <a:ext cx="406400" cy="419100"/>
          </a:xfrm>
          <a:prstGeom prst="rect">
            <a:avLst/>
          </a:prstGeom>
          <a:noFill/>
        </p:spPr>
      </p:pic>
      <p:pic>
        <p:nvPicPr>
          <p:cNvPr id="16" name="Picture 3"/>
          <p:cNvPicPr>
            <a:picLocks noChangeAspect="1" noChangeArrowheads="1"/>
          </p:cNvPicPr>
          <p:nvPr/>
        </p:nvPicPr>
        <p:blipFill>
          <a:blip r:embed="rId8"/>
          <a:srcRect/>
          <a:stretch>
            <a:fillRect/>
          </a:stretch>
        </p:blipFill>
        <p:spPr bwMode="auto">
          <a:xfrm>
            <a:off x="1193800" y="4838700"/>
            <a:ext cx="406400" cy="419100"/>
          </a:xfrm>
          <a:prstGeom prst="rect">
            <a:avLst/>
          </a:prstGeom>
          <a:noFill/>
        </p:spPr>
      </p:pic>
      <p:pic>
        <p:nvPicPr>
          <p:cNvPr id="17" name="Picture 3"/>
          <p:cNvPicPr>
            <a:picLocks noChangeAspect="1" noChangeArrowheads="1"/>
          </p:cNvPicPr>
          <p:nvPr/>
        </p:nvPicPr>
        <p:blipFill>
          <a:blip r:embed="rId9"/>
          <a:srcRect/>
          <a:stretch>
            <a:fillRect/>
          </a:stretch>
        </p:blipFill>
        <p:spPr bwMode="auto">
          <a:xfrm>
            <a:off x="1193800" y="5473700"/>
            <a:ext cx="406400" cy="406400"/>
          </a:xfrm>
          <a:prstGeom prst="rect">
            <a:avLst/>
          </a:prstGeom>
          <a:noFill/>
        </p:spPr>
      </p:pic>
      <p:pic>
        <p:nvPicPr>
          <p:cNvPr id="18" name="Picture 3"/>
          <p:cNvPicPr>
            <a:picLocks noChangeAspect="1" noChangeArrowheads="1"/>
          </p:cNvPicPr>
          <p:nvPr/>
        </p:nvPicPr>
        <p:blipFill>
          <a:blip r:embed="rId10"/>
          <a:srcRect/>
          <a:stretch>
            <a:fillRect/>
          </a:stretch>
        </p:blipFill>
        <p:spPr bwMode="auto">
          <a:xfrm>
            <a:off x="7112000" y="1600200"/>
            <a:ext cx="2438400" cy="2438400"/>
          </a:xfrm>
          <a:prstGeom prst="rect">
            <a:avLst/>
          </a:prstGeom>
          <a:noFill/>
        </p:spPr>
      </p:pic>
      <p:pic>
        <p:nvPicPr>
          <p:cNvPr id="19" name="Picture 3"/>
          <p:cNvPicPr>
            <a:picLocks noChangeAspect="1" noChangeArrowheads="1"/>
          </p:cNvPicPr>
          <p:nvPr/>
        </p:nvPicPr>
        <p:blipFill>
          <a:blip r:embed="rId11"/>
          <a:srcRect/>
          <a:stretch>
            <a:fillRect/>
          </a:stretch>
        </p:blipFill>
        <p:spPr bwMode="auto">
          <a:xfrm>
            <a:off x="6870700" y="4572000"/>
            <a:ext cx="1028700" cy="990600"/>
          </a:xfrm>
          <a:prstGeom prst="rect">
            <a:avLst/>
          </a:prstGeom>
          <a:noFill/>
        </p:spPr>
      </p:pic>
      <p:pic>
        <p:nvPicPr>
          <p:cNvPr id="20" name="Picture 3"/>
          <p:cNvPicPr>
            <a:picLocks noChangeAspect="1" noChangeArrowheads="1"/>
          </p:cNvPicPr>
          <p:nvPr/>
        </p:nvPicPr>
        <p:blipFill>
          <a:blip r:embed="rId12"/>
          <a:srcRect/>
          <a:stretch>
            <a:fillRect/>
          </a:stretch>
        </p:blipFill>
        <p:spPr bwMode="auto">
          <a:xfrm>
            <a:off x="8496300" y="4559300"/>
            <a:ext cx="1066800" cy="1003300"/>
          </a:xfrm>
          <a:prstGeom prst="rect">
            <a:avLst/>
          </a:prstGeom>
          <a:noFill/>
        </p:spPr>
      </p:pic>
      <p:sp>
        <p:nvSpPr>
          <p:cNvPr id="2" name="TextBox 1"/>
          <p:cNvSpPr txBox="1"/>
          <p:nvPr/>
        </p:nvSpPr>
        <p:spPr>
          <a:xfrm>
            <a:off x="1727200" y="1841500"/>
            <a:ext cx="4773019" cy="4185248"/>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Am</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waiting</a:t>
            </a:r>
            <a:r>
              <a:rPr lang="en-US" altLang="zh-CN" sz="2455" dirty="0" smtClean="0">
                <a:latin typeface="Calibri"/>
                <a:cs typeface="Calibri"/>
              </a:rPr>
              <a:t> </a:t>
            </a:r>
            <a:r>
              <a:rPr lang="en-US" altLang="zh-CN" sz="2455" b="1" dirty="0" smtClean="0">
                <a:solidFill>
                  <a:srgbClr val="FFFFFF"/>
                </a:solidFill>
                <a:latin typeface="Calibri"/>
                <a:cs typeface="Calibri"/>
              </a:rPr>
              <a:t>for</a:t>
            </a:r>
            <a:r>
              <a:rPr lang="en-US" altLang="zh-CN" sz="2455" dirty="0" smtClean="0">
                <a:latin typeface="Calibri"/>
                <a:cs typeface="Calibri"/>
              </a:rPr>
              <a:t> </a:t>
            </a:r>
            <a:r>
              <a:rPr lang="en-US" altLang="zh-CN" sz="2455" b="1" dirty="0" smtClean="0">
                <a:solidFill>
                  <a:srgbClr val="FFFFFF"/>
                </a:solidFill>
                <a:latin typeface="Calibri"/>
                <a:cs typeface="Calibri"/>
              </a:rPr>
              <a:t>something?</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avoided</a:t>
            </a:r>
            <a:r>
              <a:rPr lang="en-US" altLang="zh-CN" sz="2455" dirty="0" smtClean="0">
                <a:latin typeface="Calibri"/>
                <a:cs typeface="Calibri"/>
              </a:rPr>
              <a:t> </a:t>
            </a:r>
            <a:r>
              <a:rPr lang="en-US" altLang="zh-CN" sz="2455" b="1" dirty="0" smtClean="0">
                <a:solidFill>
                  <a:srgbClr val="FFFFFF"/>
                </a:solidFill>
                <a:latin typeface="Calibri"/>
                <a:cs typeface="Calibri"/>
              </a:rPr>
              <a:t>something</a:t>
            </a:r>
            <a:r>
              <a:rPr lang="en-US" altLang="zh-CN" sz="2455" dirty="0" smtClean="0">
                <a:latin typeface="Calibri"/>
                <a:cs typeface="Calibri"/>
              </a:rPr>
              <a:t> </a:t>
            </a:r>
            <a:r>
              <a:rPr lang="en-US" altLang="zh-CN" sz="2455" b="1" dirty="0" smtClean="0">
                <a:solidFill>
                  <a:srgbClr val="FFFFFF"/>
                </a:solidFill>
                <a:latin typeface="Calibri"/>
                <a:cs typeface="Calibri"/>
              </a:rPr>
              <a:t>intensive?</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Do</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a</a:t>
            </a:r>
            <a:r>
              <a:rPr lang="en-US" altLang="zh-CN" sz="2455" dirty="0" smtClean="0">
                <a:latin typeface="Calibri"/>
                <a:cs typeface="Calibri"/>
              </a:rPr>
              <a:t> </a:t>
            </a:r>
            <a:r>
              <a:rPr lang="en-US" altLang="zh-CN" sz="2455" b="1" dirty="0" smtClean="0">
                <a:solidFill>
                  <a:srgbClr val="FFFFFF"/>
                </a:solidFill>
                <a:latin typeface="Calibri"/>
                <a:cs typeface="Calibri"/>
              </a:rPr>
              <a:t>parallel</a:t>
            </a:r>
            <a:r>
              <a:rPr lang="en-US" altLang="zh-CN" sz="2455" dirty="0" smtClean="0">
                <a:latin typeface="Calibri"/>
                <a:cs typeface="Calibri"/>
              </a:rPr>
              <a:t> </a:t>
            </a:r>
            <a:r>
              <a:rPr lang="en-US" altLang="zh-CN" sz="2455" b="1" dirty="0" smtClean="0">
                <a:solidFill>
                  <a:srgbClr val="FFFFFF"/>
                </a:solidFill>
                <a:latin typeface="Calibri"/>
                <a:cs typeface="Calibri"/>
              </a:rPr>
              <a:t>workload?</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Can</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earn</a:t>
            </a:r>
            <a:r>
              <a:rPr lang="en-US" altLang="zh-CN" sz="2455" dirty="0" smtClean="0">
                <a:latin typeface="Calibri"/>
                <a:cs typeface="Calibri"/>
              </a:rPr>
              <a:t> </a:t>
            </a:r>
            <a:r>
              <a:rPr lang="en-US" altLang="zh-CN" sz="2455" b="1" dirty="0" smtClean="0">
                <a:solidFill>
                  <a:srgbClr val="FFFFFF"/>
                </a:solidFill>
                <a:latin typeface="Calibri"/>
                <a:cs typeface="Calibri"/>
              </a:rPr>
              <a:t>a</a:t>
            </a:r>
            <a:r>
              <a:rPr lang="en-US" altLang="zh-CN" sz="2455" dirty="0" smtClean="0">
                <a:latin typeface="Calibri"/>
                <a:cs typeface="Calibri"/>
              </a:rPr>
              <a:t> </a:t>
            </a:r>
            <a:r>
              <a:rPr lang="en-US" altLang="zh-CN" sz="2455" b="1" dirty="0" smtClean="0">
                <a:solidFill>
                  <a:srgbClr val="FFFFFF"/>
                </a:solidFill>
                <a:latin typeface="Calibri"/>
                <a:cs typeface="Calibri"/>
              </a:rPr>
              <a:t>parallel</a:t>
            </a:r>
            <a:r>
              <a:rPr lang="en-US" altLang="zh-CN" sz="2455" dirty="0" smtClean="0">
                <a:latin typeface="Calibri"/>
                <a:cs typeface="Calibri"/>
              </a:rPr>
              <a:t> </a:t>
            </a:r>
            <a:r>
              <a:rPr lang="en-US" altLang="zh-CN" sz="2455" b="1" dirty="0" smtClean="0">
                <a:solidFill>
                  <a:srgbClr val="FFFFFF"/>
                </a:solidFill>
                <a:latin typeface="Calibri"/>
                <a:cs typeface="Calibri"/>
              </a:rPr>
              <a:t>workload?</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Where</a:t>
            </a:r>
            <a:r>
              <a:rPr lang="en-US" altLang="zh-CN" sz="2455" dirty="0" smtClean="0">
                <a:latin typeface="Calibri"/>
                <a:cs typeface="Calibri"/>
              </a:rPr>
              <a:t> </a:t>
            </a:r>
            <a:r>
              <a:rPr lang="en-US" altLang="zh-CN" sz="2455" b="1" dirty="0" smtClean="0">
                <a:solidFill>
                  <a:srgbClr val="FFFFFF"/>
                </a:solidFill>
                <a:latin typeface="Calibri"/>
                <a:cs typeface="Calibri"/>
              </a:rPr>
              <a:t>is</a:t>
            </a:r>
            <a:r>
              <a:rPr lang="en-US" altLang="zh-CN" sz="2455" dirty="0" smtClean="0">
                <a:latin typeface="Calibri"/>
                <a:cs typeface="Calibri"/>
              </a:rPr>
              <a:t> </a:t>
            </a:r>
            <a:r>
              <a:rPr lang="en-US" altLang="zh-CN" sz="2455" b="1" dirty="0" smtClean="0">
                <a:solidFill>
                  <a:srgbClr val="FFFFFF"/>
                </a:solidFill>
                <a:latin typeface="Calibri"/>
                <a:cs typeface="Calibri"/>
              </a:rPr>
              <a:t>my</a:t>
            </a:r>
            <a:r>
              <a:rPr lang="en-US" altLang="zh-CN" sz="2455" dirty="0" smtClean="0">
                <a:latin typeface="Calibri"/>
                <a:cs typeface="Calibri"/>
              </a:rPr>
              <a:t> </a:t>
            </a:r>
            <a:r>
              <a:rPr lang="en-US" altLang="zh-CN" sz="2455" b="1" dirty="0" smtClean="0">
                <a:solidFill>
                  <a:srgbClr val="FFFFFF"/>
                </a:solidFill>
                <a:latin typeface="Calibri"/>
                <a:cs typeface="Calibri"/>
              </a:rPr>
              <a:t>data</a:t>
            </a:r>
            <a:r>
              <a:rPr lang="en-US" altLang="zh-CN" sz="2455" dirty="0" smtClean="0">
                <a:latin typeface="Calibri"/>
                <a:cs typeface="Calibri"/>
              </a:rPr>
              <a:t> </a:t>
            </a:r>
            <a:r>
              <a:rPr lang="en-US" altLang="zh-CN" sz="2455" b="1" dirty="0" smtClean="0">
                <a:solidFill>
                  <a:srgbClr val="FFFFFF"/>
                </a:solidFill>
                <a:latin typeface="Calibri"/>
                <a:cs typeface="Calibri"/>
              </a:rPr>
              <a:t>now?</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Where</a:t>
            </a:r>
            <a:r>
              <a:rPr lang="en-US" altLang="zh-CN" sz="2455" dirty="0" smtClean="0">
                <a:latin typeface="Calibri"/>
                <a:cs typeface="Calibri"/>
              </a:rPr>
              <a:t> </a:t>
            </a:r>
            <a:r>
              <a:rPr lang="en-US" altLang="zh-CN" sz="2455" b="1" dirty="0" smtClean="0">
                <a:solidFill>
                  <a:srgbClr val="FFFFFF"/>
                </a:solidFill>
                <a:latin typeface="Calibri"/>
                <a:cs typeface="Calibri"/>
              </a:rPr>
              <a:t>is</a:t>
            </a:r>
            <a:r>
              <a:rPr lang="en-US" altLang="zh-CN" sz="2455" dirty="0" smtClean="0">
                <a:latin typeface="Calibri"/>
                <a:cs typeface="Calibri"/>
              </a:rPr>
              <a:t> </a:t>
            </a:r>
            <a:r>
              <a:rPr lang="en-US" altLang="zh-CN" sz="2455" b="1" dirty="0" smtClean="0">
                <a:solidFill>
                  <a:srgbClr val="FFFFFF"/>
                </a:solidFill>
                <a:latin typeface="Calibri"/>
                <a:cs typeface="Calibri"/>
              </a:rPr>
              <a:t>my</a:t>
            </a:r>
            <a:r>
              <a:rPr lang="en-US" altLang="zh-CN" sz="2455" dirty="0" smtClean="0">
                <a:latin typeface="Calibri"/>
                <a:cs typeface="Calibri"/>
              </a:rPr>
              <a:t> </a:t>
            </a:r>
            <a:r>
              <a:rPr lang="en-US" altLang="zh-CN" sz="2455" b="1" dirty="0" smtClean="0">
                <a:solidFill>
                  <a:srgbClr val="FFFFFF"/>
                </a:solidFill>
                <a:latin typeface="Calibri"/>
                <a:cs typeface="Calibri"/>
              </a:rPr>
              <a:t>data</a:t>
            </a:r>
            <a:r>
              <a:rPr lang="en-US" altLang="zh-CN" sz="2455" dirty="0" smtClean="0">
                <a:latin typeface="Calibri"/>
                <a:cs typeface="Calibri"/>
              </a:rPr>
              <a:t> </a:t>
            </a:r>
            <a:r>
              <a:rPr lang="en-US" altLang="zh-CN" sz="2455" b="1" dirty="0" smtClean="0">
                <a:solidFill>
                  <a:srgbClr val="FFFFFF"/>
                </a:solidFill>
                <a:latin typeface="Calibri"/>
                <a:cs typeface="Calibri"/>
              </a:rPr>
              <a:t>destined?</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How</a:t>
            </a:r>
            <a:r>
              <a:rPr lang="en-US" altLang="zh-CN" sz="2455" dirty="0" smtClean="0">
                <a:latin typeface="Calibri"/>
                <a:cs typeface="Calibri"/>
              </a:rPr>
              <a:t> </a:t>
            </a:r>
            <a:r>
              <a:rPr lang="en-US" altLang="zh-CN" sz="2455" b="1" dirty="0" smtClean="0">
                <a:solidFill>
                  <a:srgbClr val="FFFFFF"/>
                </a:solidFill>
                <a:latin typeface="Calibri"/>
                <a:cs typeface="Calibri"/>
              </a:rPr>
              <a:t>hard</a:t>
            </a:r>
            <a:r>
              <a:rPr lang="en-US" altLang="zh-CN" sz="2455" dirty="0" smtClean="0">
                <a:latin typeface="Calibri"/>
                <a:cs typeface="Calibri"/>
              </a:rPr>
              <a:t> </a:t>
            </a:r>
            <a:r>
              <a:rPr lang="en-US" altLang="zh-CN" sz="2455" b="1" dirty="0" smtClean="0">
                <a:solidFill>
                  <a:srgbClr val="FFFFFF"/>
                </a:solidFill>
                <a:latin typeface="Calibri"/>
                <a:cs typeface="Calibri"/>
              </a:rPr>
              <a:t>am</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working?</a:t>
            </a:r>
          </a:p>
        </p:txBody>
      </p:sp>
      <p:sp>
        <p:nvSpPr>
          <p:cNvPr id="21" name="TextBox 1"/>
          <p:cNvSpPr txBox="1"/>
          <p:nvPr/>
        </p:nvSpPr>
        <p:spPr>
          <a:xfrm>
            <a:off x="8051800" y="4838700"/>
            <a:ext cx="282129"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or</a:t>
            </a:r>
          </a:p>
        </p:txBody>
      </p:sp>
      <p:sp>
        <p:nvSpPr>
          <p:cNvPr id="22" name="TextBox 1"/>
          <p:cNvSpPr txBox="1"/>
          <p:nvPr/>
        </p:nvSpPr>
        <p:spPr>
          <a:xfrm>
            <a:off x="9563100" y="4838700"/>
            <a:ext cx="145885"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098800" cy="2120900"/>
          </a:xfrm>
          <a:prstGeom prst="rect">
            <a:avLst/>
          </a:prstGeom>
          <a:noFill/>
        </p:spPr>
      </p:pic>
      <p:sp>
        <p:nvSpPr>
          <p:cNvPr id="2"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745300" y="3451387"/>
            <a:ext cx="300702" cy="1080301"/>
          </a:xfrm>
          <a:custGeom>
            <a:avLst/>
            <a:gdLst>
              <a:gd name="connsiteX0" fmla="*/ 84631 w 300702"/>
              <a:gd name="connsiteY0" fmla="*/ 885719 h 1080301"/>
              <a:gd name="connsiteX1" fmla="*/ 0 w 300702"/>
              <a:gd name="connsiteY1" fmla="*/ 885719 h 1080301"/>
              <a:gd name="connsiteX2" fmla="*/ 150351 w 300702"/>
              <a:gd name="connsiteY2" fmla="*/ 1080301 h 1080301"/>
              <a:gd name="connsiteX3" fmla="*/ 300702 w 300702"/>
              <a:gd name="connsiteY3" fmla="*/ 885719 h 1080301"/>
              <a:gd name="connsiteX4" fmla="*/ 216071 w 300702"/>
              <a:gd name="connsiteY4" fmla="*/ 885719 h 1080301"/>
              <a:gd name="connsiteX5" fmla="*/ 216071 w 300702"/>
              <a:gd name="connsiteY5" fmla="*/ 0 h 1080301"/>
              <a:gd name="connsiteX6" fmla="*/ 84631 w 300702"/>
              <a:gd name="connsiteY6" fmla="*/ 0 h 1080301"/>
              <a:gd name="connsiteX7" fmla="*/ 84631 w 300702"/>
              <a:gd name="connsiteY7" fmla="*/ 885719 h 10803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00702" h="1080301">
                <a:moveTo>
                  <a:pt x="84631" y="885719"/>
                </a:moveTo>
                <a:lnTo>
                  <a:pt x="0" y="885719"/>
                </a:lnTo>
                <a:lnTo>
                  <a:pt x="150351" y="1080301"/>
                </a:lnTo>
                <a:lnTo>
                  <a:pt x="300702" y="885719"/>
                </a:lnTo>
                <a:lnTo>
                  <a:pt x="216071" y="885719"/>
                </a:lnTo>
                <a:lnTo>
                  <a:pt x="216071" y="0"/>
                </a:lnTo>
                <a:lnTo>
                  <a:pt x="84631" y="0"/>
                </a:lnTo>
                <a:lnTo>
                  <a:pt x="84631" y="88571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2734164" y="3440250"/>
            <a:ext cx="322976" cy="1102575"/>
          </a:xfrm>
          <a:custGeom>
            <a:avLst/>
            <a:gdLst>
              <a:gd name="connsiteX0" fmla="*/ 95768 w 322976"/>
              <a:gd name="connsiteY0" fmla="*/ 896856 h 1102575"/>
              <a:gd name="connsiteX1" fmla="*/ 11137 w 322976"/>
              <a:gd name="connsiteY1" fmla="*/ 896856 h 1102575"/>
              <a:gd name="connsiteX2" fmla="*/ 161488 w 322976"/>
              <a:gd name="connsiteY2" fmla="*/ 1091438 h 1102575"/>
              <a:gd name="connsiteX3" fmla="*/ 311839 w 322976"/>
              <a:gd name="connsiteY3" fmla="*/ 896856 h 1102575"/>
              <a:gd name="connsiteX4" fmla="*/ 227208 w 322976"/>
              <a:gd name="connsiteY4" fmla="*/ 896856 h 1102575"/>
              <a:gd name="connsiteX5" fmla="*/ 227208 w 322976"/>
              <a:gd name="connsiteY5" fmla="*/ 11137 h 1102575"/>
              <a:gd name="connsiteX6" fmla="*/ 95768 w 322976"/>
              <a:gd name="connsiteY6" fmla="*/ 11137 h 1102575"/>
              <a:gd name="connsiteX7" fmla="*/ 95768 w 322976"/>
              <a:gd name="connsiteY7" fmla="*/ 896856 h 11025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22976" h="1102575">
                <a:moveTo>
                  <a:pt x="95768" y="896856"/>
                </a:moveTo>
                <a:lnTo>
                  <a:pt x="11137" y="896856"/>
                </a:lnTo>
                <a:lnTo>
                  <a:pt x="161488" y="1091438"/>
                </a:lnTo>
                <a:lnTo>
                  <a:pt x="311839" y="896856"/>
                </a:lnTo>
                <a:lnTo>
                  <a:pt x="227208" y="896856"/>
                </a:lnTo>
                <a:lnTo>
                  <a:pt x="227208" y="11137"/>
                </a:lnTo>
                <a:lnTo>
                  <a:pt x="95768" y="11137"/>
                </a:lnTo>
                <a:lnTo>
                  <a:pt x="95768" y="896856"/>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098800" cy="4711700"/>
          </a:xfrm>
          <a:prstGeom prst="rect">
            <a:avLst/>
          </a:prstGeom>
          <a:noFill/>
        </p:spPr>
      </p:pic>
      <p:sp>
        <p:nvSpPr>
          <p:cNvPr id="2"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745300" y="3451387"/>
            <a:ext cx="300702" cy="1080301"/>
          </a:xfrm>
          <a:custGeom>
            <a:avLst/>
            <a:gdLst>
              <a:gd name="connsiteX0" fmla="*/ 84631 w 300702"/>
              <a:gd name="connsiteY0" fmla="*/ 885719 h 1080301"/>
              <a:gd name="connsiteX1" fmla="*/ 0 w 300702"/>
              <a:gd name="connsiteY1" fmla="*/ 885719 h 1080301"/>
              <a:gd name="connsiteX2" fmla="*/ 150351 w 300702"/>
              <a:gd name="connsiteY2" fmla="*/ 1080301 h 1080301"/>
              <a:gd name="connsiteX3" fmla="*/ 300702 w 300702"/>
              <a:gd name="connsiteY3" fmla="*/ 885719 h 1080301"/>
              <a:gd name="connsiteX4" fmla="*/ 216071 w 300702"/>
              <a:gd name="connsiteY4" fmla="*/ 885719 h 1080301"/>
              <a:gd name="connsiteX5" fmla="*/ 216071 w 300702"/>
              <a:gd name="connsiteY5" fmla="*/ 0 h 1080301"/>
              <a:gd name="connsiteX6" fmla="*/ 84631 w 300702"/>
              <a:gd name="connsiteY6" fmla="*/ 0 h 1080301"/>
              <a:gd name="connsiteX7" fmla="*/ 84631 w 300702"/>
              <a:gd name="connsiteY7" fmla="*/ 885719 h 10803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00702" h="1080301">
                <a:moveTo>
                  <a:pt x="84631" y="885719"/>
                </a:moveTo>
                <a:lnTo>
                  <a:pt x="0" y="885719"/>
                </a:lnTo>
                <a:lnTo>
                  <a:pt x="150351" y="1080301"/>
                </a:lnTo>
                <a:lnTo>
                  <a:pt x="300702" y="885719"/>
                </a:lnTo>
                <a:lnTo>
                  <a:pt x="216071" y="885719"/>
                </a:lnTo>
                <a:lnTo>
                  <a:pt x="216071" y="0"/>
                </a:lnTo>
                <a:lnTo>
                  <a:pt x="84631" y="0"/>
                </a:lnTo>
                <a:lnTo>
                  <a:pt x="84631" y="88571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2734164" y="3440250"/>
            <a:ext cx="322976" cy="1102575"/>
          </a:xfrm>
          <a:custGeom>
            <a:avLst/>
            <a:gdLst>
              <a:gd name="connsiteX0" fmla="*/ 95768 w 322976"/>
              <a:gd name="connsiteY0" fmla="*/ 896856 h 1102575"/>
              <a:gd name="connsiteX1" fmla="*/ 11137 w 322976"/>
              <a:gd name="connsiteY1" fmla="*/ 896856 h 1102575"/>
              <a:gd name="connsiteX2" fmla="*/ 161488 w 322976"/>
              <a:gd name="connsiteY2" fmla="*/ 1091438 h 1102575"/>
              <a:gd name="connsiteX3" fmla="*/ 311839 w 322976"/>
              <a:gd name="connsiteY3" fmla="*/ 896856 h 1102575"/>
              <a:gd name="connsiteX4" fmla="*/ 227208 w 322976"/>
              <a:gd name="connsiteY4" fmla="*/ 896856 h 1102575"/>
              <a:gd name="connsiteX5" fmla="*/ 227208 w 322976"/>
              <a:gd name="connsiteY5" fmla="*/ 11137 h 1102575"/>
              <a:gd name="connsiteX6" fmla="*/ 95768 w 322976"/>
              <a:gd name="connsiteY6" fmla="*/ 11137 h 1102575"/>
              <a:gd name="connsiteX7" fmla="*/ 95768 w 322976"/>
              <a:gd name="connsiteY7" fmla="*/ 896856 h 11025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22976" h="1102575">
                <a:moveTo>
                  <a:pt x="95768" y="896856"/>
                </a:moveTo>
                <a:lnTo>
                  <a:pt x="11137" y="896856"/>
                </a:lnTo>
                <a:lnTo>
                  <a:pt x="161488" y="1091438"/>
                </a:lnTo>
                <a:lnTo>
                  <a:pt x="311839" y="896856"/>
                </a:lnTo>
                <a:lnTo>
                  <a:pt x="227208" y="896856"/>
                </a:lnTo>
                <a:lnTo>
                  <a:pt x="227208" y="11137"/>
                </a:lnTo>
                <a:lnTo>
                  <a:pt x="95768" y="11137"/>
                </a:lnTo>
                <a:lnTo>
                  <a:pt x="95768" y="896856"/>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098800" cy="4711700"/>
          </a:xfrm>
          <a:prstGeom prst="rect">
            <a:avLst/>
          </a:prstGeom>
          <a:noFill/>
        </p:spPr>
      </p:pic>
      <p:sp>
        <p:nvSpPr>
          <p:cNvPr id="2"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7" name="TextBox 1"/>
          <p:cNvSpPr txBox="1"/>
          <p:nvPr/>
        </p:nvSpPr>
        <p:spPr>
          <a:xfrm>
            <a:off x="1485900" y="6426200"/>
            <a:ext cx="2763213"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Total</a:t>
            </a:r>
            <a:r>
              <a:rPr lang="en-US" altLang="zh-CN" sz="2455" dirty="0" smtClean="0">
                <a:latin typeface="Calibri"/>
                <a:cs typeface="Calibri"/>
              </a:rPr>
              <a:t> </a:t>
            </a:r>
            <a:r>
              <a:rPr lang="en-US" altLang="zh-CN" sz="2455" b="1" dirty="0" smtClean="0">
                <a:solidFill>
                  <a:srgbClr val="FFFFFF"/>
                </a:solidFill>
                <a:latin typeface="Calibri"/>
                <a:cs typeface="Calibri"/>
              </a:rPr>
              <a:t>time</a:t>
            </a:r>
            <a:r>
              <a:rPr lang="en-US" altLang="zh-CN" sz="2455" dirty="0" smtClean="0">
                <a:latin typeface="Calibri"/>
                <a:cs typeface="Calibri"/>
              </a:rPr>
              <a:t> </a:t>
            </a:r>
            <a:r>
              <a:rPr lang="en-US" altLang="zh-CN" sz="2455" b="1" dirty="0" smtClean="0">
                <a:solidFill>
                  <a:srgbClr val="FFFFFF"/>
                </a:solidFill>
                <a:latin typeface="Calibri"/>
                <a:cs typeface="Calibri"/>
              </a:rPr>
              <a:t>=</a:t>
            </a:r>
            <a:r>
              <a:rPr lang="en-US" altLang="zh-CN" sz="2455" dirty="0" smtClean="0">
                <a:latin typeface="Calibri"/>
                <a:cs typeface="Calibri"/>
              </a:rPr>
              <a:t> </a:t>
            </a:r>
            <a:r>
              <a:rPr lang="en-US" altLang="zh-CN" sz="2455" b="1" dirty="0" smtClean="0">
                <a:solidFill>
                  <a:srgbClr val="FFFFFF"/>
                </a:solidFill>
                <a:latin typeface="Calibri"/>
                <a:cs typeface="Calibri"/>
              </a:rPr>
              <a:t>compute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098800" cy="2120900"/>
          </a:xfrm>
          <a:prstGeom prst="rect">
            <a:avLst/>
          </a:prstGeom>
          <a:noFill/>
        </p:spPr>
      </p:pic>
      <p:sp>
        <p:nvSpPr>
          <p:cNvPr id="2"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5"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4154149" y="2549279"/>
            <a:ext cx="1392139" cy="300701"/>
          </a:xfrm>
          <a:custGeom>
            <a:avLst/>
            <a:gdLst>
              <a:gd name="connsiteX0" fmla="*/ 1197557 w 1392139"/>
              <a:gd name="connsiteY0" fmla="*/ 216071 h 300701"/>
              <a:gd name="connsiteX1" fmla="*/ 1197557 w 1392139"/>
              <a:gd name="connsiteY1" fmla="*/ 300701 h 300701"/>
              <a:gd name="connsiteX2" fmla="*/ 1392139 w 1392139"/>
              <a:gd name="connsiteY2" fmla="*/ 150351 h 300701"/>
              <a:gd name="connsiteX3" fmla="*/ 1197557 w 1392139"/>
              <a:gd name="connsiteY3" fmla="*/ 0 h 300701"/>
              <a:gd name="connsiteX4" fmla="*/ 1197557 w 1392139"/>
              <a:gd name="connsiteY4" fmla="*/ 84630 h 300701"/>
              <a:gd name="connsiteX5" fmla="*/ 0 w 1392139"/>
              <a:gd name="connsiteY5" fmla="*/ 84630 h 300701"/>
              <a:gd name="connsiteX6" fmla="*/ 0 w 1392139"/>
              <a:gd name="connsiteY6" fmla="*/ 216071 h 300701"/>
              <a:gd name="connsiteX7" fmla="*/ 1197557 w 1392139"/>
              <a:gd name="connsiteY7" fmla="*/ 216071 h 3007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92139" h="300701">
                <a:moveTo>
                  <a:pt x="1197557" y="216071"/>
                </a:moveTo>
                <a:lnTo>
                  <a:pt x="1197557" y="300701"/>
                </a:lnTo>
                <a:lnTo>
                  <a:pt x="1392139" y="150351"/>
                </a:lnTo>
                <a:lnTo>
                  <a:pt x="1197557" y="0"/>
                </a:lnTo>
                <a:lnTo>
                  <a:pt x="1197557" y="84630"/>
                </a:lnTo>
                <a:lnTo>
                  <a:pt x="0" y="84630"/>
                </a:lnTo>
                <a:lnTo>
                  <a:pt x="0" y="216071"/>
                </a:lnTo>
                <a:lnTo>
                  <a:pt x="1197557" y="216071"/>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4143011" y="2538143"/>
            <a:ext cx="1414414" cy="322976"/>
          </a:xfrm>
          <a:custGeom>
            <a:avLst/>
            <a:gdLst>
              <a:gd name="connsiteX0" fmla="*/ 1208695 w 1414414"/>
              <a:gd name="connsiteY0" fmla="*/ 227208 h 322976"/>
              <a:gd name="connsiteX1" fmla="*/ 1208695 w 1414414"/>
              <a:gd name="connsiteY1" fmla="*/ 311839 h 322976"/>
              <a:gd name="connsiteX2" fmla="*/ 1403277 w 1414414"/>
              <a:gd name="connsiteY2" fmla="*/ 161488 h 322976"/>
              <a:gd name="connsiteX3" fmla="*/ 1208695 w 1414414"/>
              <a:gd name="connsiteY3" fmla="*/ 11137 h 322976"/>
              <a:gd name="connsiteX4" fmla="*/ 1208695 w 1414414"/>
              <a:gd name="connsiteY4" fmla="*/ 95767 h 322976"/>
              <a:gd name="connsiteX5" fmla="*/ 11137 w 1414414"/>
              <a:gd name="connsiteY5" fmla="*/ 95767 h 322976"/>
              <a:gd name="connsiteX6" fmla="*/ 11137 w 1414414"/>
              <a:gd name="connsiteY6" fmla="*/ 227208 h 322976"/>
              <a:gd name="connsiteX7" fmla="*/ 1208695 w 1414414"/>
              <a:gd name="connsiteY7" fmla="*/ 227208 h 3229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4414" h="322976">
                <a:moveTo>
                  <a:pt x="1208695" y="227208"/>
                </a:moveTo>
                <a:lnTo>
                  <a:pt x="1208695" y="311839"/>
                </a:lnTo>
                <a:lnTo>
                  <a:pt x="1403277" y="161488"/>
                </a:lnTo>
                <a:lnTo>
                  <a:pt x="1208695" y="11137"/>
                </a:lnTo>
                <a:lnTo>
                  <a:pt x="1208695" y="95767"/>
                </a:lnTo>
                <a:lnTo>
                  <a:pt x="11137" y="95767"/>
                </a:lnTo>
                <a:lnTo>
                  <a:pt x="11137" y="227208"/>
                </a:lnTo>
                <a:lnTo>
                  <a:pt x="1208695" y="227208"/>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644900" cy="2120900"/>
          </a:xfrm>
          <a:prstGeom prst="rect">
            <a:avLst/>
          </a:prstGeom>
          <a:noFill/>
        </p:spPr>
      </p:pic>
      <p:pic>
        <p:nvPicPr>
          <p:cNvPr id="7" name="Picture 3"/>
          <p:cNvPicPr>
            <a:picLocks noChangeAspect="1" noChangeArrowheads="1"/>
          </p:cNvPicPr>
          <p:nvPr/>
        </p:nvPicPr>
        <p:blipFill>
          <a:blip r:embed="rId4"/>
          <a:srcRect/>
          <a:stretch>
            <a:fillRect/>
          </a:stretch>
        </p:blipFill>
        <p:spPr bwMode="auto">
          <a:xfrm>
            <a:off x="5740400" y="1612900"/>
            <a:ext cx="3086100" cy="2120900"/>
          </a:xfrm>
          <a:prstGeom prst="rect">
            <a:avLst/>
          </a:prstGeom>
          <a:noFill/>
        </p:spPr>
      </p:pic>
      <p:sp>
        <p:nvSpPr>
          <p:cNvPr id="2"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8"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4154149" y="2549279"/>
            <a:ext cx="1392139" cy="300701"/>
          </a:xfrm>
          <a:custGeom>
            <a:avLst/>
            <a:gdLst>
              <a:gd name="connsiteX0" fmla="*/ 1197557 w 1392139"/>
              <a:gd name="connsiteY0" fmla="*/ 216071 h 300701"/>
              <a:gd name="connsiteX1" fmla="*/ 1197557 w 1392139"/>
              <a:gd name="connsiteY1" fmla="*/ 300701 h 300701"/>
              <a:gd name="connsiteX2" fmla="*/ 1392139 w 1392139"/>
              <a:gd name="connsiteY2" fmla="*/ 150351 h 300701"/>
              <a:gd name="connsiteX3" fmla="*/ 1197557 w 1392139"/>
              <a:gd name="connsiteY3" fmla="*/ 0 h 300701"/>
              <a:gd name="connsiteX4" fmla="*/ 1197557 w 1392139"/>
              <a:gd name="connsiteY4" fmla="*/ 84630 h 300701"/>
              <a:gd name="connsiteX5" fmla="*/ 0 w 1392139"/>
              <a:gd name="connsiteY5" fmla="*/ 84630 h 300701"/>
              <a:gd name="connsiteX6" fmla="*/ 0 w 1392139"/>
              <a:gd name="connsiteY6" fmla="*/ 216071 h 300701"/>
              <a:gd name="connsiteX7" fmla="*/ 1197557 w 1392139"/>
              <a:gd name="connsiteY7" fmla="*/ 216071 h 3007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92139" h="300701">
                <a:moveTo>
                  <a:pt x="1197557" y="216071"/>
                </a:moveTo>
                <a:lnTo>
                  <a:pt x="1197557" y="300701"/>
                </a:lnTo>
                <a:lnTo>
                  <a:pt x="1392139" y="150351"/>
                </a:lnTo>
                <a:lnTo>
                  <a:pt x="1197557" y="0"/>
                </a:lnTo>
                <a:lnTo>
                  <a:pt x="1197557" y="84630"/>
                </a:lnTo>
                <a:lnTo>
                  <a:pt x="0" y="84630"/>
                </a:lnTo>
                <a:lnTo>
                  <a:pt x="0" y="216071"/>
                </a:lnTo>
                <a:lnTo>
                  <a:pt x="1197557" y="216071"/>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4143011" y="2538143"/>
            <a:ext cx="1414414" cy="322976"/>
          </a:xfrm>
          <a:custGeom>
            <a:avLst/>
            <a:gdLst>
              <a:gd name="connsiteX0" fmla="*/ 1208695 w 1414414"/>
              <a:gd name="connsiteY0" fmla="*/ 227208 h 322976"/>
              <a:gd name="connsiteX1" fmla="*/ 1208695 w 1414414"/>
              <a:gd name="connsiteY1" fmla="*/ 311839 h 322976"/>
              <a:gd name="connsiteX2" fmla="*/ 1403277 w 1414414"/>
              <a:gd name="connsiteY2" fmla="*/ 161488 h 322976"/>
              <a:gd name="connsiteX3" fmla="*/ 1208695 w 1414414"/>
              <a:gd name="connsiteY3" fmla="*/ 11137 h 322976"/>
              <a:gd name="connsiteX4" fmla="*/ 1208695 w 1414414"/>
              <a:gd name="connsiteY4" fmla="*/ 95767 h 322976"/>
              <a:gd name="connsiteX5" fmla="*/ 11137 w 1414414"/>
              <a:gd name="connsiteY5" fmla="*/ 95767 h 322976"/>
              <a:gd name="connsiteX6" fmla="*/ 11137 w 1414414"/>
              <a:gd name="connsiteY6" fmla="*/ 227208 h 322976"/>
              <a:gd name="connsiteX7" fmla="*/ 1208695 w 1414414"/>
              <a:gd name="connsiteY7" fmla="*/ 227208 h 3229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4414" h="322976">
                <a:moveTo>
                  <a:pt x="1208695" y="227208"/>
                </a:moveTo>
                <a:lnTo>
                  <a:pt x="1208695" y="311839"/>
                </a:lnTo>
                <a:lnTo>
                  <a:pt x="1403277" y="161488"/>
                </a:lnTo>
                <a:lnTo>
                  <a:pt x="1208695" y="11137"/>
                </a:lnTo>
                <a:lnTo>
                  <a:pt x="1208695" y="95767"/>
                </a:lnTo>
                <a:lnTo>
                  <a:pt x="11137" y="95767"/>
                </a:lnTo>
                <a:lnTo>
                  <a:pt x="11137" y="227208"/>
                </a:lnTo>
                <a:lnTo>
                  <a:pt x="1208695" y="227208"/>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6593178" y="3740952"/>
            <a:ext cx="1381003" cy="1419983"/>
          </a:xfrm>
          <a:custGeom>
            <a:avLst/>
            <a:gdLst>
              <a:gd name="connsiteX0" fmla="*/ 448792 w 1381003"/>
              <a:gd name="connsiteY0" fmla="*/ 807397 h 1419983"/>
              <a:gd name="connsiteX1" fmla="*/ 0 w 1381003"/>
              <a:gd name="connsiteY1" fmla="*/ 807397 h 1419983"/>
              <a:gd name="connsiteX2" fmla="*/ 690502 w 1381003"/>
              <a:gd name="connsiteY2" fmla="*/ 1419983 h 1419983"/>
              <a:gd name="connsiteX3" fmla="*/ 1381003 w 1381003"/>
              <a:gd name="connsiteY3" fmla="*/ 807397 h 1419983"/>
              <a:gd name="connsiteX4" fmla="*/ 932210 w 1381003"/>
              <a:gd name="connsiteY4" fmla="*/ 807397 h 1419983"/>
              <a:gd name="connsiteX5" fmla="*/ 932210 w 1381003"/>
              <a:gd name="connsiteY5" fmla="*/ 0 h 1419983"/>
              <a:gd name="connsiteX6" fmla="*/ 448792 w 1381003"/>
              <a:gd name="connsiteY6" fmla="*/ 0 h 1419983"/>
              <a:gd name="connsiteX7" fmla="*/ 448792 w 1381003"/>
              <a:gd name="connsiteY7" fmla="*/ 807397 h 14199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81003" h="1419983">
                <a:moveTo>
                  <a:pt x="448792" y="807397"/>
                </a:moveTo>
                <a:lnTo>
                  <a:pt x="0" y="807397"/>
                </a:lnTo>
                <a:lnTo>
                  <a:pt x="690502" y="1419983"/>
                </a:lnTo>
                <a:lnTo>
                  <a:pt x="1381003" y="807397"/>
                </a:lnTo>
                <a:lnTo>
                  <a:pt x="932210" y="807397"/>
                </a:lnTo>
                <a:lnTo>
                  <a:pt x="932210" y="0"/>
                </a:lnTo>
                <a:lnTo>
                  <a:pt x="448792" y="0"/>
                </a:lnTo>
                <a:lnTo>
                  <a:pt x="448792" y="807397"/>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6582041" y="3729815"/>
            <a:ext cx="1403278" cy="1442257"/>
          </a:xfrm>
          <a:custGeom>
            <a:avLst/>
            <a:gdLst>
              <a:gd name="connsiteX0" fmla="*/ 459930 w 1403278"/>
              <a:gd name="connsiteY0" fmla="*/ 818534 h 1442257"/>
              <a:gd name="connsiteX1" fmla="*/ 11137 w 1403278"/>
              <a:gd name="connsiteY1" fmla="*/ 818534 h 1442257"/>
              <a:gd name="connsiteX2" fmla="*/ 701639 w 1403278"/>
              <a:gd name="connsiteY2" fmla="*/ 1431120 h 1442257"/>
              <a:gd name="connsiteX3" fmla="*/ 1392140 w 1403278"/>
              <a:gd name="connsiteY3" fmla="*/ 818534 h 1442257"/>
              <a:gd name="connsiteX4" fmla="*/ 943347 w 1403278"/>
              <a:gd name="connsiteY4" fmla="*/ 818534 h 1442257"/>
              <a:gd name="connsiteX5" fmla="*/ 943347 w 1403278"/>
              <a:gd name="connsiteY5" fmla="*/ 11137 h 1442257"/>
              <a:gd name="connsiteX6" fmla="*/ 459930 w 1403278"/>
              <a:gd name="connsiteY6" fmla="*/ 11137 h 1442257"/>
              <a:gd name="connsiteX7" fmla="*/ 459930 w 1403278"/>
              <a:gd name="connsiteY7" fmla="*/ 818534 h 144225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03278" h="1442257">
                <a:moveTo>
                  <a:pt x="459930" y="818534"/>
                </a:moveTo>
                <a:lnTo>
                  <a:pt x="11137" y="818534"/>
                </a:lnTo>
                <a:lnTo>
                  <a:pt x="701639" y="1431120"/>
                </a:lnTo>
                <a:lnTo>
                  <a:pt x="1392140" y="818534"/>
                </a:lnTo>
                <a:lnTo>
                  <a:pt x="943347" y="818534"/>
                </a:lnTo>
                <a:lnTo>
                  <a:pt x="943347" y="11137"/>
                </a:lnTo>
                <a:lnTo>
                  <a:pt x="459930" y="11137"/>
                </a:lnTo>
                <a:lnTo>
                  <a:pt x="459930" y="818534"/>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644900" cy="2120900"/>
          </a:xfrm>
          <a:prstGeom prst="rect">
            <a:avLst/>
          </a:prstGeom>
          <a:noFill/>
        </p:spPr>
      </p:pic>
      <p:pic>
        <p:nvPicPr>
          <p:cNvPr id="9" name="Picture 3"/>
          <p:cNvPicPr>
            <a:picLocks noChangeAspect="1" noChangeArrowheads="1"/>
          </p:cNvPicPr>
          <p:nvPr/>
        </p:nvPicPr>
        <p:blipFill>
          <a:blip r:embed="rId4"/>
          <a:srcRect/>
          <a:stretch>
            <a:fillRect/>
          </a:stretch>
        </p:blipFill>
        <p:spPr bwMode="auto">
          <a:xfrm>
            <a:off x="5740400" y="1612900"/>
            <a:ext cx="3086100" cy="4711700"/>
          </a:xfrm>
          <a:prstGeom prst="rect">
            <a:avLst/>
          </a:prstGeom>
          <a:noFill/>
        </p:spPr>
      </p:pic>
      <p:sp>
        <p:nvSpPr>
          <p:cNvPr id="2"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10"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4627473" y="5110816"/>
            <a:ext cx="1392141" cy="300702"/>
          </a:xfrm>
          <a:custGeom>
            <a:avLst/>
            <a:gdLst>
              <a:gd name="connsiteX0" fmla="*/ 194581 w 1392141"/>
              <a:gd name="connsiteY0" fmla="*/ 84631 h 300702"/>
              <a:gd name="connsiteX1" fmla="*/ 194581 w 1392141"/>
              <a:gd name="connsiteY1" fmla="*/ 0 h 300702"/>
              <a:gd name="connsiteX2" fmla="*/ 0 w 1392141"/>
              <a:gd name="connsiteY2" fmla="*/ 150351 h 300702"/>
              <a:gd name="connsiteX3" fmla="*/ 194581 w 1392141"/>
              <a:gd name="connsiteY3" fmla="*/ 300702 h 300702"/>
              <a:gd name="connsiteX4" fmla="*/ 194581 w 1392141"/>
              <a:gd name="connsiteY4" fmla="*/ 216071 h 300702"/>
              <a:gd name="connsiteX5" fmla="*/ 1392141 w 1392141"/>
              <a:gd name="connsiteY5" fmla="*/ 216071 h 300702"/>
              <a:gd name="connsiteX6" fmla="*/ 1392141 w 1392141"/>
              <a:gd name="connsiteY6" fmla="*/ 84631 h 300702"/>
              <a:gd name="connsiteX7" fmla="*/ 194581 w 1392141"/>
              <a:gd name="connsiteY7" fmla="*/ 84631 h 30070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92141" h="300702">
                <a:moveTo>
                  <a:pt x="194581" y="84631"/>
                </a:moveTo>
                <a:lnTo>
                  <a:pt x="194581" y="0"/>
                </a:lnTo>
                <a:lnTo>
                  <a:pt x="0" y="150351"/>
                </a:lnTo>
                <a:lnTo>
                  <a:pt x="194581" y="300702"/>
                </a:lnTo>
                <a:lnTo>
                  <a:pt x="194581" y="216071"/>
                </a:lnTo>
                <a:lnTo>
                  <a:pt x="1392141" y="216071"/>
                </a:lnTo>
                <a:lnTo>
                  <a:pt x="1392141" y="84631"/>
                </a:lnTo>
                <a:lnTo>
                  <a:pt x="194581" y="84631"/>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4616335" y="5099680"/>
            <a:ext cx="1414414" cy="322976"/>
          </a:xfrm>
          <a:custGeom>
            <a:avLst/>
            <a:gdLst>
              <a:gd name="connsiteX0" fmla="*/ 205719 w 1414414"/>
              <a:gd name="connsiteY0" fmla="*/ 95768 h 322976"/>
              <a:gd name="connsiteX1" fmla="*/ 205719 w 1414414"/>
              <a:gd name="connsiteY1" fmla="*/ 11137 h 322976"/>
              <a:gd name="connsiteX2" fmla="*/ 11137 w 1414414"/>
              <a:gd name="connsiteY2" fmla="*/ 161488 h 322976"/>
              <a:gd name="connsiteX3" fmla="*/ 205719 w 1414414"/>
              <a:gd name="connsiteY3" fmla="*/ 311839 h 322976"/>
              <a:gd name="connsiteX4" fmla="*/ 205719 w 1414414"/>
              <a:gd name="connsiteY4" fmla="*/ 227208 h 322976"/>
              <a:gd name="connsiteX5" fmla="*/ 1403277 w 1414414"/>
              <a:gd name="connsiteY5" fmla="*/ 227208 h 322976"/>
              <a:gd name="connsiteX6" fmla="*/ 1403277 w 1414414"/>
              <a:gd name="connsiteY6" fmla="*/ 95768 h 322976"/>
              <a:gd name="connsiteX7" fmla="*/ 205719 w 1414414"/>
              <a:gd name="connsiteY7" fmla="*/ 95768 h 3229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4414" h="322976">
                <a:moveTo>
                  <a:pt x="205719" y="95768"/>
                </a:moveTo>
                <a:lnTo>
                  <a:pt x="205719" y="11137"/>
                </a:lnTo>
                <a:lnTo>
                  <a:pt x="11137" y="161488"/>
                </a:lnTo>
                <a:lnTo>
                  <a:pt x="205719" y="311839"/>
                </a:lnTo>
                <a:lnTo>
                  <a:pt x="205719" y="227208"/>
                </a:lnTo>
                <a:lnTo>
                  <a:pt x="1403277" y="227208"/>
                </a:lnTo>
                <a:lnTo>
                  <a:pt x="1403277" y="95768"/>
                </a:lnTo>
                <a:lnTo>
                  <a:pt x="205719" y="95768"/>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4154149" y="2549279"/>
            <a:ext cx="1392139" cy="300701"/>
          </a:xfrm>
          <a:custGeom>
            <a:avLst/>
            <a:gdLst>
              <a:gd name="connsiteX0" fmla="*/ 1197557 w 1392139"/>
              <a:gd name="connsiteY0" fmla="*/ 216071 h 300701"/>
              <a:gd name="connsiteX1" fmla="*/ 1197557 w 1392139"/>
              <a:gd name="connsiteY1" fmla="*/ 300701 h 300701"/>
              <a:gd name="connsiteX2" fmla="*/ 1392139 w 1392139"/>
              <a:gd name="connsiteY2" fmla="*/ 150351 h 300701"/>
              <a:gd name="connsiteX3" fmla="*/ 1197557 w 1392139"/>
              <a:gd name="connsiteY3" fmla="*/ 0 h 300701"/>
              <a:gd name="connsiteX4" fmla="*/ 1197557 w 1392139"/>
              <a:gd name="connsiteY4" fmla="*/ 84630 h 300701"/>
              <a:gd name="connsiteX5" fmla="*/ 0 w 1392139"/>
              <a:gd name="connsiteY5" fmla="*/ 84630 h 300701"/>
              <a:gd name="connsiteX6" fmla="*/ 0 w 1392139"/>
              <a:gd name="connsiteY6" fmla="*/ 216071 h 300701"/>
              <a:gd name="connsiteX7" fmla="*/ 1197557 w 1392139"/>
              <a:gd name="connsiteY7" fmla="*/ 216071 h 3007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92139" h="300701">
                <a:moveTo>
                  <a:pt x="1197557" y="216071"/>
                </a:moveTo>
                <a:lnTo>
                  <a:pt x="1197557" y="300701"/>
                </a:lnTo>
                <a:lnTo>
                  <a:pt x="1392139" y="150351"/>
                </a:lnTo>
                <a:lnTo>
                  <a:pt x="1197557" y="0"/>
                </a:lnTo>
                <a:lnTo>
                  <a:pt x="1197557" y="84630"/>
                </a:lnTo>
                <a:lnTo>
                  <a:pt x="0" y="84630"/>
                </a:lnTo>
                <a:lnTo>
                  <a:pt x="0" y="216071"/>
                </a:lnTo>
                <a:lnTo>
                  <a:pt x="1197557" y="216071"/>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4143011" y="2538143"/>
            <a:ext cx="1414414" cy="322976"/>
          </a:xfrm>
          <a:custGeom>
            <a:avLst/>
            <a:gdLst>
              <a:gd name="connsiteX0" fmla="*/ 1208695 w 1414414"/>
              <a:gd name="connsiteY0" fmla="*/ 227208 h 322976"/>
              <a:gd name="connsiteX1" fmla="*/ 1208695 w 1414414"/>
              <a:gd name="connsiteY1" fmla="*/ 311839 h 322976"/>
              <a:gd name="connsiteX2" fmla="*/ 1403277 w 1414414"/>
              <a:gd name="connsiteY2" fmla="*/ 161488 h 322976"/>
              <a:gd name="connsiteX3" fmla="*/ 1208695 w 1414414"/>
              <a:gd name="connsiteY3" fmla="*/ 11137 h 322976"/>
              <a:gd name="connsiteX4" fmla="*/ 1208695 w 1414414"/>
              <a:gd name="connsiteY4" fmla="*/ 95767 h 322976"/>
              <a:gd name="connsiteX5" fmla="*/ 11137 w 1414414"/>
              <a:gd name="connsiteY5" fmla="*/ 95767 h 322976"/>
              <a:gd name="connsiteX6" fmla="*/ 11137 w 1414414"/>
              <a:gd name="connsiteY6" fmla="*/ 227208 h 322976"/>
              <a:gd name="connsiteX7" fmla="*/ 1208695 w 1414414"/>
              <a:gd name="connsiteY7" fmla="*/ 227208 h 3229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4414" h="322976">
                <a:moveTo>
                  <a:pt x="1208695" y="227208"/>
                </a:moveTo>
                <a:lnTo>
                  <a:pt x="1208695" y="311839"/>
                </a:lnTo>
                <a:lnTo>
                  <a:pt x="1403277" y="161488"/>
                </a:lnTo>
                <a:lnTo>
                  <a:pt x="1208695" y="11137"/>
                </a:lnTo>
                <a:lnTo>
                  <a:pt x="1208695" y="95767"/>
                </a:lnTo>
                <a:lnTo>
                  <a:pt x="11137" y="95767"/>
                </a:lnTo>
                <a:lnTo>
                  <a:pt x="11137" y="227208"/>
                </a:lnTo>
                <a:lnTo>
                  <a:pt x="1208695" y="227208"/>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593178" y="3740952"/>
            <a:ext cx="1381003" cy="1419983"/>
          </a:xfrm>
          <a:custGeom>
            <a:avLst/>
            <a:gdLst>
              <a:gd name="connsiteX0" fmla="*/ 448792 w 1381003"/>
              <a:gd name="connsiteY0" fmla="*/ 807397 h 1419983"/>
              <a:gd name="connsiteX1" fmla="*/ 0 w 1381003"/>
              <a:gd name="connsiteY1" fmla="*/ 807397 h 1419983"/>
              <a:gd name="connsiteX2" fmla="*/ 690502 w 1381003"/>
              <a:gd name="connsiteY2" fmla="*/ 1419983 h 1419983"/>
              <a:gd name="connsiteX3" fmla="*/ 1381003 w 1381003"/>
              <a:gd name="connsiteY3" fmla="*/ 807397 h 1419983"/>
              <a:gd name="connsiteX4" fmla="*/ 932210 w 1381003"/>
              <a:gd name="connsiteY4" fmla="*/ 807397 h 1419983"/>
              <a:gd name="connsiteX5" fmla="*/ 932210 w 1381003"/>
              <a:gd name="connsiteY5" fmla="*/ 0 h 1419983"/>
              <a:gd name="connsiteX6" fmla="*/ 448792 w 1381003"/>
              <a:gd name="connsiteY6" fmla="*/ 0 h 1419983"/>
              <a:gd name="connsiteX7" fmla="*/ 448792 w 1381003"/>
              <a:gd name="connsiteY7" fmla="*/ 807397 h 14199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81003" h="1419983">
                <a:moveTo>
                  <a:pt x="448792" y="807397"/>
                </a:moveTo>
                <a:lnTo>
                  <a:pt x="0" y="807397"/>
                </a:lnTo>
                <a:lnTo>
                  <a:pt x="690502" y="1419983"/>
                </a:lnTo>
                <a:lnTo>
                  <a:pt x="1381003" y="807397"/>
                </a:lnTo>
                <a:lnTo>
                  <a:pt x="932210" y="807397"/>
                </a:lnTo>
                <a:lnTo>
                  <a:pt x="932210" y="0"/>
                </a:lnTo>
                <a:lnTo>
                  <a:pt x="448792" y="0"/>
                </a:lnTo>
                <a:lnTo>
                  <a:pt x="448792" y="807397"/>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6582041" y="3729815"/>
            <a:ext cx="1403278" cy="1442257"/>
          </a:xfrm>
          <a:custGeom>
            <a:avLst/>
            <a:gdLst>
              <a:gd name="connsiteX0" fmla="*/ 459930 w 1403278"/>
              <a:gd name="connsiteY0" fmla="*/ 818534 h 1442257"/>
              <a:gd name="connsiteX1" fmla="*/ 11137 w 1403278"/>
              <a:gd name="connsiteY1" fmla="*/ 818534 h 1442257"/>
              <a:gd name="connsiteX2" fmla="*/ 701639 w 1403278"/>
              <a:gd name="connsiteY2" fmla="*/ 1431120 h 1442257"/>
              <a:gd name="connsiteX3" fmla="*/ 1392140 w 1403278"/>
              <a:gd name="connsiteY3" fmla="*/ 818534 h 1442257"/>
              <a:gd name="connsiteX4" fmla="*/ 943347 w 1403278"/>
              <a:gd name="connsiteY4" fmla="*/ 818534 h 1442257"/>
              <a:gd name="connsiteX5" fmla="*/ 943347 w 1403278"/>
              <a:gd name="connsiteY5" fmla="*/ 11137 h 1442257"/>
              <a:gd name="connsiteX6" fmla="*/ 459930 w 1403278"/>
              <a:gd name="connsiteY6" fmla="*/ 11137 h 1442257"/>
              <a:gd name="connsiteX7" fmla="*/ 459930 w 1403278"/>
              <a:gd name="connsiteY7" fmla="*/ 818534 h 144225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03278" h="1442257">
                <a:moveTo>
                  <a:pt x="459930" y="818534"/>
                </a:moveTo>
                <a:lnTo>
                  <a:pt x="11137" y="818534"/>
                </a:lnTo>
                <a:lnTo>
                  <a:pt x="701639" y="1431120"/>
                </a:lnTo>
                <a:lnTo>
                  <a:pt x="1392140" y="818534"/>
                </a:lnTo>
                <a:lnTo>
                  <a:pt x="943347" y="818534"/>
                </a:lnTo>
                <a:lnTo>
                  <a:pt x="943347" y="11137"/>
                </a:lnTo>
                <a:lnTo>
                  <a:pt x="459930" y="11137"/>
                </a:lnTo>
                <a:lnTo>
                  <a:pt x="459930" y="818534"/>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644900" cy="21209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1346200" y="4203700"/>
            <a:ext cx="3098800" cy="2120900"/>
          </a:xfrm>
          <a:prstGeom prst="rect">
            <a:avLst/>
          </a:prstGeom>
          <a:noFill/>
        </p:spPr>
      </p:pic>
      <p:pic>
        <p:nvPicPr>
          <p:cNvPr id="12" name="Picture 3"/>
          <p:cNvPicPr>
            <a:picLocks noChangeAspect="1" noChangeArrowheads="1"/>
          </p:cNvPicPr>
          <p:nvPr/>
        </p:nvPicPr>
        <p:blipFill>
          <a:blip r:embed="rId5"/>
          <a:srcRect/>
          <a:stretch>
            <a:fillRect/>
          </a:stretch>
        </p:blipFill>
        <p:spPr bwMode="auto">
          <a:xfrm>
            <a:off x="5181600" y="1612900"/>
            <a:ext cx="3644900" cy="4711700"/>
          </a:xfrm>
          <a:prstGeom prst="rect">
            <a:avLst/>
          </a:prstGeom>
          <a:noFill/>
        </p:spPr>
      </p:pic>
      <p:sp>
        <p:nvSpPr>
          <p:cNvPr id="2"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13"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4627473" y="5110816"/>
            <a:ext cx="1392141" cy="300702"/>
          </a:xfrm>
          <a:custGeom>
            <a:avLst/>
            <a:gdLst>
              <a:gd name="connsiteX0" fmla="*/ 194581 w 1392141"/>
              <a:gd name="connsiteY0" fmla="*/ 84631 h 300702"/>
              <a:gd name="connsiteX1" fmla="*/ 194581 w 1392141"/>
              <a:gd name="connsiteY1" fmla="*/ 0 h 300702"/>
              <a:gd name="connsiteX2" fmla="*/ 0 w 1392141"/>
              <a:gd name="connsiteY2" fmla="*/ 150351 h 300702"/>
              <a:gd name="connsiteX3" fmla="*/ 194581 w 1392141"/>
              <a:gd name="connsiteY3" fmla="*/ 300702 h 300702"/>
              <a:gd name="connsiteX4" fmla="*/ 194581 w 1392141"/>
              <a:gd name="connsiteY4" fmla="*/ 216071 h 300702"/>
              <a:gd name="connsiteX5" fmla="*/ 1392141 w 1392141"/>
              <a:gd name="connsiteY5" fmla="*/ 216071 h 300702"/>
              <a:gd name="connsiteX6" fmla="*/ 1392141 w 1392141"/>
              <a:gd name="connsiteY6" fmla="*/ 84631 h 300702"/>
              <a:gd name="connsiteX7" fmla="*/ 194581 w 1392141"/>
              <a:gd name="connsiteY7" fmla="*/ 84631 h 30070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92141" h="300702">
                <a:moveTo>
                  <a:pt x="194581" y="84631"/>
                </a:moveTo>
                <a:lnTo>
                  <a:pt x="194581" y="0"/>
                </a:lnTo>
                <a:lnTo>
                  <a:pt x="0" y="150351"/>
                </a:lnTo>
                <a:lnTo>
                  <a:pt x="194581" y="300702"/>
                </a:lnTo>
                <a:lnTo>
                  <a:pt x="194581" y="216071"/>
                </a:lnTo>
                <a:lnTo>
                  <a:pt x="1392141" y="216071"/>
                </a:lnTo>
                <a:lnTo>
                  <a:pt x="1392141" y="84631"/>
                </a:lnTo>
                <a:lnTo>
                  <a:pt x="194581" y="84631"/>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4616335" y="5099680"/>
            <a:ext cx="1414414" cy="322976"/>
          </a:xfrm>
          <a:custGeom>
            <a:avLst/>
            <a:gdLst>
              <a:gd name="connsiteX0" fmla="*/ 205719 w 1414414"/>
              <a:gd name="connsiteY0" fmla="*/ 95768 h 322976"/>
              <a:gd name="connsiteX1" fmla="*/ 205719 w 1414414"/>
              <a:gd name="connsiteY1" fmla="*/ 11137 h 322976"/>
              <a:gd name="connsiteX2" fmla="*/ 11137 w 1414414"/>
              <a:gd name="connsiteY2" fmla="*/ 161488 h 322976"/>
              <a:gd name="connsiteX3" fmla="*/ 205719 w 1414414"/>
              <a:gd name="connsiteY3" fmla="*/ 311839 h 322976"/>
              <a:gd name="connsiteX4" fmla="*/ 205719 w 1414414"/>
              <a:gd name="connsiteY4" fmla="*/ 227208 h 322976"/>
              <a:gd name="connsiteX5" fmla="*/ 1403277 w 1414414"/>
              <a:gd name="connsiteY5" fmla="*/ 227208 h 322976"/>
              <a:gd name="connsiteX6" fmla="*/ 1403277 w 1414414"/>
              <a:gd name="connsiteY6" fmla="*/ 95768 h 322976"/>
              <a:gd name="connsiteX7" fmla="*/ 205719 w 1414414"/>
              <a:gd name="connsiteY7" fmla="*/ 95768 h 3229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4414" h="322976">
                <a:moveTo>
                  <a:pt x="205719" y="95768"/>
                </a:moveTo>
                <a:lnTo>
                  <a:pt x="205719" y="11137"/>
                </a:lnTo>
                <a:lnTo>
                  <a:pt x="11137" y="161488"/>
                </a:lnTo>
                <a:lnTo>
                  <a:pt x="205719" y="311839"/>
                </a:lnTo>
                <a:lnTo>
                  <a:pt x="205719" y="227208"/>
                </a:lnTo>
                <a:lnTo>
                  <a:pt x="1403277" y="227208"/>
                </a:lnTo>
                <a:lnTo>
                  <a:pt x="1403277" y="95768"/>
                </a:lnTo>
                <a:lnTo>
                  <a:pt x="205719" y="95768"/>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4154149" y="2549279"/>
            <a:ext cx="1392139" cy="300701"/>
          </a:xfrm>
          <a:custGeom>
            <a:avLst/>
            <a:gdLst>
              <a:gd name="connsiteX0" fmla="*/ 1197557 w 1392139"/>
              <a:gd name="connsiteY0" fmla="*/ 216071 h 300701"/>
              <a:gd name="connsiteX1" fmla="*/ 1197557 w 1392139"/>
              <a:gd name="connsiteY1" fmla="*/ 300701 h 300701"/>
              <a:gd name="connsiteX2" fmla="*/ 1392139 w 1392139"/>
              <a:gd name="connsiteY2" fmla="*/ 150351 h 300701"/>
              <a:gd name="connsiteX3" fmla="*/ 1197557 w 1392139"/>
              <a:gd name="connsiteY3" fmla="*/ 0 h 300701"/>
              <a:gd name="connsiteX4" fmla="*/ 1197557 w 1392139"/>
              <a:gd name="connsiteY4" fmla="*/ 84630 h 300701"/>
              <a:gd name="connsiteX5" fmla="*/ 0 w 1392139"/>
              <a:gd name="connsiteY5" fmla="*/ 84630 h 300701"/>
              <a:gd name="connsiteX6" fmla="*/ 0 w 1392139"/>
              <a:gd name="connsiteY6" fmla="*/ 216071 h 300701"/>
              <a:gd name="connsiteX7" fmla="*/ 1197557 w 1392139"/>
              <a:gd name="connsiteY7" fmla="*/ 216071 h 3007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92139" h="300701">
                <a:moveTo>
                  <a:pt x="1197557" y="216071"/>
                </a:moveTo>
                <a:lnTo>
                  <a:pt x="1197557" y="300701"/>
                </a:lnTo>
                <a:lnTo>
                  <a:pt x="1392139" y="150351"/>
                </a:lnTo>
                <a:lnTo>
                  <a:pt x="1197557" y="0"/>
                </a:lnTo>
                <a:lnTo>
                  <a:pt x="1197557" y="84630"/>
                </a:lnTo>
                <a:lnTo>
                  <a:pt x="0" y="84630"/>
                </a:lnTo>
                <a:lnTo>
                  <a:pt x="0" y="216071"/>
                </a:lnTo>
                <a:lnTo>
                  <a:pt x="1197557" y="216071"/>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4143011" y="2538143"/>
            <a:ext cx="1414414" cy="322976"/>
          </a:xfrm>
          <a:custGeom>
            <a:avLst/>
            <a:gdLst>
              <a:gd name="connsiteX0" fmla="*/ 1208695 w 1414414"/>
              <a:gd name="connsiteY0" fmla="*/ 227208 h 322976"/>
              <a:gd name="connsiteX1" fmla="*/ 1208695 w 1414414"/>
              <a:gd name="connsiteY1" fmla="*/ 311839 h 322976"/>
              <a:gd name="connsiteX2" fmla="*/ 1403277 w 1414414"/>
              <a:gd name="connsiteY2" fmla="*/ 161488 h 322976"/>
              <a:gd name="connsiteX3" fmla="*/ 1208695 w 1414414"/>
              <a:gd name="connsiteY3" fmla="*/ 11137 h 322976"/>
              <a:gd name="connsiteX4" fmla="*/ 1208695 w 1414414"/>
              <a:gd name="connsiteY4" fmla="*/ 95767 h 322976"/>
              <a:gd name="connsiteX5" fmla="*/ 11137 w 1414414"/>
              <a:gd name="connsiteY5" fmla="*/ 95767 h 322976"/>
              <a:gd name="connsiteX6" fmla="*/ 11137 w 1414414"/>
              <a:gd name="connsiteY6" fmla="*/ 227208 h 322976"/>
              <a:gd name="connsiteX7" fmla="*/ 1208695 w 1414414"/>
              <a:gd name="connsiteY7" fmla="*/ 227208 h 3229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4414" h="322976">
                <a:moveTo>
                  <a:pt x="1208695" y="227208"/>
                </a:moveTo>
                <a:lnTo>
                  <a:pt x="1208695" y="311839"/>
                </a:lnTo>
                <a:lnTo>
                  <a:pt x="1403277" y="161488"/>
                </a:lnTo>
                <a:lnTo>
                  <a:pt x="1208695" y="11137"/>
                </a:lnTo>
                <a:lnTo>
                  <a:pt x="1208695" y="95767"/>
                </a:lnTo>
                <a:lnTo>
                  <a:pt x="11137" y="95767"/>
                </a:lnTo>
                <a:lnTo>
                  <a:pt x="11137" y="227208"/>
                </a:lnTo>
                <a:lnTo>
                  <a:pt x="1208695" y="227208"/>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593178" y="3740952"/>
            <a:ext cx="1381003" cy="1419983"/>
          </a:xfrm>
          <a:custGeom>
            <a:avLst/>
            <a:gdLst>
              <a:gd name="connsiteX0" fmla="*/ 448792 w 1381003"/>
              <a:gd name="connsiteY0" fmla="*/ 807397 h 1419983"/>
              <a:gd name="connsiteX1" fmla="*/ 0 w 1381003"/>
              <a:gd name="connsiteY1" fmla="*/ 807397 h 1419983"/>
              <a:gd name="connsiteX2" fmla="*/ 690502 w 1381003"/>
              <a:gd name="connsiteY2" fmla="*/ 1419983 h 1419983"/>
              <a:gd name="connsiteX3" fmla="*/ 1381003 w 1381003"/>
              <a:gd name="connsiteY3" fmla="*/ 807397 h 1419983"/>
              <a:gd name="connsiteX4" fmla="*/ 932210 w 1381003"/>
              <a:gd name="connsiteY4" fmla="*/ 807397 h 1419983"/>
              <a:gd name="connsiteX5" fmla="*/ 932210 w 1381003"/>
              <a:gd name="connsiteY5" fmla="*/ 0 h 1419983"/>
              <a:gd name="connsiteX6" fmla="*/ 448792 w 1381003"/>
              <a:gd name="connsiteY6" fmla="*/ 0 h 1419983"/>
              <a:gd name="connsiteX7" fmla="*/ 448792 w 1381003"/>
              <a:gd name="connsiteY7" fmla="*/ 807397 h 14199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81003" h="1419983">
                <a:moveTo>
                  <a:pt x="448792" y="807397"/>
                </a:moveTo>
                <a:lnTo>
                  <a:pt x="0" y="807397"/>
                </a:lnTo>
                <a:lnTo>
                  <a:pt x="690502" y="1419983"/>
                </a:lnTo>
                <a:lnTo>
                  <a:pt x="1381003" y="807397"/>
                </a:lnTo>
                <a:lnTo>
                  <a:pt x="932210" y="807397"/>
                </a:lnTo>
                <a:lnTo>
                  <a:pt x="932210" y="0"/>
                </a:lnTo>
                <a:lnTo>
                  <a:pt x="448792" y="0"/>
                </a:lnTo>
                <a:lnTo>
                  <a:pt x="448792" y="807397"/>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6582041" y="3729815"/>
            <a:ext cx="1403278" cy="1442257"/>
          </a:xfrm>
          <a:custGeom>
            <a:avLst/>
            <a:gdLst>
              <a:gd name="connsiteX0" fmla="*/ 459930 w 1403278"/>
              <a:gd name="connsiteY0" fmla="*/ 818534 h 1442257"/>
              <a:gd name="connsiteX1" fmla="*/ 11137 w 1403278"/>
              <a:gd name="connsiteY1" fmla="*/ 818534 h 1442257"/>
              <a:gd name="connsiteX2" fmla="*/ 701639 w 1403278"/>
              <a:gd name="connsiteY2" fmla="*/ 1431120 h 1442257"/>
              <a:gd name="connsiteX3" fmla="*/ 1392140 w 1403278"/>
              <a:gd name="connsiteY3" fmla="*/ 818534 h 1442257"/>
              <a:gd name="connsiteX4" fmla="*/ 943347 w 1403278"/>
              <a:gd name="connsiteY4" fmla="*/ 818534 h 1442257"/>
              <a:gd name="connsiteX5" fmla="*/ 943347 w 1403278"/>
              <a:gd name="connsiteY5" fmla="*/ 11137 h 1442257"/>
              <a:gd name="connsiteX6" fmla="*/ 459930 w 1403278"/>
              <a:gd name="connsiteY6" fmla="*/ 11137 h 1442257"/>
              <a:gd name="connsiteX7" fmla="*/ 459930 w 1403278"/>
              <a:gd name="connsiteY7" fmla="*/ 818534 h 144225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03278" h="1442257">
                <a:moveTo>
                  <a:pt x="459930" y="818534"/>
                </a:moveTo>
                <a:lnTo>
                  <a:pt x="11137" y="818534"/>
                </a:lnTo>
                <a:lnTo>
                  <a:pt x="701639" y="1431120"/>
                </a:lnTo>
                <a:lnTo>
                  <a:pt x="1392140" y="818534"/>
                </a:lnTo>
                <a:lnTo>
                  <a:pt x="943347" y="818534"/>
                </a:lnTo>
                <a:lnTo>
                  <a:pt x="943347" y="11137"/>
                </a:lnTo>
                <a:lnTo>
                  <a:pt x="459930" y="11137"/>
                </a:lnTo>
                <a:lnTo>
                  <a:pt x="459930" y="818534"/>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644900" cy="21209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1346200" y="4203700"/>
            <a:ext cx="3098800" cy="2120900"/>
          </a:xfrm>
          <a:prstGeom prst="rect">
            <a:avLst/>
          </a:prstGeom>
          <a:noFill/>
        </p:spPr>
      </p:pic>
      <p:pic>
        <p:nvPicPr>
          <p:cNvPr id="12" name="Picture 3"/>
          <p:cNvPicPr>
            <a:picLocks noChangeAspect="1" noChangeArrowheads="1"/>
          </p:cNvPicPr>
          <p:nvPr/>
        </p:nvPicPr>
        <p:blipFill>
          <a:blip r:embed="rId5"/>
          <a:srcRect/>
          <a:stretch>
            <a:fillRect/>
          </a:stretch>
        </p:blipFill>
        <p:spPr bwMode="auto">
          <a:xfrm>
            <a:off x="5181600" y="1612900"/>
            <a:ext cx="3644900" cy="4711700"/>
          </a:xfrm>
          <a:prstGeom prst="rect">
            <a:avLst/>
          </a:prstGeom>
          <a:noFill/>
        </p:spPr>
      </p:pic>
      <p:sp>
        <p:nvSpPr>
          <p:cNvPr id="2"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13"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
        <p:nvSpPr>
          <p:cNvPr id="14" name="TextBox 1"/>
          <p:cNvSpPr txBox="1"/>
          <p:nvPr/>
        </p:nvSpPr>
        <p:spPr>
          <a:xfrm>
            <a:off x="1485900" y="6426200"/>
            <a:ext cx="2763213"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Total</a:t>
            </a:r>
            <a:r>
              <a:rPr lang="en-US" altLang="zh-CN" sz="2455" dirty="0" smtClean="0">
                <a:latin typeface="Calibri"/>
                <a:cs typeface="Calibri"/>
              </a:rPr>
              <a:t> </a:t>
            </a:r>
            <a:r>
              <a:rPr lang="en-US" altLang="zh-CN" sz="2455" b="1" dirty="0" smtClean="0">
                <a:solidFill>
                  <a:srgbClr val="FFFFFF"/>
                </a:solidFill>
                <a:latin typeface="Calibri"/>
                <a:cs typeface="Calibri"/>
              </a:rPr>
              <a:t>time</a:t>
            </a:r>
            <a:r>
              <a:rPr lang="en-US" altLang="zh-CN" sz="2455" dirty="0" smtClean="0">
                <a:latin typeface="Calibri"/>
                <a:cs typeface="Calibri"/>
              </a:rPr>
              <a:t> </a:t>
            </a:r>
            <a:r>
              <a:rPr lang="en-US" altLang="zh-CN" sz="2455" b="1" dirty="0" smtClean="0">
                <a:solidFill>
                  <a:srgbClr val="FFFFFF"/>
                </a:solidFill>
                <a:latin typeface="Calibri"/>
                <a:cs typeface="Calibri"/>
              </a:rPr>
              <a:t>=</a:t>
            </a:r>
            <a:r>
              <a:rPr lang="en-US" altLang="zh-CN" sz="2455" dirty="0" smtClean="0">
                <a:latin typeface="Calibri"/>
                <a:cs typeface="Calibri"/>
              </a:rPr>
              <a:t> </a:t>
            </a:r>
            <a:r>
              <a:rPr lang="en-US" altLang="zh-CN" sz="2455" b="1" dirty="0" smtClean="0">
                <a:solidFill>
                  <a:srgbClr val="FFFFFF"/>
                </a:solidFill>
                <a:latin typeface="Calibri"/>
                <a:cs typeface="Calibri"/>
              </a:rPr>
              <a:t>compute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a:cs typeface="Calibri"/>
            </a:endParaRPr>
          </a:p>
        </p:txBody>
      </p:sp>
      <p:sp>
        <p:nvSpPr>
          <p:cNvPr id="2" name="TextBox 1"/>
          <p:cNvSpPr txBox="1"/>
          <p:nvPr/>
        </p:nvSpPr>
        <p:spPr>
          <a:xfrm>
            <a:off x="660400" y="774700"/>
            <a:ext cx="2894373"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Terminology:</a:t>
            </a:r>
          </a:p>
        </p:txBody>
      </p:sp>
      <p:sp>
        <p:nvSpPr>
          <p:cNvPr id="5" name="TextBox 1"/>
          <p:cNvSpPr txBox="1"/>
          <p:nvPr/>
        </p:nvSpPr>
        <p:spPr>
          <a:xfrm>
            <a:off x="240506" y="2789237"/>
            <a:ext cx="10210800" cy="3123932"/>
          </a:xfrm>
          <a:prstGeom prst="rect">
            <a:avLst/>
          </a:prstGeom>
          <a:noFill/>
        </p:spPr>
        <p:txBody>
          <a:bodyPr wrap="square" lIns="0" tIns="0" rIns="0" rtlCol="0">
            <a:spAutoFit/>
          </a:bodyPr>
          <a:lstStyle/>
          <a:p>
            <a:pPr lvl="1">
              <a:defRPr/>
            </a:pPr>
            <a:r>
              <a:rPr lang="en-US" sz="3200" dirty="0" smtClean="0">
                <a:solidFill>
                  <a:srgbClr val="FFFFFF"/>
                </a:solidFill>
              </a:rPr>
              <a:t>Hosts, Devices, Compute units, </a:t>
            </a:r>
          </a:p>
          <a:p>
            <a:pPr lvl="1">
              <a:defRPr/>
            </a:pPr>
            <a:endParaRPr lang="en-US" sz="3200" dirty="0">
              <a:solidFill>
                <a:srgbClr val="FFFFFF"/>
              </a:solidFill>
            </a:endParaRPr>
          </a:p>
          <a:p>
            <a:pPr lvl="1">
              <a:defRPr/>
            </a:pPr>
            <a:r>
              <a:rPr lang="en-US" sz="3200" dirty="0" smtClean="0">
                <a:solidFill>
                  <a:srgbClr val="FFFFFF"/>
                </a:solidFill>
              </a:rPr>
              <a:t>Contexts, Command queues, Program objects,</a:t>
            </a:r>
            <a:endParaRPr lang="en-US" sz="3200" dirty="0">
              <a:solidFill>
                <a:srgbClr val="FFFFFF"/>
              </a:solidFill>
            </a:endParaRPr>
          </a:p>
          <a:p>
            <a:pPr lvl="1">
              <a:defRPr/>
            </a:pPr>
            <a:endParaRPr lang="en-US" sz="3200" dirty="0" smtClean="0">
              <a:solidFill>
                <a:srgbClr val="FFFFFF"/>
              </a:solidFill>
            </a:endParaRPr>
          </a:p>
          <a:p>
            <a:pPr lvl="1">
              <a:defRPr/>
            </a:pPr>
            <a:r>
              <a:rPr lang="en-US" sz="3200" dirty="0" smtClean="0">
                <a:solidFill>
                  <a:srgbClr val="FFFFFF"/>
                </a:solidFill>
              </a:rPr>
              <a:t>Kernel functions, Kernel objects, Memory </a:t>
            </a:r>
            <a:r>
              <a:rPr lang="en-US" sz="3200" dirty="0">
                <a:solidFill>
                  <a:srgbClr val="FFFFFF"/>
                </a:solidFill>
              </a:rPr>
              <a:t>objects</a:t>
            </a:r>
          </a:p>
          <a:p>
            <a:pPr>
              <a:defRPr/>
            </a:pPr>
            <a:endParaRPr lang="en-US" sz="2000" dirty="0" smtClean="0">
              <a:solidFill>
                <a:srgbClr val="FFFFFF"/>
              </a:solidFill>
            </a:endParaRPr>
          </a:p>
          <a:p>
            <a:pPr>
              <a:defRPr/>
            </a:pPr>
            <a:endParaRPr lang="en-US" sz="2000" dirty="0" smtClean="0">
              <a:solidFill>
                <a:srgbClr val="FFFFFF"/>
              </a:solidFill>
            </a:endParaRPr>
          </a:p>
        </p:txBody>
      </p:sp>
    </p:spTree>
    <p:extLst>
      <p:ext uri="{BB962C8B-B14F-4D97-AF65-F5344CB8AC3E}">
        <p14:creationId xmlns:p14="http://schemas.microsoft.com/office/powerpoint/2010/main" val="928518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4627473" y="5110816"/>
            <a:ext cx="1392141" cy="300702"/>
          </a:xfrm>
          <a:custGeom>
            <a:avLst/>
            <a:gdLst>
              <a:gd name="connsiteX0" fmla="*/ 194581 w 1392141"/>
              <a:gd name="connsiteY0" fmla="*/ 84631 h 300702"/>
              <a:gd name="connsiteX1" fmla="*/ 194581 w 1392141"/>
              <a:gd name="connsiteY1" fmla="*/ 0 h 300702"/>
              <a:gd name="connsiteX2" fmla="*/ 0 w 1392141"/>
              <a:gd name="connsiteY2" fmla="*/ 150351 h 300702"/>
              <a:gd name="connsiteX3" fmla="*/ 194581 w 1392141"/>
              <a:gd name="connsiteY3" fmla="*/ 300702 h 300702"/>
              <a:gd name="connsiteX4" fmla="*/ 194581 w 1392141"/>
              <a:gd name="connsiteY4" fmla="*/ 216071 h 300702"/>
              <a:gd name="connsiteX5" fmla="*/ 1392141 w 1392141"/>
              <a:gd name="connsiteY5" fmla="*/ 216071 h 300702"/>
              <a:gd name="connsiteX6" fmla="*/ 1392141 w 1392141"/>
              <a:gd name="connsiteY6" fmla="*/ 84631 h 300702"/>
              <a:gd name="connsiteX7" fmla="*/ 194581 w 1392141"/>
              <a:gd name="connsiteY7" fmla="*/ 84631 h 30070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92141" h="300702">
                <a:moveTo>
                  <a:pt x="194581" y="84631"/>
                </a:moveTo>
                <a:lnTo>
                  <a:pt x="194581" y="0"/>
                </a:lnTo>
                <a:lnTo>
                  <a:pt x="0" y="150351"/>
                </a:lnTo>
                <a:lnTo>
                  <a:pt x="194581" y="300702"/>
                </a:lnTo>
                <a:lnTo>
                  <a:pt x="194581" y="216071"/>
                </a:lnTo>
                <a:lnTo>
                  <a:pt x="1392141" y="216071"/>
                </a:lnTo>
                <a:lnTo>
                  <a:pt x="1392141" y="84631"/>
                </a:lnTo>
                <a:lnTo>
                  <a:pt x="194581" y="84631"/>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4616335" y="5099680"/>
            <a:ext cx="1414414" cy="322976"/>
          </a:xfrm>
          <a:custGeom>
            <a:avLst/>
            <a:gdLst>
              <a:gd name="connsiteX0" fmla="*/ 205719 w 1414414"/>
              <a:gd name="connsiteY0" fmla="*/ 95768 h 322976"/>
              <a:gd name="connsiteX1" fmla="*/ 205719 w 1414414"/>
              <a:gd name="connsiteY1" fmla="*/ 11137 h 322976"/>
              <a:gd name="connsiteX2" fmla="*/ 11137 w 1414414"/>
              <a:gd name="connsiteY2" fmla="*/ 161488 h 322976"/>
              <a:gd name="connsiteX3" fmla="*/ 205719 w 1414414"/>
              <a:gd name="connsiteY3" fmla="*/ 311839 h 322976"/>
              <a:gd name="connsiteX4" fmla="*/ 205719 w 1414414"/>
              <a:gd name="connsiteY4" fmla="*/ 227208 h 322976"/>
              <a:gd name="connsiteX5" fmla="*/ 1403277 w 1414414"/>
              <a:gd name="connsiteY5" fmla="*/ 227208 h 322976"/>
              <a:gd name="connsiteX6" fmla="*/ 1403277 w 1414414"/>
              <a:gd name="connsiteY6" fmla="*/ 95768 h 322976"/>
              <a:gd name="connsiteX7" fmla="*/ 205719 w 1414414"/>
              <a:gd name="connsiteY7" fmla="*/ 95768 h 3229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4414" h="322976">
                <a:moveTo>
                  <a:pt x="205719" y="95768"/>
                </a:moveTo>
                <a:lnTo>
                  <a:pt x="205719" y="11137"/>
                </a:lnTo>
                <a:lnTo>
                  <a:pt x="11137" y="161488"/>
                </a:lnTo>
                <a:lnTo>
                  <a:pt x="205719" y="311839"/>
                </a:lnTo>
                <a:lnTo>
                  <a:pt x="205719" y="227208"/>
                </a:lnTo>
                <a:lnTo>
                  <a:pt x="1403277" y="227208"/>
                </a:lnTo>
                <a:lnTo>
                  <a:pt x="1403277" y="95768"/>
                </a:lnTo>
                <a:lnTo>
                  <a:pt x="205719" y="95768"/>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4154149" y="2549279"/>
            <a:ext cx="1392139" cy="300701"/>
          </a:xfrm>
          <a:custGeom>
            <a:avLst/>
            <a:gdLst>
              <a:gd name="connsiteX0" fmla="*/ 1197557 w 1392139"/>
              <a:gd name="connsiteY0" fmla="*/ 216071 h 300701"/>
              <a:gd name="connsiteX1" fmla="*/ 1197557 w 1392139"/>
              <a:gd name="connsiteY1" fmla="*/ 300701 h 300701"/>
              <a:gd name="connsiteX2" fmla="*/ 1392139 w 1392139"/>
              <a:gd name="connsiteY2" fmla="*/ 150351 h 300701"/>
              <a:gd name="connsiteX3" fmla="*/ 1197557 w 1392139"/>
              <a:gd name="connsiteY3" fmla="*/ 0 h 300701"/>
              <a:gd name="connsiteX4" fmla="*/ 1197557 w 1392139"/>
              <a:gd name="connsiteY4" fmla="*/ 84630 h 300701"/>
              <a:gd name="connsiteX5" fmla="*/ 0 w 1392139"/>
              <a:gd name="connsiteY5" fmla="*/ 84630 h 300701"/>
              <a:gd name="connsiteX6" fmla="*/ 0 w 1392139"/>
              <a:gd name="connsiteY6" fmla="*/ 216071 h 300701"/>
              <a:gd name="connsiteX7" fmla="*/ 1197557 w 1392139"/>
              <a:gd name="connsiteY7" fmla="*/ 216071 h 3007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92139" h="300701">
                <a:moveTo>
                  <a:pt x="1197557" y="216071"/>
                </a:moveTo>
                <a:lnTo>
                  <a:pt x="1197557" y="300701"/>
                </a:lnTo>
                <a:lnTo>
                  <a:pt x="1392139" y="150351"/>
                </a:lnTo>
                <a:lnTo>
                  <a:pt x="1197557" y="0"/>
                </a:lnTo>
                <a:lnTo>
                  <a:pt x="1197557" y="84630"/>
                </a:lnTo>
                <a:lnTo>
                  <a:pt x="0" y="84630"/>
                </a:lnTo>
                <a:lnTo>
                  <a:pt x="0" y="216071"/>
                </a:lnTo>
                <a:lnTo>
                  <a:pt x="1197557" y="216071"/>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4143011" y="2538143"/>
            <a:ext cx="1414414" cy="322976"/>
          </a:xfrm>
          <a:custGeom>
            <a:avLst/>
            <a:gdLst>
              <a:gd name="connsiteX0" fmla="*/ 1208695 w 1414414"/>
              <a:gd name="connsiteY0" fmla="*/ 227208 h 322976"/>
              <a:gd name="connsiteX1" fmla="*/ 1208695 w 1414414"/>
              <a:gd name="connsiteY1" fmla="*/ 311839 h 322976"/>
              <a:gd name="connsiteX2" fmla="*/ 1403277 w 1414414"/>
              <a:gd name="connsiteY2" fmla="*/ 161488 h 322976"/>
              <a:gd name="connsiteX3" fmla="*/ 1208695 w 1414414"/>
              <a:gd name="connsiteY3" fmla="*/ 11137 h 322976"/>
              <a:gd name="connsiteX4" fmla="*/ 1208695 w 1414414"/>
              <a:gd name="connsiteY4" fmla="*/ 95767 h 322976"/>
              <a:gd name="connsiteX5" fmla="*/ 11137 w 1414414"/>
              <a:gd name="connsiteY5" fmla="*/ 95767 h 322976"/>
              <a:gd name="connsiteX6" fmla="*/ 11137 w 1414414"/>
              <a:gd name="connsiteY6" fmla="*/ 227208 h 322976"/>
              <a:gd name="connsiteX7" fmla="*/ 1208695 w 1414414"/>
              <a:gd name="connsiteY7" fmla="*/ 227208 h 3229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4414" h="322976">
                <a:moveTo>
                  <a:pt x="1208695" y="227208"/>
                </a:moveTo>
                <a:lnTo>
                  <a:pt x="1208695" y="311839"/>
                </a:lnTo>
                <a:lnTo>
                  <a:pt x="1403277" y="161488"/>
                </a:lnTo>
                <a:lnTo>
                  <a:pt x="1208695" y="11137"/>
                </a:lnTo>
                <a:lnTo>
                  <a:pt x="1208695" y="95767"/>
                </a:lnTo>
                <a:lnTo>
                  <a:pt x="11137" y="95767"/>
                </a:lnTo>
                <a:lnTo>
                  <a:pt x="11137" y="227208"/>
                </a:lnTo>
                <a:lnTo>
                  <a:pt x="1208695" y="227208"/>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593178" y="3740952"/>
            <a:ext cx="1381003" cy="1419983"/>
          </a:xfrm>
          <a:custGeom>
            <a:avLst/>
            <a:gdLst>
              <a:gd name="connsiteX0" fmla="*/ 448792 w 1381003"/>
              <a:gd name="connsiteY0" fmla="*/ 807397 h 1419983"/>
              <a:gd name="connsiteX1" fmla="*/ 0 w 1381003"/>
              <a:gd name="connsiteY1" fmla="*/ 807397 h 1419983"/>
              <a:gd name="connsiteX2" fmla="*/ 690502 w 1381003"/>
              <a:gd name="connsiteY2" fmla="*/ 1419983 h 1419983"/>
              <a:gd name="connsiteX3" fmla="*/ 1381003 w 1381003"/>
              <a:gd name="connsiteY3" fmla="*/ 807397 h 1419983"/>
              <a:gd name="connsiteX4" fmla="*/ 932210 w 1381003"/>
              <a:gd name="connsiteY4" fmla="*/ 807397 h 1419983"/>
              <a:gd name="connsiteX5" fmla="*/ 932210 w 1381003"/>
              <a:gd name="connsiteY5" fmla="*/ 0 h 1419983"/>
              <a:gd name="connsiteX6" fmla="*/ 448792 w 1381003"/>
              <a:gd name="connsiteY6" fmla="*/ 0 h 1419983"/>
              <a:gd name="connsiteX7" fmla="*/ 448792 w 1381003"/>
              <a:gd name="connsiteY7" fmla="*/ 807397 h 14199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81003" h="1419983">
                <a:moveTo>
                  <a:pt x="448792" y="807397"/>
                </a:moveTo>
                <a:lnTo>
                  <a:pt x="0" y="807397"/>
                </a:lnTo>
                <a:lnTo>
                  <a:pt x="690502" y="1419983"/>
                </a:lnTo>
                <a:lnTo>
                  <a:pt x="1381003" y="807397"/>
                </a:lnTo>
                <a:lnTo>
                  <a:pt x="932210" y="807397"/>
                </a:lnTo>
                <a:lnTo>
                  <a:pt x="932210" y="0"/>
                </a:lnTo>
                <a:lnTo>
                  <a:pt x="448792" y="0"/>
                </a:lnTo>
                <a:lnTo>
                  <a:pt x="448792" y="807397"/>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6582041" y="3729815"/>
            <a:ext cx="1403278" cy="1442257"/>
          </a:xfrm>
          <a:custGeom>
            <a:avLst/>
            <a:gdLst>
              <a:gd name="connsiteX0" fmla="*/ 459930 w 1403278"/>
              <a:gd name="connsiteY0" fmla="*/ 818534 h 1442257"/>
              <a:gd name="connsiteX1" fmla="*/ 11137 w 1403278"/>
              <a:gd name="connsiteY1" fmla="*/ 818534 h 1442257"/>
              <a:gd name="connsiteX2" fmla="*/ 701639 w 1403278"/>
              <a:gd name="connsiteY2" fmla="*/ 1431120 h 1442257"/>
              <a:gd name="connsiteX3" fmla="*/ 1392140 w 1403278"/>
              <a:gd name="connsiteY3" fmla="*/ 818534 h 1442257"/>
              <a:gd name="connsiteX4" fmla="*/ 943347 w 1403278"/>
              <a:gd name="connsiteY4" fmla="*/ 818534 h 1442257"/>
              <a:gd name="connsiteX5" fmla="*/ 943347 w 1403278"/>
              <a:gd name="connsiteY5" fmla="*/ 11137 h 1442257"/>
              <a:gd name="connsiteX6" fmla="*/ 459930 w 1403278"/>
              <a:gd name="connsiteY6" fmla="*/ 11137 h 1442257"/>
              <a:gd name="connsiteX7" fmla="*/ 459930 w 1403278"/>
              <a:gd name="connsiteY7" fmla="*/ 818534 h 144225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03278" h="1442257">
                <a:moveTo>
                  <a:pt x="459930" y="818534"/>
                </a:moveTo>
                <a:lnTo>
                  <a:pt x="11137" y="818534"/>
                </a:lnTo>
                <a:lnTo>
                  <a:pt x="701639" y="1431120"/>
                </a:lnTo>
                <a:lnTo>
                  <a:pt x="1392140" y="818534"/>
                </a:lnTo>
                <a:lnTo>
                  <a:pt x="943347" y="818534"/>
                </a:lnTo>
                <a:lnTo>
                  <a:pt x="943347" y="11137"/>
                </a:lnTo>
                <a:lnTo>
                  <a:pt x="459930" y="11137"/>
                </a:lnTo>
                <a:lnTo>
                  <a:pt x="459930" y="818534"/>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644900" cy="21209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1346200" y="4203700"/>
            <a:ext cx="3098800" cy="2120900"/>
          </a:xfrm>
          <a:prstGeom prst="rect">
            <a:avLst/>
          </a:prstGeom>
          <a:noFill/>
        </p:spPr>
      </p:pic>
      <p:pic>
        <p:nvPicPr>
          <p:cNvPr id="12" name="Picture 3"/>
          <p:cNvPicPr>
            <a:picLocks noChangeAspect="1" noChangeArrowheads="1"/>
          </p:cNvPicPr>
          <p:nvPr/>
        </p:nvPicPr>
        <p:blipFill>
          <a:blip r:embed="rId5"/>
          <a:srcRect/>
          <a:stretch>
            <a:fillRect/>
          </a:stretch>
        </p:blipFill>
        <p:spPr bwMode="auto">
          <a:xfrm>
            <a:off x="5181600" y="1612900"/>
            <a:ext cx="3644900" cy="4711700"/>
          </a:xfrm>
          <a:prstGeom prst="rect">
            <a:avLst/>
          </a:prstGeom>
          <a:noFill/>
        </p:spPr>
      </p:pic>
      <p:sp>
        <p:nvSpPr>
          <p:cNvPr id="2"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13"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
        <p:nvSpPr>
          <p:cNvPr id="14" name="TextBox 1"/>
          <p:cNvSpPr txBox="1"/>
          <p:nvPr/>
        </p:nvSpPr>
        <p:spPr>
          <a:xfrm>
            <a:off x="1485900" y="6426200"/>
            <a:ext cx="4758414"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Total</a:t>
            </a:r>
            <a:r>
              <a:rPr lang="en-US" altLang="zh-CN" sz="2455" dirty="0" smtClean="0">
                <a:latin typeface="Calibri"/>
                <a:cs typeface="Calibri"/>
              </a:rPr>
              <a:t> </a:t>
            </a:r>
            <a:r>
              <a:rPr lang="en-US" altLang="zh-CN" sz="2455" b="1" dirty="0" smtClean="0">
                <a:solidFill>
                  <a:srgbClr val="FFFFFF"/>
                </a:solidFill>
                <a:latin typeface="Calibri"/>
                <a:cs typeface="Calibri"/>
              </a:rPr>
              <a:t>time</a:t>
            </a:r>
            <a:r>
              <a:rPr lang="en-US" altLang="zh-CN" sz="2455" dirty="0" smtClean="0">
                <a:latin typeface="Calibri"/>
                <a:cs typeface="Calibri"/>
              </a:rPr>
              <a:t> </a:t>
            </a:r>
            <a:r>
              <a:rPr lang="en-US" altLang="zh-CN" sz="2455" b="1" dirty="0" smtClean="0">
                <a:solidFill>
                  <a:srgbClr val="FFFFFF"/>
                </a:solidFill>
                <a:latin typeface="Calibri"/>
                <a:cs typeface="Calibri"/>
              </a:rPr>
              <a:t>=</a:t>
            </a:r>
            <a:r>
              <a:rPr lang="en-US" altLang="zh-CN" sz="2455" dirty="0" smtClean="0">
                <a:latin typeface="Calibri"/>
                <a:cs typeface="Calibri"/>
              </a:rPr>
              <a:t> </a:t>
            </a:r>
            <a:r>
              <a:rPr lang="en-US" altLang="zh-CN" sz="2455" b="1" dirty="0" smtClean="0">
                <a:solidFill>
                  <a:srgbClr val="FFFFFF"/>
                </a:solidFill>
                <a:latin typeface="Calibri"/>
                <a:cs typeface="Calibri"/>
              </a:rPr>
              <a:t>compute</a:t>
            </a:r>
            <a:r>
              <a:rPr lang="en-US" altLang="zh-CN" sz="2455" dirty="0" smtClean="0">
                <a:latin typeface="Calibri"/>
                <a:cs typeface="Calibri"/>
              </a:rPr>
              <a:t> </a:t>
            </a:r>
            <a:r>
              <a:rPr lang="en-US" altLang="zh-CN" sz="2455" b="1" dirty="0" smtClean="0">
                <a:solidFill>
                  <a:srgbClr val="FFFFFF"/>
                </a:solidFill>
                <a:latin typeface="Calibri"/>
                <a:cs typeface="Calibri"/>
              </a:rPr>
              <a:t>+</a:t>
            </a:r>
            <a:r>
              <a:rPr lang="en-US" altLang="zh-CN" sz="2455" dirty="0" smtClean="0">
                <a:latin typeface="Calibri"/>
                <a:cs typeface="Calibri"/>
              </a:rPr>
              <a:t> </a:t>
            </a:r>
            <a:r>
              <a:rPr lang="en-US" altLang="zh-CN" sz="2455" b="1" dirty="0" smtClean="0">
                <a:solidFill>
                  <a:srgbClr val="FFFFFF"/>
                </a:solidFill>
                <a:latin typeface="Calibri"/>
                <a:cs typeface="Calibri"/>
              </a:rPr>
              <a:t>transfer</a:t>
            </a:r>
            <a:r>
              <a:rPr lang="en-US" altLang="zh-CN" sz="2455" dirty="0" smtClean="0">
                <a:latin typeface="Calibri"/>
                <a:cs typeface="Calibri"/>
              </a:rPr>
              <a:t> </a:t>
            </a:r>
            <a:r>
              <a:rPr lang="en-US" altLang="zh-CN" sz="2455" b="1" dirty="0" smtClean="0">
                <a:solidFill>
                  <a:srgbClr val="FFFFFF"/>
                </a:solidFill>
                <a:latin typeface="Calibri"/>
                <a:cs typeface="Calibri"/>
              </a:rPr>
              <a:t>time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6593178" y="3740952"/>
            <a:ext cx="1381003" cy="1419983"/>
          </a:xfrm>
          <a:custGeom>
            <a:avLst/>
            <a:gdLst>
              <a:gd name="connsiteX0" fmla="*/ 448792 w 1381003"/>
              <a:gd name="connsiteY0" fmla="*/ 807397 h 1419983"/>
              <a:gd name="connsiteX1" fmla="*/ 0 w 1381003"/>
              <a:gd name="connsiteY1" fmla="*/ 807397 h 1419983"/>
              <a:gd name="connsiteX2" fmla="*/ 690502 w 1381003"/>
              <a:gd name="connsiteY2" fmla="*/ 1419983 h 1419983"/>
              <a:gd name="connsiteX3" fmla="*/ 1381003 w 1381003"/>
              <a:gd name="connsiteY3" fmla="*/ 807397 h 1419983"/>
              <a:gd name="connsiteX4" fmla="*/ 932210 w 1381003"/>
              <a:gd name="connsiteY4" fmla="*/ 807397 h 1419983"/>
              <a:gd name="connsiteX5" fmla="*/ 932210 w 1381003"/>
              <a:gd name="connsiteY5" fmla="*/ 0 h 1419983"/>
              <a:gd name="connsiteX6" fmla="*/ 448792 w 1381003"/>
              <a:gd name="connsiteY6" fmla="*/ 0 h 1419983"/>
              <a:gd name="connsiteX7" fmla="*/ 448792 w 1381003"/>
              <a:gd name="connsiteY7" fmla="*/ 807397 h 14199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81003" h="1419983">
                <a:moveTo>
                  <a:pt x="448792" y="807397"/>
                </a:moveTo>
                <a:lnTo>
                  <a:pt x="0" y="807397"/>
                </a:lnTo>
                <a:lnTo>
                  <a:pt x="690502" y="1419983"/>
                </a:lnTo>
                <a:lnTo>
                  <a:pt x="1381003" y="807397"/>
                </a:lnTo>
                <a:lnTo>
                  <a:pt x="932210" y="807397"/>
                </a:lnTo>
                <a:lnTo>
                  <a:pt x="932210" y="0"/>
                </a:lnTo>
                <a:lnTo>
                  <a:pt x="448792" y="0"/>
                </a:lnTo>
                <a:lnTo>
                  <a:pt x="448792" y="807397"/>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6582041" y="3729815"/>
            <a:ext cx="1403278" cy="1442257"/>
          </a:xfrm>
          <a:custGeom>
            <a:avLst/>
            <a:gdLst>
              <a:gd name="connsiteX0" fmla="*/ 459930 w 1403278"/>
              <a:gd name="connsiteY0" fmla="*/ 818534 h 1442257"/>
              <a:gd name="connsiteX1" fmla="*/ 11137 w 1403278"/>
              <a:gd name="connsiteY1" fmla="*/ 818534 h 1442257"/>
              <a:gd name="connsiteX2" fmla="*/ 701639 w 1403278"/>
              <a:gd name="connsiteY2" fmla="*/ 1431120 h 1442257"/>
              <a:gd name="connsiteX3" fmla="*/ 1392140 w 1403278"/>
              <a:gd name="connsiteY3" fmla="*/ 818534 h 1442257"/>
              <a:gd name="connsiteX4" fmla="*/ 943347 w 1403278"/>
              <a:gd name="connsiteY4" fmla="*/ 818534 h 1442257"/>
              <a:gd name="connsiteX5" fmla="*/ 943347 w 1403278"/>
              <a:gd name="connsiteY5" fmla="*/ 11137 h 1442257"/>
              <a:gd name="connsiteX6" fmla="*/ 459930 w 1403278"/>
              <a:gd name="connsiteY6" fmla="*/ 11137 h 1442257"/>
              <a:gd name="connsiteX7" fmla="*/ 459930 w 1403278"/>
              <a:gd name="connsiteY7" fmla="*/ 818534 h 144225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03278" h="1442257">
                <a:moveTo>
                  <a:pt x="459930" y="818534"/>
                </a:moveTo>
                <a:lnTo>
                  <a:pt x="11137" y="818534"/>
                </a:lnTo>
                <a:lnTo>
                  <a:pt x="701639" y="1431120"/>
                </a:lnTo>
                <a:lnTo>
                  <a:pt x="1392140" y="818534"/>
                </a:lnTo>
                <a:lnTo>
                  <a:pt x="943347" y="818534"/>
                </a:lnTo>
                <a:lnTo>
                  <a:pt x="943347" y="11137"/>
                </a:lnTo>
                <a:lnTo>
                  <a:pt x="459930" y="11137"/>
                </a:lnTo>
                <a:lnTo>
                  <a:pt x="459930" y="818534"/>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5652090" y="962238"/>
            <a:ext cx="3380117" cy="5412643"/>
          </a:xfrm>
          <a:custGeom>
            <a:avLst/>
            <a:gdLst>
              <a:gd name="connsiteX0" fmla="*/ 0 w 3380117"/>
              <a:gd name="connsiteY0" fmla="*/ 0 h 5412643"/>
              <a:gd name="connsiteX1" fmla="*/ 3380117 w 3380117"/>
              <a:gd name="connsiteY1" fmla="*/ 0 h 5412643"/>
              <a:gd name="connsiteX2" fmla="*/ 3380117 w 3380117"/>
              <a:gd name="connsiteY2" fmla="*/ 5412643 h 5412643"/>
              <a:gd name="connsiteX3" fmla="*/ 0 w 3380117"/>
              <a:gd name="connsiteY3" fmla="*/ 5412643 h 5412643"/>
              <a:gd name="connsiteX4" fmla="*/ 0 w 3380117"/>
              <a:gd name="connsiteY4" fmla="*/ 0 h 541264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80117" h="5412643">
                <a:moveTo>
                  <a:pt x="0" y="0"/>
                </a:moveTo>
                <a:lnTo>
                  <a:pt x="3380117" y="0"/>
                </a:lnTo>
                <a:lnTo>
                  <a:pt x="3380117" y="5412643"/>
                </a:lnTo>
                <a:lnTo>
                  <a:pt x="0" y="5412643"/>
                </a:lnTo>
                <a:lnTo>
                  <a:pt x="0" y="0"/>
                </a:lnTo>
              </a:path>
            </a:pathLst>
          </a:custGeom>
          <a:solidFill>
            <a:srgbClr val="33333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1063595" y="1068042"/>
            <a:ext cx="3380116" cy="5284565"/>
          </a:xfrm>
          <a:custGeom>
            <a:avLst/>
            <a:gdLst>
              <a:gd name="connsiteX0" fmla="*/ 0 w 3380116"/>
              <a:gd name="connsiteY0" fmla="*/ 0 h 5284565"/>
              <a:gd name="connsiteX1" fmla="*/ 3380116 w 3380116"/>
              <a:gd name="connsiteY1" fmla="*/ 0 h 5284565"/>
              <a:gd name="connsiteX2" fmla="*/ 3380116 w 3380116"/>
              <a:gd name="connsiteY2" fmla="*/ 5284565 h 5284565"/>
              <a:gd name="connsiteX3" fmla="*/ 0 w 3380116"/>
              <a:gd name="connsiteY3" fmla="*/ 5284565 h 5284565"/>
              <a:gd name="connsiteX4" fmla="*/ 0 w 3380116"/>
              <a:gd name="connsiteY4" fmla="*/ 0 h 528456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80116" h="5284565">
                <a:moveTo>
                  <a:pt x="0" y="0"/>
                </a:moveTo>
                <a:lnTo>
                  <a:pt x="3380116" y="0"/>
                </a:lnTo>
                <a:lnTo>
                  <a:pt x="3380116" y="5284565"/>
                </a:lnTo>
                <a:lnTo>
                  <a:pt x="0" y="5284565"/>
                </a:lnTo>
                <a:lnTo>
                  <a:pt x="0" y="0"/>
                </a:lnTo>
              </a:path>
            </a:pathLst>
          </a:custGeom>
          <a:solidFill>
            <a:srgbClr val="33333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4449282" y="2081518"/>
            <a:ext cx="1419983" cy="1381003"/>
          </a:xfrm>
          <a:custGeom>
            <a:avLst/>
            <a:gdLst>
              <a:gd name="connsiteX0" fmla="*/ 770026 w 1419983"/>
              <a:gd name="connsiteY0" fmla="*/ 939739 h 1381003"/>
              <a:gd name="connsiteX1" fmla="*/ 770026 w 1419983"/>
              <a:gd name="connsiteY1" fmla="*/ 1381003 h 1381003"/>
              <a:gd name="connsiteX2" fmla="*/ 1419983 w 1419983"/>
              <a:gd name="connsiteY2" fmla="*/ 690501 h 1381003"/>
              <a:gd name="connsiteX3" fmla="*/ 770026 w 1419983"/>
              <a:gd name="connsiteY3" fmla="*/ 0 h 1381003"/>
              <a:gd name="connsiteX4" fmla="*/ 770026 w 1419983"/>
              <a:gd name="connsiteY4" fmla="*/ 441264 h 1381003"/>
              <a:gd name="connsiteX5" fmla="*/ 0 w 1419983"/>
              <a:gd name="connsiteY5" fmla="*/ 441264 h 1381003"/>
              <a:gd name="connsiteX6" fmla="*/ 0 w 1419983"/>
              <a:gd name="connsiteY6" fmla="*/ 939739 h 1381003"/>
              <a:gd name="connsiteX7" fmla="*/ 770026 w 1419983"/>
              <a:gd name="connsiteY7" fmla="*/ 939739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3" h="1381003">
                <a:moveTo>
                  <a:pt x="770026" y="939739"/>
                </a:moveTo>
                <a:lnTo>
                  <a:pt x="770026" y="1381003"/>
                </a:lnTo>
                <a:lnTo>
                  <a:pt x="1419983" y="690501"/>
                </a:lnTo>
                <a:lnTo>
                  <a:pt x="770026" y="0"/>
                </a:lnTo>
                <a:lnTo>
                  <a:pt x="770026" y="441264"/>
                </a:lnTo>
                <a:lnTo>
                  <a:pt x="0" y="441264"/>
                </a:lnTo>
                <a:lnTo>
                  <a:pt x="0" y="939739"/>
                </a:lnTo>
                <a:lnTo>
                  <a:pt x="770026" y="939739"/>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4438145" y="2070381"/>
            <a:ext cx="1442258" cy="1403277"/>
          </a:xfrm>
          <a:custGeom>
            <a:avLst/>
            <a:gdLst>
              <a:gd name="connsiteX0" fmla="*/ 781163 w 1442258"/>
              <a:gd name="connsiteY0" fmla="*/ 950876 h 1403277"/>
              <a:gd name="connsiteX1" fmla="*/ 781163 w 1442258"/>
              <a:gd name="connsiteY1" fmla="*/ 1392140 h 1403277"/>
              <a:gd name="connsiteX2" fmla="*/ 1431120 w 1442258"/>
              <a:gd name="connsiteY2" fmla="*/ 701638 h 1403277"/>
              <a:gd name="connsiteX3" fmla="*/ 781163 w 1442258"/>
              <a:gd name="connsiteY3" fmla="*/ 11137 h 1403277"/>
              <a:gd name="connsiteX4" fmla="*/ 781163 w 1442258"/>
              <a:gd name="connsiteY4" fmla="*/ 452401 h 1403277"/>
              <a:gd name="connsiteX5" fmla="*/ 11137 w 1442258"/>
              <a:gd name="connsiteY5" fmla="*/ 452401 h 1403277"/>
              <a:gd name="connsiteX6" fmla="*/ 11137 w 1442258"/>
              <a:gd name="connsiteY6" fmla="*/ 950876 h 1403277"/>
              <a:gd name="connsiteX7" fmla="*/ 781163 w 1442258"/>
              <a:gd name="connsiteY7" fmla="*/ 950876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8" h="1403277">
                <a:moveTo>
                  <a:pt x="781163" y="950876"/>
                </a:moveTo>
                <a:lnTo>
                  <a:pt x="781163" y="1392140"/>
                </a:lnTo>
                <a:lnTo>
                  <a:pt x="1431120" y="701638"/>
                </a:lnTo>
                <a:lnTo>
                  <a:pt x="781163" y="11137"/>
                </a:lnTo>
                <a:lnTo>
                  <a:pt x="781163" y="452401"/>
                </a:lnTo>
                <a:lnTo>
                  <a:pt x="11137" y="452401"/>
                </a:lnTo>
                <a:lnTo>
                  <a:pt x="11137" y="950876"/>
                </a:lnTo>
                <a:lnTo>
                  <a:pt x="781163" y="950876"/>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4298928" y="4598511"/>
            <a:ext cx="1419984" cy="1381003"/>
          </a:xfrm>
          <a:custGeom>
            <a:avLst/>
            <a:gdLst>
              <a:gd name="connsiteX0" fmla="*/ 649958 w 1419984"/>
              <a:gd name="connsiteY0" fmla="*/ 441264 h 1381003"/>
              <a:gd name="connsiteX1" fmla="*/ 649958 w 1419984"/>
              <a:gd name="connsiteY1" fmla="*/ 0 h 1381003"/>
              <a:gd name="connsiteX2" fmla="*/ 0 w 1419984"/>
              <a:gd name="connsiteY2" fmla="*/ 690501 h 1381003"/>
              <a:gd name="connsiteX3" fmla="*/ 649958 w 1419984"/>
              <a:gd name="connsiteY3" fmla="*/ 1381003 h 1381003"/>
              <a:gd name="connsiteX4" fmla="*/ 649958 w 1419984"/>
              <a:gd name="connsiteY4" fmla="*/ 939739 h 1381003"/>
              <a:gd name="connsiteX5" fmla="*/ 1419984 w 1419984"/>
              <a:gd name="connsiteY5" fmla="*/ 939739 h 1381003"/>
              <a:gd name="connsiteX6" fmla="*/ 1419984 w 1419984"/>
              <a:gd name="connsiteY6" fmla="*/ 441264 h 1381003"/>
              <a:gd name="connsiteX7" fmla="*/ 649958 w 1419984"/>
              <a:gd name="connsiteY7" fmla="*/ 441264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4" h="1381003">
                <a:moveTo>
                  <a:pt x="649958" y="441264"/>
                </a:moveTo>
                <a:lnTo>
                  <a:pt x="649958" y="0"/>
                </a:lnTo>
                <a:lnTo>
                  <a:pt x="0" y="690501"/>
                </a:lnTo>
                <a:lnTo>
                  <a:pt x="649958" y="1381003"/>
                </a:lnTo>
                <a:lnTo>
                  <a:pt x="649958" y="939739"/>
                </a:lnTo>
                <a:lnTo>
                  <a:pt x="1419984" y="939739"/>
                </a:lnTo>
                <a:lnTo>
                  <a:pt x="1419984" y="441264"/>
                </a:lnTo>
                <a:lnTo>
                  <a:pt x="649958" y="441264"/>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2" name="Freeform 3"/>
          <p:cNvSpPr/>
          <p:nvPr/>
        </p:nvSpPr>
        <p:spPr>
          <a:xfrm>
            <a:off x="4287792" y="4587374"/>
            <a:ext cx="1442257" cy="1403277"/>
          </a:xfrm>
          <a:custGeom>
            <a:avLst/>
            <a:gdLst>
              <a:gd name="connsiteX0" fmla="*/ 661094 w 1442257"/>
              <a:gd name="connsiteY0" fmla="*/ 452401 h 1403277"/>
              <a:gd name="connsiteX1" fmla="*/ 661094 w 1442257"/>
              <a:gd name="connsiteY1" fmla="*/ 11137 h 1403277"/>
              <a:gd name="connsiteX2" fmla="*/ 11137 w 1442257"/>
              <a:gd name="connsiteY2" fmla="*/ 701638 h 1403277"/>
              <a:gd name="connsiteX3" fmla="*/ 661094 w 1442257"/>
              <a:gd name="connsiteY3" fmla="*/ 1392141 h 1403277"/>
              <a:gd name="connsiteX4" fmla="*/ 661094 w 1442257"/>
              <a:gd name="connsiteY4" fmla="*/ 950876 h 1403277"/>
              <a:gd name="connsiteX5" fmla="*/ 1431120 w 1442257"/>
              <a:gd name="connsiteY5" fmla="*/ 950876 h 1403277"/>
              <a:gd name="connsiteX6" fmla="*/ 1431120 w 1442257"/>
              <a:gd name="connsiteY6" fmla="*/ 452401 h 1403277"/>
              <a:gd name="connsiteX7" fmla="*/ 661094 w 1442257"/>
              <a:gd name="connsiteY7" fmla="*/ 452401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7" h="1403277">
                <a:moveTo>
                  <a:pt x="661094" y="452401"/>
                </a:moveTo>
                <a:lnTo>
                  <a:pt x="661094" y="11137"/>
                </a:lnTo>
                <a:lnTo>
                  <a:pt x="11137" y="701638"/>
                </a:lnTo>
                <a:lnTo>
                  <a:pt x="661094" y="1392141"/>
                </a:lnTo>
                <a:lnTo>
                  <a:pt x="661094" y="950876"/>
                </a:lnTo>
                <a:lnTo>
                  <a:pt x="1431120" y="950876"/>
                </a:lnTo>
                <a:lnTo>
                  <a:pt x="1431120" y="452401"/>
                </a:lnTo>
                <a:lnTo>
                  <a:pt x="661094" y="452401"/>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657600" cy="2120900"/>
          </a:xfrm>
          <a:prstGeom prst="rect">
            <a:avLst/>
          </a:prstGeom>
          <a:noFill/>
        </p:spPr>
      </p:pic>
      <p:pic>
        <p:nvPicPr>
          <p:cNvPr id="13" name="Picture 3"/>
          <p:cNvPicPr>
            <a:picLocks noChangeAspect="1" noChangeArrowheads="1"/>
          </p:cNvPicPr>
          <p:nvPr/>
        </p:nvPicPr>
        <p:blipFill>
          <a:blip r:embed="rId4"/>
          <a:srcRect/>
          <a:stretch>
            <a:fillRect/>
          </a:stretch>
        </p:blipFill>
        <p:spPr bwMode="auto">
          <a:xfrm>
            <a:off x="1346200" y="4203700"/>
            <a:ext cx="3098800" cy="2120900"/>
          </a:xfrm>
          <a:prstGeom prst="rect">
            <a:avLst/>
          </a:prstGeom>
          <a:noFill/>
        </p:spPr>
      </p:pic>
      <p:pic>
        <p:nvPicPr>
          <p:cNvPr id="14" name="Picture 3"/>
          <p:cNvPicPr>
            <a:picLocks noChangeAspect="1" noChangeArrowheads="1"/>
          </p:cNvPicPr>
          <p:nvPr/>
        </p:nvPicPr>
        <p:blipFill>
          <a:blip r:embed="rId5"/>
          <a:srcRect/>
          <a:stretch>
            <a:fillRect/>
          </a:stretch>
        </p:blipFill>
        <p:spPr bwMode="auto">
          <a:xfrm>
            <a:off x="5168900" y="1612900"/>
            <a:ext cx="3657600" cy="4711700"/>
          </a:xfrm>
          <a:prstGeom prst="rect">
            <a:avLst/>
          </a:prstGeom>
          <a:noFill/>
        </p:spPr>
      </p:pic>
      <p:sp>
        <p:nvSpPr>
          <p:cNvPr id="2" name="TextBox 1"/>
          <p:cNvSpPr txBox="1"/>
          <p:nvPr/>
        </p:nvSpPr>
        <p:spPr>
          <a:xfrm>
            <a:off x="1485900" y="6426200"/>
            <a:ext cx="4758414"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Total</a:t>
            </a:r>
            <a:r>
              <a:rPr lang="en-US" altLang="zh-CN" sz="2455" dirty="0" smtClean="0">
                <a:latin typeface="Calibri"/>
                <a:cs typeface="Calibri"/>
              </a:rPr>
              <a:t> </a:t>
            </a:r>
            <a:r>
              <a:rPr lang="en-US" altLang="zh-CN" sz="2455" b="1" dirty="0" smtClean="0">
                <a:solidFill>
                  <a:srgbClr val="FFFFFF"/>
                </a:solidFill>
                <a:latin typeface="Calibri"/>
                <a:cs typeface="Calibri"/>
              </a:rPr>
              <a:t>time</a:t>
            </a:r>
            <a:r>
              <a:rPr lang="en-US" altLang="zh-CN" sz="2455" dirty="0" smtClean="0">
                <a:latin typeface="Calibri"/>
                <a:cs typeface="Calibri"/>
              </a:rPr>
              <a:t> </a:t>
            </a:r>
            <a:r>
              <a:rPr lang="en-US" altLang="zh-CN" sz="2455" b="1" dirty="0" smtClean="0">
                <a:solidFill>
                  <a:srgbClr val="FFFFFF"/>
                </a:solidFill>
                <a:latin typeface="Calibri"/>
                <a:cs typeface="Calibri"/>
              </a:rPr>
              <a:t>=</a:t>
            </a:r>
            <a:r>
              <a:rPr lang="en-US" altLang="zh-CN" sz="2455" dirty="0" smtClean="0">
                <a:latin typeface="Calibri"/>
                <a:cs typeface="Calibri"/>
              </a:rPr>
              <a:t> </a:t>
            </a:r>
            <a:r>
              <a:rPr lang="en-US" altLang="zh-CN" sz="2455" b="1" dirty="0" smtClean="0">
                <a:solidFill>
                  <a:srgbClr val="FFFFFF"/>
                </a:solidFill>
                <a:latin typeface="Calibri"/>
                <a:cs typeface="Calibri"/>
              </a:rPr>
              <a:t>compute</a:t>
            </a:r>
            <a:r>
              <a:rPr lang="en-US" altLang="zh-CN" sz="2455" dirty="0" smtClean="0">
                <a:latin typeface="Calibri"/>
                <a:cs typeface="Calibri"/>
              </a:rPr>
              <a:t> </a:t>
            </a:r>
            <a:r>
              <a:rPr lang="en-US" altLang="zh-CN" sz="2455" b="1" dirty="0" smtClean="0">
                <a:solidFill>
                  <a:srgbClr val="FFFFFF"/>
                </a:solidFill>
                <a:latin typeface="Calibri"/>
                <a:cs typeface="Calibri"/>
              </a:rPr>
              <a:t>+</a:t>
            </a:r>
            <a:r>
              <a:rPr lang="en-US" altLang="zh-CN" sz="2455" dirty="0" smtClean="0">
                <a:latin typeface="Calibri"/>
                <a:cs typeface="Calibri"/>
              </a:rPr>
              <a:t> </a:t>
            </a:r>
            <a:r>
              <a:rPr lang="en-US" altLang="zh-CN" sz="2455" b="1" dirty="0" smtClean="0">
                <a:solidFill>
                  <a:srgbClr val="FFFFFF"/>
                </a:solidFill>
                <a:latin typeface="Calibri"/>
                <a:cs typeface="Calibri"/>
              </a:rPr>
              <a:t>transfer</a:t>
            </a:r>
            <a:r>
              <a:rPr lang="en-US" altLang="zh-CN" sz="2455" dirty="0" smtClean="0">
                <a:latin typeface="Calibri"/>
                <a:cs typeface="Calibri"/>
              </a:rPr>
              <a:t> </a:t>
            </a:r>
            <a:r>
              <a:rPr lang="en-US" altLang="zh-CN" sz="2455" b="1" dirty="0" smtClean="0">
                <a:solidFill>
                  <a:srgbClr val="FFFFFF"/>
                </a:solidFill>
                <a:latin typeface="Calibri"/>
                <a:cs typeface="Calibri"/>
              </a:rPr>
              <a:t>time</a:t>
            </a:r>
          </a:p>
        </p:txBody>
      </p:sp>
      <p:sp>
        <p:nvSpPr>
          <p:cNvPr id="15"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16"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6593178" y="3740952"/>
            <a:ext cx="1381003" cy="1419983"/>
          </a:xfrm>
          <a:custGeom>
            <a:avLst/>
            <a:gdLst>
              <a:gd name="connsiteX0" fmla="*/ 448792 w 1381003"/>
              <a:gd name="connsiteY0" fmla="*/ 807397 h 1419983"/>
              <a:gd name="connsiteX1" fmla="*/ 0 w 1381003"/>
              <a:gd name="connsiteY1" fmla="*/ 807397 h 1419983"/>
              <a:gd name="connsiteX2" fmla="*/ 690502 w 1381003"/>
              <a:gd name="connsiteY2" fmla="*/ 1419983 h 1419983"/>
              <a:gd name="connsiteX3" fmla="*/ 1381003 w 1381003"/>
              <a:gd name="connsiteY3" fmla="*/ 807397 h 1419983"/>
              <a:gd name="connsiteX4" fmla="*/ 932210 w 1381003"/>
              <a:gd name="connsiteY4" fmla="*/ 807397 h 1419983"/>
              <a:gd name="connsiteX5" fmla="*/ 932210 w 1381003"/>
              <a:gd name="connsiteY5" fmla="*/ 0 h 1419983"/>
              <a:gd name="connsiteX6" fmla="*/ 448792 w 1381003"/>
              <a:gd name="connsiteY6" fmla="*/ 0 h 1419983"/>
              <a:gd name="connsiteX7" fmla="*/ 448792 w 1381003"/>
              <a:gd name="connsiteY7" fmla="*/ 807397 h 14199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81003" h="1419983">
                <a:moveTo>
                  <a:pt x="448792" y="807397"/>
                </a:moveTo>
                <a:lnTo>
                  <a:pt x="0" y="807397"/>
                </a:lnTo>
                <a:lnTo>
                  <a:pt x="690502" y="1419983"/>
                </a:lnTo>
                <a:lnTo>
                  <a:pt x="1381003" y="807397"/>
                </a:lnTo>
                <a:lnTo>
                  <a:pt x="932210" y="807397"/>
                </a:lnTo>
                <a:lnTo>
                  <a:pt x="932210" y="0"/>
                </a:lnTo>
                <a:lnTo>
                  <a:pt x="448792" y="0"/>
                </a:lnTo>
                <a:lnTo>
                  <a:pt x="448792" y="807397"/>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6582041" y="3729815"/>
            <a:ext cx="1403278" cy="1442257"/>
          </a:xfrm>
          <a:custGeom>
            <a:avLst/>
            <a:gdLst>
              <a:gd name="connsiteX0" fmla="*/ 459930 w 1403278"/>
              <a:gd name="connsiteY0" fmla="*/ 818534 h 1442257"/>
              <a:gd name="connsiteX1" fmla="*/ 11137 w 1403278"/>
              <a:gd name="connsiteY1" fmla="*/ 818534 h 1442257"/>
              <a:gd name="connsiteX2" fmla="*/ 701639 w 1403278"/>
              <a:gd name="connsiteY2" fmla="*/ 1431120 h 1442257"/>
              <a:gd name="connsiteX3" fmla="*/ 1392140 w 1403278"/>
              <a:gd name="connsiteY3" fmla="*/ 818534 h 1442257"/>
              <a:gd name="connsiteX4" fmla="*/ 943347 w 1403278"/>
              <a:gd name="connsiteY4" fmla="*/ 818534 h 1442257"/>
              <a:gd name="connsiteX5" fmla="*/ 943347 w 1403278"/>
              <a:gd name="connsiteY5" fmla="*/ 11137 h 1442257"/>
              <a:gd name="connsiteX6" fmla="*/ 459930 w 1403278"/>
              <a:gd name="connsiteY6" fmla="*/ 11137 h 1442257"/>
              <a:gd name="connsiteX7" fmla="*/ 459930 w 1403278"/>
              <a:gd name="connsiteY7" fmla="*/ 818534 h 144225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03278" h="1442257">
                <a:moveTo>
                  <a:pt x="459930" y="818534"/>
                </a:moveTo>
                <a:lnTo>
                  <a:pt x="11137" y="818534"/>
                </a:lnTo>
                <a:lnTo>
                  <a:pt x="701639" y="1431120"/>
                </a:lnTo>
                <a:lnTo>
                  <a:pt x="1392140" y="818534"/>
                </a:lnTo>
                <a:lnTo>
                  <a:pt x="943347" y="818534"/>
                </a:lnTo>
                <a:lnTo>
                  <a:pt x="943347" y="11137"/>
                </a:lnTo>
                <a:lnTo>
                  <a:pt x="459930" y="11137"/>
                </a:lnTo>
                <a:lnTo>
                  <a:pt x="459930" y="818534"/>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5652090" y="962238"/>
            <a:ext cx="3380117" cy="5412643"/>
          </a:xfrm>
          <a:custGeom>
            <a:avLst/>
            <a:gdLst>
              <a:gd name="connsiteX0" fmla="*/ 0 w 3380117"/>
              <a:gd name="connsiteY0" fmla="*/ 0 h 5412643"/>
              <a:gd name="connsiteX1" fmla="*/ 3380117 w 3380117"/>
              <a:gd name="connsiteY1" fmla="*/ 0 h 5412643"/>
              <a:gd name="connsiteX2" fmla="*/ 3380117 w 3380117"/>
              <a:gd name="connsiteY2" fmla="*/ 5412643 h 5412643"/>
              <a:gd name="connsiteX3" fmla="*/ 0 w 3380117"/>
              <a:gd name="connsiteY3" fmla="*/ 5412643 h 5412643"/>
              <a:gd name="connsiteX4" fmla="*/ 0 w 3380117"/>
              <a:gd name="connsiteY4" fmla="*/ 0 h 541264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80117" h="5412643">
                <a:moveTo>
                  <a:pt x="0" y="0"/>
                </a:moveTo>
                <a:lnTo>
                  <a:pt x="3380117" y="0"/>
                </a:lnTo>
                <a:lnTo>
                  <a:pt x="3380117" y="5412643"/>
                </a:lnTo>
                <a:lnTo>
                  <a:pt x="0" y="5412643"/>
                </a:lnTo>
                <a:lnTo>
                  <a:pt x="0" y="0"/>
                </a:lnTo>
              </a:path>
            </a:pathLst>
          </a:custGeom>
          <a:solidFill>
            <a:srgbClr val="33333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1063595" y="1068042"/>
            <a:ext cx="3380116" cy="5284565"/>
          </a:xfrm>
          <a:custGeom>
            <a:avLst/>
            <a:gdLst>
              <a:gd name="connsiteX0" fmla="*/ 0 w 3380116"/>
              <a:gd name="connsiteY0" fmla="*/ 0 h 5284565"/>
              <a:gd name="connsiteX1" fmla="*/ 3380116 w 3380116"/>
              <a:gd name="connsiteY1" fmla="*/ 0 h 5284565"/>
              <a:gd name="connsiteX2" fmla="*/ 3380116 w 3380116"/>
              <a:gd name="connsiteY2" fmla="*/ 5284565 h 5284565"/>
              <a:gd name="connsiteX3" fmla="*/ 0 w 3380116"/>
              <a:gd name="connsiteY3" fmla="*/ 5284565 h 5284565"/>
              <a:gd name="connsiteX4" fmla="*/ 0 w 3380116"/>
              <a:gd name="connsiteY4" fmla="*/ 0 h 528456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80116" h="5284565">
                <a:moveTo>
                  <a:pt x="0" y="0"/>
                </a:moveTo>
                <a:lnTo>
                  <a:pt x="3380116" y="0"/>
                </a:lnTo>
                <a:lnTo>
                  <a:pt x="3380116" y="5284565"/>
                </a:lnTo>
                <a:lnTo>
                  <a:pt x="0" y="5284565"/>
                </a:lnTo>
                <a:lnTo>
                  <a:pt x="0" y="0"/>
                </a:lnTo>
              </a:path>
            </a:pathLst>
          </a:custGeom>
          <a:solidFill>
            <a:srgbClr val="33333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4449282" y="2081518"/>
            <a:ext cx="1419983" cy="1381003"/>
          </a:xfrm>
          <a:custGeom>
            <a:avLst/>
            <a:gdLst>
              <a:gd name="connsiteX0" fmla="*/ 770026 w 1419983"/>
              <a:gd name="connsiteY0" fmla="*/ 939739 h 1381003"/>
              <a:gd name="connsiteX1" fmla="*/ 770026 w 1419983"/>
              <a:gd name="connsiteY1" fmla="*/ 1381003 h 1381003"/>
              <a:gd name="connsiteX2" fmla="*/ 1419983 w 1419983"/>
              <a:gd name="connsiteY2" fmla="*/ 690501 h 1381003"/>
              <a:gd name="connsiteX3" fmla="*/ 770026 w 1419983"/>
              <a:gd name="connsiteY3" fmla="*/ 0 h 1381003"/>
              <a:gd name="connsiteX4" fmla="*/ 770026 w 1419983"/>
              <a:gd name="connsiteY4" fmla="*/ 441264 h 1381003"/>
              <a:gd name="connsiteX5" fmla="*/ 0 w 1419983"/>
              <a:gd name="connsiteY5" fmla="*/ 441264 h 1381003"/>
              <a:gd name="connsiteX6" fmla="*/ 0 w 1419983"/>
              <a:gd name="connsiteY6" fmla="*/ 939739 h 1381003"/>
              <a:gd name="connsiteX7" fmla="*/ 770026 w 1419983"/>
              <a:gd name="connsiteY7" fmla="*/ 939739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3" h="1381003">
                <a:moveTo>
                  <a:pt x="770026" y="939739"/>
                </a:moveTo>
                <a:lnTo>
                  <a:pt x="770026" y="1381003"/>
                </a:lnTo>
                <a:lnTo>
                  <a:pt x="1419983" y="690501"/>
                </a:lnTo>
                <a:lnTo>
                  <a:pt x="770026" y="0"/>
                </a:lnTo>
                <a:lnTo>
                  <a:pt x="770026" y="441264"/>
                </a:lnTo>
                <a:lnTo>
                  <a:pt x="0" y="441264"/>
                </a:lnTo>
                <a:lnTo>
                  <a:pt x="0" y="939739"/>
                </a:lnTo>
                <a:lnTo>
                  <a:pt x="770026" y="939739"/>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4438145" y="2070381"/>
            <a:ext cx="1442258" cy="1403277"/>
          </a:xfrm>
          <a:custGeom>
            <a:avLst/>
            <a:gdLst>
              <a:gd name="connsiteX0" fmla="*/ 781163 w 1442258"/>
              <a:gd name="connsiteY0" fmla="*/ 950876 h 1403277"/>
              <a:gd name="connsiteX1" fmla="*/ 781163 w 1442258"/>
              <a:gd name="connsiteY1" fmla="*/ 1392140 h 1403277"/>
              <a:gd name="connsiteX2" fmla="*/ 1431120 w 1442258"/>
              <a:gd name="connsiteY2" fmla="*/ 701638 h 1403277"/>
              <a:gd name="connsiteX3" fmla="*/ 781163 w 1442258"/>
              <a:gd name="connsiteY3" fmla="*/ 11137 h 1403277"/>
              <a:gd name="connsiteX4" fmla="*/ 781163 w 1442258"/>
              <a:gd name="connsiteY4" fmla="*/ 452401 h 1403277"/>
              <a:gd name="connsiteX5" fmla="*/ 11137 w 1442258"/>
              <a:gd name="connsiteY5" fmla="*/ 452401 h 1403277"/>
              <a:gd name="connsiteX6" fmla="*/ 11137 w 1442258"/>
              <a:gd name="connsiteY6" fmla="*/ 950876 h 1403277"/>
              <a:gd name="connsiteX7" fmla="*/ 781163 w 1442258"/>
              <a:gd name="connsiteY7" fmla="*/ 950876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8" h="1403277">
                <a:moveTo>
                  <a:pt x="781163" y="950876"/>
                </a:moveTo>
                <a:lnTo>
                  <a:pt x="781163" y="1392140"/>
                </a:lnTo>
                <a:lnTo>
                  <a:pt x="1431120" y="701638"/>
                </a:lnTo>
                <a:lnTo>
                  <a:pt x="781163" y="11137"/>
                </a:lnTo>
                <a:lnTo>
                  <a:pt x="781163" y="452401"/>
                </a:lnTo>
                <a:lnTo>
                  <a:pt x="11137" y="452401"/>
                </a:lnTo>
                <a:lnTo>
                  <a:pt x="11137" y="950876"/>
                </a:lnTo>
                <a:lnTo>
                  <a:pt x="781163" y="950876"/>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4298928" y="4598511"/>
            <a:ext cx="1419984" cy="1381003"/>
          </a:xfrm>
          <a:custGeom>
            <a:avLst/>
            <a:gdLst>
              <a:gd name="connsiteX0" fmla="*/ 649958 w 1419984"/>
              <a:gd name="connsiteY0" fmla="*/ 441264 h 1381003"/>
              <a:gd name="connsiteX1" fmla="*/ 649958 w 1419984"/>
              <a:gd name="connsiteY1" fmla="*/ 0 h 1381003"/>
              <a:gd name="connsiteX2" fmla="*/ 0 w 1419984"/>
              <a:gd name="connsiteY2" fmla="*/ 690501 h 1381003"/>
              <a:gd name="connsiteX3" fmla="*/ 649958 w 1419984"/>
              <a:gd name="connsiteY3" fmla="*/ 1381003 h 1381003"/>
              <a:gd name="connsiteX4" fmla="*/ 649958 w 1419984"/>
              <a:gd name="connsiteY4" fmla="*/ 939739 h 1381003"/>
              <a:gd name="connsiteX5" fmla="*/ 1419984 w 1419984"/>
              <a:gd name="connsiteY5" fmla="*/ 939739 h 1381003"/>
              <a:gd name="connsiteX6" fmla="*/ 1419984 w 1419984"/>
              <a:gd name="connsiteY6" fmla="*/ 441264 h 1381003"/>
              <a:gd name="connsiteX7" fmla="*/ 649958 w 1419984"/>
              <a:gd name="connsiteY7" fmla="*/ 441264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4" h="1381003">
                <a:moveTo>
                  <a:pt x="649958" y="441264"/>
                </a:moveTo>
                <a:lnTo>
                  <a:pt x="649958" y="0"/>
                </a:lnTo>
                <a:lnTo>
                  <a:pt x="0" y="690501"/>
                </a:lnTo>
                <a:lnTo>
                  <a:pt x="649958" y="1381003"/>
                </a:lnTo>
                <a:lnTo>
                  <a:pt x="649958" y="939739"/>
                </a:lnTo>
                <a:lnTo>
                  <a:pt x="1419984" y="939739"/>
                </a:lnTo>
                <a:lnTo>
                  <a:pt x="1419984" y="441264"/>
                </a:lnTo>
                <a:lnTo>
                  <a:pt x="649958" y="441264"/>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2" name="Freeform 3"/>
          <p:cNvSpPr/>
          <p:nvPr/>
        </p:nvSpPr>
        <p:spPr>
          <a:xfrm>
            <a:off x="4287792" y="4587374"/>
            <a:ext cx="1442257" cy="1403277"/>
          </a:xfrm>
          <a:custGeom>
            <a:avLst/>
            <a:gdLst>
              <a:gd name="connsiteX0" fmla="*/ 661094 w 1442257"/>
              <a:gd name="connsiteY0" fmla="*/ 452401 h 1403277"/>
              <a:gd name="connsiteX1" fmla="*/ 661094 w 1442257"/>
              <a:gd name="connsiteY1" fmla="*/ 11137 h 1403277"/>
              <a:gd name="connsiteX2" fmla="*/ 11137 w 1442257"/>
              <a:gd name="connsiteY2" fmla="*/ 701638 h 1403277"/>
              <a:gd name="connsiteX3" fmla="*/ 661094 w 1442257"/>
              <a:gd name="connsiteY3" fmla="*/ 1392141 h 1403277"/>
              <a:gd name="connsiteX4" fmla="*/ 661094 w 1442257"/>
              <a:gd name="connsiteY4" fmla="*/ 950876 h 1403277"/>
              <a:gd name="connsiteX5" fmla="*/ 1431120 w 1442257"/>
              <a:gd name="connsiteY5" fmla="*/ 950876 h 1403277"/>
              <a:gd name="connsiteX6" fmla="*/ 1431120 w 1442257"/>
              <a:gd name="connsiteY6" fmla="*/ 452401 h 1403277"/>
              <a:gd name="connsiteX7" fmla="*/ 661094 w 1442257"/>
              <a:gd name="connsiteY7" fmla="*/ 452401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7" h="1403277">
                <a:moveTo>
                  <a:pt x="661094" y="452401"/>
                </a:moveTo>
                <a:lnTo>
                  <a:pt x="661094" y="11137"/>
                </a:lnTo>
                <a:lnTo>
                  <a:pt x="11137" y="701638"/>
                </a:lnTo>
                <a:lnTo>
                  <a:pt x="661094" y="1392141"/>
                </a:lnTo>
                <a:lnTo>
                  <a:pt x="661094" y="950876"/>
                </a:lnTo>
                <a:lnTo>
                  <a:pt x="1431120" y="950876"/>
                </a:lnTo>
                <a:lnTo>
                  <a:pt x="1431120" y="452401"/>
                </a:lnTo>
                <a:lnTo>
                  <a:pt x="661094" y="452401"/>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657600" cy="2120900"/>
          </a:xfrm>
          <a:prstGeom prst="rect">
            <a:avLst/>
          </a:prstGeom>
          <a:noFill/>
        </p:spPr>
      </p:pic>
      <p:pic>
        <p:nvPicPr>
          <p:cNvPr id="13" name="Picture 3"/>
          <p:cNvPicPr>
            <a:picLocks noChangeAspect="1" noChangeArrowheads="1"/>
          </p:cNvPicPr>
          <p:nvPr/>
        </p:nvPicPr>
        <p:blipFill>
          <a:blip r:embed="rId4"/>
          <a:srcRect/>
          <a:stretch>
            <a:fillRect/>
          </a:stretch>
        </p:blipFill>
        <p:spPr bwMode="auto">
          <a:xfrm>
            <a:off x="1346200" y="4203700"/>
            <a:ext cx="3098800" cy="2120900"/>
          </a:xfrm>
          <a:prstGeom prst="rect">
            <a:avLst/>
          </a:prstGeom>
          <a:noFill/>
        </p:spPr>
      </p:pic>
      <p:pic>
        <p:nvPicPr>
          <p:cNvPr id="14" name="Picture 3"/>
          <p:cNvPicPr>
            <a:picLocks noChangeAspect="1" noChangeArrowheads="1"/>
          </p:cNvPicPr>
          <p:nvPr/>
        </p:nvPicPr>
        <p:blipFill>
          <a:blip r:embed="rId5"/>
          <a:srcRect/>
          <a:stretch>
            <a:fillRect/>
          </a:stretch>
        </p:blipFill>
        <p:spPr bwMode="auto">
          <a:xfrm>
            <a:off x="5168900" y="1612900"/>
            <a:ext cx="3657600" cy="4711700"/>
          </a:xfrm>
          <a:prstGeom prst="rect">
            <a:avLst/>
          </a:prstGeom>
          <a:noFill/>
        </p:spPr>
      </p:pic>
      <p:sp>
        <p:nvSpPr>
          <p:cNvPr id="2" name="TextBox 1"/>
          <p:cNvSpPr txBox="1"/>
          <p:nvPr/>
        </p:nvSpPr>
        <p:spPr>
          <a:xfrm>
            <a:off x="1485900" y="6426200"/>
            <a:ext cx="4758414"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Total</a:t>
            </a:r>
            <a:r>
              <a:rPr lang="en-US" altLang="zh-CN" sz="2455" dirty="0" smtClean="0">
                <a:latin typeface="Calibri"/>
                <a:cs typeface="Calibri"/>
              </a:rPr>
              <a:t> </a:t>
            </a:r>
            <a:r>
              <a:rPr lang="en-US" altLang="zh-CN" sz="2455" b="1" dirty="0" smtClean="0">
                <a:solidFill>
                  <a:srgbClr val="FFFFFF"/>
                </a:solidFill>
                <a:latin typeface="Calibri"/>
                <a:cs typeface="Calibri"/>
              </a:rPr>
              <a:t>time</a:t>
            </a:r>
            <a:r>
              <a:rPr lang="en-US" altLang="zh-CN" sz="2455" dirty="0" smtClean="0">
                <a:latin typeface="Calibri"/>
                <a:cs typeface="Calibri"/>
              </a:rPr>
              <a:t> </a:t>
            </a:r>
            <a:r>
              <a:rPr lang="en-US" altLang="zh-CN" sz="2455" b="1" dirty="0" smtClean="0">
                <a:solidFill>
                  <a:srgbClr val="FFFFFF"/>
                </a:solidFill>
                <a:latin typeface="Calibri"/>
                <a:cs typeface="Calibri"/>
              </a:rPr>
              <a:t>=</a:t>
            </a:r>
            <a:r>
              <a:rPr lang="en-US" altLang="zh-CN" sz="2455" dirty="0" smtClean="0">
                <a:latin typeface="Calibri"/>
                <a:cs typeface="Calibri"/>
              </a:rPr>
              <a:t> </a:t>
            </a:r>
            <a:r>
              <a:rPr lang="en-US" altLang="zh-CN" sz="2455" b="1" dirty="0" smtClean="0">
                <a:solidFill>
                  <a:srgbClr val="FFFFFF"/>
                </a:solidFill>
                <a:latin typeface="Calibri"/>
                <a:cs typeface="Calibri"/>
              </a:rPr>
              <a:t>compute</a:t>
            </a:r>
            <a:r>
              <a:rPr lang="en-US" altLang="zh-CN" sz="2455" dirty="0" smtClean="0">
                <a:latin typeface="Calibri"/>
                <a:cs typeface="Calibri"/>
              </a:rPr>
              <a:t> </a:t>
            </a:r>
            <a:r>
              <a:rPr lang="en-US" altLang="zh-CN" sz="2455" b="1" dirty="0" smtClean="0">
                <a:solidFill>
                  <a:srgbClr val="FFFFFF"/>
                </a:solidFill>
                <a:latin typeface="Calibri"/>
                <a:cs typeface="Calibri"/>
              </a:rPr>
              <a:t>+</a:t>
            </a:r>
            <a:r>
              <a:rPr lang="en-US" altLang="zh-CN" sz="2455" dirty="0" smtClean="0">
                <a:latin typeface="Calibri"/>
                <a:cs typeface="Calibri"/>
              </a:rPr>
              <a:t> </a:t>
            </a:r>
            <a:r>
              <a:rPr lang="en-US" altLang="zh-CN" sz="2455" b="1" dirty="0" smtClean="0">
                <a:solidFill>
                  <a:srgbClr val="FFFFFF"/>
                </a:solidFill>
                <a:latin typeface="Calibri"/>
                <a:cs typeface="Calibri"/>
              </a:rPr>
              <a:t>transfer</a:t>
            </a:r>
            <a:r>
              <a:rPr lang="en-US" altLang="zh-CN" sz="2455" dirty="0" smtClean="0">
                <a:latin typeface="Calibri"/>
                <a:cs typeface="Calibri"/>
              </a:rPr>
              <a:t> </a:t>
            </a:r>
            <a:r>
              <a:rPr lang="en-US" altLang="zh-CN" sz="2455" b="1" dirty="0" smtClean="0">
                <a:solidFill>
                  <a:srgbClr val="FFFFFF"/>
                </a:solidFill>
                <a:latin typeface="Calibri"/>
                <a:cs typeface="Calibri"/>
              </a:rPr>
              <a:t>time</a:t>
            </a:r>
          </a:p>
        </p:txBody>
      </p:sp>
      <p:sp>
        <p:nvSpPr>
          <p:cNvPr id="15"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16"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
        <p:nvSpPr>
          <p:cNvPr id="17" name="TextBox 1"/>
          <p:cNvSpPr txBox="1"/>
          <p:nvPr/>
        </p:nvSpPr>
        <p:spPr>
          <a:xfrm>
            <a:off x="6261100" y="2374900"/>
            <a:ext cx="2365700" cy="1032462"/>
          </a:xfrm>
          <a:prstGeom prst="rect">
            <a:avLst/>
          </a:prstGeom>
          <a:noFill/>
        </p:spPr>
        <p:txBody>
          <a:bodyPr wrap="none" lIns="0" tIns="0" rIns="0" rtlCol="0">
            <a:spAutoFit/>
          </a:bodyPr>
          <a:lstStyle/>
          <a:p>
            <a:pPr>
              <a:lnSpc>
                <a:spcPts val="1100"/>
              </a:lnSpc>
              <a:tabLst>
                <a:tab pos="1892300" algn="l"/>
                <a:tab pos="2006600" algn="l"/>
              </a:tabLst>
            </a:pPr>
            <a:r>
              <a:rPr lang="en-US" altLang="zh-CN" dirty="0" smtClean="0">
                <a:latin typeface="Calibri"/>
                <a:cs typeface="Calibri"/>
              </a:rPr>
              <a:t>	</a:t>
            </a:r>
            <a:r>
              <a:rPr lang="en-US" altLang="zh-CN" sz="1052" b="1" dirty="0" smtClean="0">
                <a:solidFill>
                  <a:srgbClr val="FFFFFF"/>
                </a:solidFill>
                <a:latin typeface="Calibri"/>
                <a:cs typeface="Calibri"/>
              </a:rPr>
              <a:t>Discrete</a:t>
            </a:r>
          </a:p>
          <a:p>
            <a:pPr>
              <a:lnSpc>
                <a:spcPts val="1100"/>
              </a:lnSpc>
              <a:tabLst>
                <a:tab pos="1892300" algn="l"/>
                <a:tab pos="2006600" algn="l"/>
              </a:tabLst>
            </a:pPr>
            <a:r>
              <a:rPr lang="en-US" altLang="zh-CN" dirty="0" smtClean="0">
                <a:latin typeface="Calibri"/>
                <a:cs typeface="Calibri"/>
              </a:rPr>
              <a:t>		</a:t>
            </a:r>
            <a:r>
              <a:rPr lang="en-US" altLang="zh-CN" sz="1052" b="1" dirty="0" smtClean="0">
                <a:solidFill>
                  <a:srgbClr val="FFFFFF"/>
                </a:solidFill>
                <a:latin typeface="Calibri"/>
                <a:cs typeface="Calibri"/>
              </a:rPr>
              <a:t>GPU</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600"/>
              </a:lnSpc>
              <a:tabLst>
                <a:tab pos="1892300" algn="l"/>
                <a:tab pos="2006600" algn="l"/>
              </a:tabLst>
            </a:pPr>
            <a:r>
              <a:rPr lang="en-US" altLang="zh-CN" sz="2455" b="1" dirty="0" smtClean="0">
                <a:solidFill>
                  <a:srgbClr val="FFFFFF"/>
                </a:solidFill>
                <a:latin typeface="Calibri"/>
                <a:cs typeface="Calibri"/>
              </a:rPr>
              <a:t>PCIe</a:t>
            </a:r>
            <a:r>
              <a:rPr lang="en-US" altLang="zh-CN" sz="2455" dirty="0" smtClean="0">
                <a:latin typeface="Calibri"/>
                <a:cs typeface="Calibri"/>
              </a:rPr>
              <a:t> </a:t>
            </a:r>
            <a:r>
              <a:rPr lang="en-US" altLang="zh-CN" sz="2455" b="1" dirty="0" smtClean="0">
                <a:solidFill>
                  <a:srgbClr val="FFFFFF"/>
                </a:solidFill>
                <a:latin typeface="Calibri"/>
                <a:cs typeface="Calibri"/>
              </a:rPr>
              <a:t>bus</a:t>
            </a:r>
            <a:r>
              <a:rPr lang="en-US" altLang="zh-CN" sz="2455" dirty="0" smtClean="0">
                <a:latin typeface="Calibri"/>
                <a:cs typeface="Calibri"/>
              </a:rPr>
              <a:t> </a:t>
            </a:r>
            <a:r>
              <a:rPr lang="en-US" altLang="zh-CN" sz="2455" b="1" dirty="0" smtClean="0">
                <a:solidFill>
                  <a:srgbClr val="FFFFFF"/>
                </a:solidFill>
                <a:latin typeface="Calibri"/>
                <a:cs typeface="Calibri"/>
              </a:rPr>
              <a:t>speed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6593178" y="3740952"/>
            <a:ext cx="1381003" cy="1419983"/>
          </a:xfrm>
          <a:custGeom>
            <a:avLst/>
            <a:gdLst>
              <a:gd name="connsiteX0" fmla="*/ 448792 w 1381003"/>
              <a:gd name="connsiteY0" fmla="*/ 807397 h 1419983"/>
              <a:gd name="connsiteX1" fmla="*/ 0 w 1381003"/>
              <a:gd name="connsiteY1" fmla="*/ 807397 h 1419983"/>
              <a:gd name="connsiteX2" fmla="*/ 690502 w 1381003"/>
              <a:gd name="connsiteY2" fmla="*/ 1419983 h 1419983"/>
              <a:gd name="connsiteX3" fmla="*/ 1381003 w 1381003"/>
              <a:gd name="connsiteY3" fmla="*/ 807397 h 1419983"/>
              <a:gd name="connsiteX4" fmla="*/ 932210 w 1381003"/>
              <a:gd name="connsiteY4" fmla="*/ 807397 h 1419983"/>
              <a:gd name="connsiteX5" fmla="*/ 932210 w 1381003"/>
              <a:gd name="connsiteY5" fmla="*/ 0 h 1419983"/>
              <a:gd name="connsiteX6" fmla="*/ 448792 w 1381003"/>
              <a:gd name="connsiteY6" fmla="*/ 0 h 1419983"/>
              <a:gd name="connsiteX7" fmla="*/ 448792 w 1381003"/>
              <a:gd name="connsiteY7" fmla="*/ 807397 h 14199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81003" h="1419983">
                <a:moveTo>
                  <a:pt x="448792" y="807397"/>
                </a:moveTo>
                <a:lnTo>
                  <a:pt x="0" y="807397"/>
                </a:lnTo>
                <a:lnTo>
                  <a:pt x="690502" y="1419983"/>
                </a:lnTo>
                <a:lnTo>
                  <a:pt x="1381003" y="807397"/>
                </a:lnTo>
                <a:lnTo>
                  <a:pt x="932210" y="807397"/>
                </a:lnTo>
                <a:lnTo>
                  <a:pt x="932210" y="0"/>
                </a:lnTo>
                <a:lnTo>
                  <a:pt x="448792" y="0"/>
                </a:lnTo>
                <a:lnTo>
                  <a:pt x="448792" y="807397"/>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6582041" y="3729815"/>
            <a:ext cx="1403278" cy="1442257"/>
          </a:xfrm>
          <a:custGeom>
            <a:avLst/>
            <a:gdLst>
              <a:gd name="connsiteX0" fmla="*/ 459930 w 1403278"/>
              <a:gd name="connsiteY0" fmla="*/ 818534 h 1442257"/>
              <a:gd name="connsiteX1" fmla="*/ 11137 w 1403278"/>
              <a:gd name="connsiteY1" fmla="*/ 818534 h 1442257"/>
              <a:gd name="connsiteX2" fmla="*/ 701639 w 1403278"/>
              <a:gd name="connsiteY2" fmla="*/ 1431120 h 1442257"/>
              <a:gd name="connsiteX3" fmla="*/ 1392140 w 1403278"/>
              <a:gd name="connsiteY3" fmla="*/ 818534 h 1442257"/>
              <a:gd name="connsiteX4" fmla="*/ 943347 w 1403278"/>
              <a:gd name="connsiteY4" fmla="*/ 818534 h 1442257"/>
              <a:gd name="connsiteX5" fmla="*/ 943347 w 1403278"/>
              <a:gd name="connsiteY5" fmla="*/ 11137 h 1442257"/>
              <a:gd name="connsiteX6" fmla="*/ 459930 w 1403278"/>
              <a:gd name="connsiteY6" fmla="*/ 11137 h 1442257"/>
              <a:gd name="connsiteX7" fmla="*/ 459930 w 1403278"/>
              <a:gd name="connsiteY7" fmla="*/ 818534 h 144225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03278" h="1442257">
                <a:moveTo>
                  <a:pt x="459930" y="818534"/>
                </a:moveTo>
                <a:lnTo>
                  <a:pt x="11137" y="818534"/>
                </a:lnTo>
                <a:lnTo>
                  <a:pt x="701639" y="1431120"/>
                </a:lnTo>
                <a:lnTo>
                  <a:pt x="1392140" y="818534"/>
                </a:lnTo>
                <a:lnTo>
                  <a:pt x="943347" y="818534"/>
                </a:lnTo>
                <a:lnTo>
                  <a:pt x="943347" y="11137"/>
                </a:lnTo>
                <a:lnTo>
                  <a:pt x="459930" y="11137"/>
                </a:lnTo>
                <a:lnTo>
                  <a:pt x="459930" y="818534"/>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5652090" y="962238"/>
            <a:ext cx="3380117" cy="5412643"/>
          </a:xfrm>
          <a:custGeom>
            <a:avLst/>
            <a:gdLst>
              <a:gd name="connsiteX0" fmla="*/ 0 w 3380117"/>
              <a:gd name="connsiteY0" fmla="*/ 0 h 5412643"/>
              <a:gd name="connsiteX1" fmla="*/ 3380117 w 3380117"/>
              <a:gd name="connsiteY1" fmla="*/ 0 h 5412643"/>
              <a:gd name="connsiteX2" fmla="*/ 3380117 w 3380117"/>
              <a:gd name="connsiteY2" fmla="*/ 5412643 h 5412643"/>
              <a:gd name="connsiteX3" fmla="*/ 0 w 3380117"/>
              <a:gd name="connsiteY3" fmla="*/ 5412643 h 5412643"/>
              <a:gd name="connsiteX4" fmla="*/ 0 w 3380117"/>
              <a:gd name="connsiteY4" fmla="*/ 0 h 541264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80117" h="5412643">
                <a:moveTo>
                  <a:pt x="0" y="0"/>
                </a:moveTo>
                <a:lnTo>
                  <a:pt x="3380117" y="0"/>
                </a:lnTo>
                <a:lnTo>
                  <a:pt x="3380117" y="5412643"/>
                </a:lnTo>
                <a:lnTo>
                  <a:pt x="0" y="5412643"/>
                </a:lnTo>
                <a:lnTo>
                  <a:pt x="0" y="0"/>
                </a:lnTo>
              </a:path>
            </a:pathLst>
          </a:custGeom>
          <a:solidFill>
            <a:srgbClr val="33333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1063595" y="1068042"/>
            <a:ext cx="3380116" cy="5284565"/>
          </a:xfrm>
          <a:custGeom>
            <a:avLst/>
            <a:gdLst>
              <a:gd name="connsiteX0" fmla="*/ 0 w 3380116"/>
              <a:gd name="connsiteY0" fmla="*/ 0 h 5284565"/>
              <a:gd name="connsiteX1" fmla="*/ 3380116 w 3380116"/>
              <a:gd name="connsiteY1" fmla="*/ 0 h 5284565"/>
              <a:gd name="connsiteX2" fmla="*/ 3380116 w 3380116"/>
              <a:gd name="connsiteY2" fmla="*/ 5284565 h 5284565"/>
              <a:gd name="connsiteX3" fmla="*/ 0 w 3380116"/>
              <a:gd name="connsiteY3" fmla="*/ 5284565 h 5284565"/>
              <a:gd name="connsiteX4" fmla="*/ 0 w 3380116"/>
              <a:gd name="connsiteY4" fmla="*/ 0 h 528456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80116" h="5284565">
                <a:moveTo>
                  <a:pt x="0" y="0"/>
                </a:moveTo>
                <a:lnTo>
                  <a:pt x="3380116" y="0"/>
                </a:lnTo>
                <a:lnTo>
                  <a:pt x="3380116" y="5284565"/>
                </a:lnTo>
                <a:lnTo>
                  <a:pt x="0" y="5284565"/>
                </a:lnTo>
                <a:lnTo>
                  <a:pt x="0" y="0"/>
                </a:lnTo>
              </a:path>
            </a:pathLst>
          </a:custGeom>
          <a:solidFill>
            <a:srgbClr val="33333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4449282" y="2081518"/>
            <a:ext cx="1419983" cy="1381003"/>
          </a:xfrm>
          <a:custGeom>
            <a:avLst/>
            <a:gdLst>
              <a:gd name="connsiteX0" fmla="*/ 770026 w 1419983"/>
              <a:gd name="connsiteY0" fmla="*/ 939739 h 1381003"/>
              <a:gd name="connsiteX1" fmla="*/ 770026 w 1419983"/>
              <a:gd name="connsiteY1" fmla="*/ 1381003 h 1381003"/>
              <a:gd name="connsiteX2" fmla="*/ 1419983 w 1419983"/>
              <a:gd name="connsiteY2" fmla="*/ 690501 h 1381003"/>
              <a:gd name="connsiteX3" fmla="*/ 770026 w 1419983"/>
              <a:gd name="connsiteY3" fmla="*/ 0 h 1381003"/>
              <a:gd name="connsiteX4" fmla="*/ 770026 w 1419983"/>
              <a:gd name="connsiteY4" fmla="*/ 441264 h 1381003"/>
              <a:gd name="connsiteX5" fmla="*/ 0 w 1419983"/>
              <a:gd name="connsiteY5" fmla="*/ 441264 h 1381003"/>
              <a:gd name="connsiteX6" fmla="*/ 0 w 1419983"/>
              <a:gd name="connsiteY6" fmla="*/ 939739 h 1381003"/>
              <a:gd name="connsiteX7" fmla="*/ 770026 w 1419983"/>
              <a:gd name="connsiteY7" fmla="*/ 939739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3" h="1381003">
                <a:moveTo>
                  <a:pt x="770026" y="939739"/>
                </a:moveTo>
                <a:lnTo>
                  <a:pt x="770026" y="1381003"/>
                </a:lnTo>
                <a:lnTo>
                  <a:pt x="1419983" y="690501"/>
                </a:lnTo>
                <a:lnTo>
                  <a:pt x="770026" y="0"/>
                </a:lnTo>
                <a:lnTo>
                  <a:pt x="770026" y="441264"/>
                </a:lnTo>
                <a:lnTo>
                  <a:pt x="0" y="441264"/>
                </a:lnTo>
                <a:lnTo>
                  <a:pt x="0" y="939739"/>
                </a:lnTo>
                <a:lnTo>
                  <a:pt x="770026" y="939739"/>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4438145" y="2070381"/>
            <a:ext cx="1442258" cy="1403277"/>
          </a:xfrm>
          <a:custGeom>
            <a:avLst/>
            <a:gdLst>
              <a:gd name="connsiteX0" fmla="*/ 781163 w 1442258"/>
              <a:gd name="connsiteY0" fmla="*/ 950876 h 1403277"/>
              <a:gd name="connsiteX1" fmla="*/ 781163 w 1442258"/>
              <a:gd name="connsiteY1" fmla="*/ 1392140 h 1403277"/>
              <a:gd name="connsiteX2" fmla="*/ 1431120 w 1442258"/>
              <a:gd name="connsiteY2" fmla="*/ 701638 h 1403277"/>
              <a:gd name="connsiteX3" fmla="*/ 781163 w 1442258"/>
              <a:gd name="connsiteY3" fmla="*/ 11137 h 1403277"/>
              <a:gd name="connsiteX4" fmla="*/ 781163 w 1442258"/>
              <a:gd name="connsiteY4" fmla="*/ 452401 h 1403277"/>
              <a:gd name="connsiteX5" fmla="*/ 11137 w 1442258"/>
              <a:gd name="connsiteY5" fmla="*/ 452401 h 1403277"/>
              <a:gd name="connsiteX6" fmla="*/ 11137 w 1442258"/>
              <a:gd name="connsiteY6" fmla="*/ 950876 h 1403277"/>
              <a:gd name="connsiteX7" fmla="*/ 781163 w 1442258"/>
              <a:gd name="connsiteY7" fmla="*/ 950876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8" h="1403277">
                <a:moveTo>
                  <a:pt x="781163" y="950876"/>
                </a:moveTo>
                <a:lnTo>
                  <a:pt x="781163" y="1392140"/>
                </a:lnTo>
                <a:lnTo>
                  <a:pt x="1431120" y="701638"/>
                </a:lnTo>
                <a:lnTo>
                  <a:pt x="781163" y="11137"/>
                </a:lnTo>
                <a:lnTo>
                  <a:pt x="781163" y="452401"/>
                </a:lnTo>
                <a:lnTo>
                  <a:pt x="11137" y="452401"/>
                </a:lnTo>
                <a:lnTo>
                  <a:pt x="11137" y="950876"/>
                </a:lnTo>
                <a:lnTo>
                  <a:pt x="781163" y="950876"/>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4298928" y="4598511"/>
            <a:ext cx="1419984" cy="1381003"/>
          </a:xfrm>
          <a:custGeom>
            <a:avLst/>
            <a:gdLst>
              <a:gd name="connsiteX0" fmla="*/ 649958 w 1419984"/>
              <a:gd name="connsiteY0" fmla="*/ 441264 h 1381003"/>
              <a:gd name="connsiteX1" fmla="*/ 649958 w 1419984"/>
              <a:gd name="connsiteY1" fmla="*/ 0 h 1381003"/>
              <a:gd name="connsiteX2" fmla="*/ 0 w 1419984"/>
              <a:gd name="connsiteY2" fmla="*/ 690501 h 1381003"/>
              <a:gd name="connsiteX3" fmla="*/ 649958 w 1419984"/>
              <a:gd name="connsiteY3" fmla="*/ 1381003 h 1381003"/>
              <a:gd name="connsiteX4" fmla="*/ 649958 w 1419984"/>
              <a:gd name="connsiteY4" fmla="*/ 939739 h 1381003"/>
              <a:gd name="connsiteX5" fmla="*/ 1419984 w 1419984"/>
              <a:gd name="connsiteY5" fmla="*/ 939739 h 1381003"/>
              <a:gd name="connsiteX6" fmla="*/ 1419984 w 1419984"/>
              <a:gd name="connsiteY6" fmla="*/ 441264 h 1381003"/>
              <a:gd name="connsiteX7" fmla="*/ 649958 w 1419984"/>
              <a:gd name="connsiteY7" fmla="*/ 441264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4" h="1381003">
                <a:moveTo>
                  <a:pt x="649958" y="441264"/>
                </a:moveTo>
                <a:lnTo>
                  <a:pt x="649958" y="0"/>
                </a:lnTo>
                <a:lnTo>
                  <a:pt x="0" y="690501"/>
                </a:lnTo>
                <a:lnTo>
                  <a:pt x="649958" y="1381003"/>
                </a:lnTo>
                <a:lnTo>
                  <a:pt x="649958" y="939739"/>
                </a:lnTo>
                <a:lnTo>
                  <a:pt x="1419984" y="939739"/>
                </a:lnTo>
                <a:lnTo>
                  <a:pt x="1419984" y="441264"/>
                </a:lnTo>
                <a:lnTo>
                  <a:pt x="649958" y="441264"/>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2" name="Freeform 3"/>
          <p:cNvSpPr/>
          <p:nvPr/>
        </p:nvSpPr>
        <p:spPr>
          <a:xfrm>
            <a:off x="4287792" y="4587374"/>
            <a:ext cx="1442257" cy="1403277"/>
          </a:xfrm>
          <a:custGeom>
            <a:avLst/>
            <a:gdLst>
              <a:gd name="connsiteX0" fmla="*/ 661094 w 1442257"/>
              <a:gd name="connsiteY0" fmla="*/ 452401 h 1403277"/>
              <a:gd name="connsiteX1" fmla="*/ 661094 w 1442257"/>
              <a:gd name="connsiteY1" fmla="*/ 11137 h 1403277"/>
              <a:gd name="connsiteX2" fmla="*/ 11137 w 1442257"/>
              <a:gd name="connsiteY2" fmla="*/ 701638 h 1403277"/>
              <a:gd name="connsiteX3" fmla="*/ 661094 w 1442257"/>
              <a:gd name="connsiteY3" fmla="*/ 1392141 h 1403277"/>
              <a:gd name="connsiteX4" fmla="*/ 661094 w 1442257"/>
              <a:gd name="connsiteY4" fmla="*/ 950876 h 1403277"/>
              <a:gd name="connsiteX5" fmla="*/ 1431120 w 1442257"/>
              <a:gd name="connsiteY5" fmla="*/ 950876 h 1403277"/>
              <a:gd name="connsiteX6" fmla="*/ 1431120 w 1442257"/>
              <a:gd name="connsiteY6" fmla="*/ 452401 h 1403277"/>
              <a:gd name="connsiteX7" fmla="*/ 661094 w 1442257"/>
              <a:gd name="connsiteY7" fmla="*/ 452401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7" h="1403277">
                <a:moveTo>
                  <a:pt x="661094" y="452401"/>
                </a:moveTo>
                <a:lnTo>
                  <a:pt x="661094" y="11137"/>
                </a:lnTo>
                <a:lnTo>
                  <a:pt x="11137" y="701638"/>
                </a:lnTo>
                <a:lnTo>
                  <a:pt x="661094" y="1392141"/>
                </a:lnTo>
                <a:lnTo>
                  <a:pt x="661094" y="950876"/>
                </a:lnTo>
                <a:lnTo>
                  <a:pt x="1431120" y="950876"/>
                </a:lnTo>
                <a:lnTo>
                  <a:pt x="1431120" y="452401"/>
                </a:lnTo>
                <a:lnTo>
                  <a:pt x="661094" y="452401"/>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657600" cy="2120900"/>
          </a:xfrm>
          <a:prstGeom prst="rect">
            <a:avLst/>
          </a:prstGeom>
          <a:noFill/>
        </p:spPr>
      </p:pic>
      <p:pic>
        <p:nvPicPr>
          <p:cNvPr id="13" name="Picture 3"/>
          <p:cNvPicPr>
            <a:picLocks noChangeAspect="1" noChangeArrowheads="1"/>
          </p:cNvPicPr>
          <p:nvPr/>
        </p:nvPicPr>
        <p:blipFill>
          <a:blip r:embed="rId4"/>
          <a:srcRect/>
          <a:stretch>
            <a:fillRect/>
          </a:stretch>
        </p:blipFill>
        <p:spPr bwMode="auto">
          <a:xfrm>
            <a:off x="1346200" y="4203700"/>
            <a:ext cx="3098800" cy="2120900"/>
          </a:xfrm>
          <a:prstGeom prst="rect">
            <a:avLst/>
          </a:prstGeom>
          <a:noFill/>
        </p:spPr>
      </p:pic>
      <p:pic>
        <p:nvPicPr>
          <p:cNvPr id="14" name="Picture 3"/>
          <p:cNvPicPr>
            <a:picLocks noChangeAspect="1" noChangeArrowheads="1"/>
          </p:cNvPicPr>
          <p:nvPr/>
        </p:nvPicPr>
        <p:blipFill>
          <a:blip r:embed="rId5"/>
          <a:srcRect/>
          <a:stretch>
            <a:fillRect/>
          </a:stretch>
        </p:blipFill>
        <p:spPr bwMode="auto">
          <a:xfrm>
            <a:off x="5168900" y="1612900"/>
            <a:ext cx="3657600" cy="4711700"/>
          </a:xfrm>
          <a:prstGeom prst="rect">
            <a:avLst/>
          </a:prstGeom>
          <a:noFill/>
        </p:spPr>
      </p:pic>
      <p:sp>
        <p:nvSpPr>
          <p:cNvPr id="2" name="TextBox 1"/>
          <p:cNvSpPr txBox="1"/>
          <p:nvPr/>
        </p:nvSpPr>
        <p:spPr>
          <a:xfrm>
            <a:off x="1485900" y="6426200"/>
            <a:ext cx="4758414"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Total</a:t>
            </a:r>
            <a:r>
              <a:rPr lang="en-US" altLang="zh-CN" sz="2455" dirty="0" smtClean="0">
                <a:latin typeface="Calibri"/>
                <a:cs typeface="Calibri"/>
              </a:rPr>
              <a:t> </a:t>
            </a:r>
            <a:r>
              <a:rPr lang="en-US" altLang="zh-CN" sz="2455" b="1" dirty="0" smtClean="0">
                <a:solidFill>
                  <a:srgbClr val="FFFFFF"/>
                </a:solidFill>
                <a:latin typeface="Calibri"/>
                <a:cs typeface="Calibri"/>
              </a:rPr>
              <a:t>time</a:t>
            </a:r>
            <a:r>
              <a:rPr lang="en-US" altLang="zh-CN" sz="2455" dirty="0" smtClean="0">
                <a:latin typeface="Calibri"/>
                <a:cs typeface="Calibri"/>
              </a:rPr>
              <a:t> </a:t>
            </a:r>
            <a:r>
              <a:rPr lang="en-US" altLang="zh-CN" sz="2455" b="1" dirty="0" smtClean="0">
                <a:solidFill>
                  <a:srgbClr val="FFFFFF"/>
                </a:solidFill>
                <a:latin typeface="Calibri"/>
                <a:cs typeface="Calibri"/>
              </a:rPr>
              <a:t>=</a:t>
            </a:r>
            <a:r>
              <a:rPr lang="en-US" altLang="zh-CN" sz="2455" dirty="0" smtClean="0">
                <a:latin typeface="Calibri"/>
                <a:cs typeface="Calibri"/>
              </a:rPr>
              <a:t> </a:t>
            </a:r>
            <a:r>
              <a:rPr lang="en-US" altLang="zh-CN" sz="2455" b="1" dirty="0" smtClean="0">
                <a:solidFill>
                  <a:srgbClr val="FFFFFF"/>
                </a:solidFill>
                <a:latin typeface="Calibri"/>
                <a:cs typeface="Calibri"/>
              </a:rPr>
              <a:t>compute</a:t>
            </a:r>
            <a:r>
              <a:rPr lang="en-US" altLang="zh-CN" sz="2455" dirty="0" smtClean="0">
                <a:latin typeface="Calibri"/>
                <a:cs typeface="Calibri"/>
              </a:rPr>
              <a:t> </a:t>
            </a:r>
            <a:r>
              <a:rPr lang="en-US" altLang="zh-CN" sz="2455" b="1" dirty="0" smtClean="0">
                <a:solidFill>
                  <a:srgbClr val="FFFFFF"/>
                </a:solidFill>
                <a:latin typeface="Calibri"/>
                <a:cs typeface="Calibri"/>
              </a:rPr>
              <a:t>+</a:t>
            </a:r>
            <a:r>
              <a:rPr lang="en-US" altLang="zh-CN" sz="2455" dirty="0" smtClean="0">
                <a:latin typeface="Calibri"/>
                <a:cs typeface="Calibri"/>
              </a:rPr>
              <a:t> </a:t>
            </a:r>
            <a:r>
              <a:rPr lang="en-US" altLang="zh-CN" sz="2455" b="1" dirty="0" smtClean="0">
                <a:solidFill>
                  <a:srgbClr val="FFFFFF"/>
                </a:solidFill>
                <a:latin typeface="Calibri"/>
                <a:cs typeface="Calibri"/>
              </a:rPr>
              <a:t>transfer</a:t>
            </a:r>
            <a:r>
              <a:rPr lang="en-US" altLang="zh-CN" sz="2455" dirty="0" smtClean="0">
                <a:latin typeface="Calibri"/>
                <a:cs typeface="Calibri"/>
              </a:rPr>
              <a:t> </a:t>
            </a:r>
            <a:r>
              <a:rPr lang="en-US" altLang="zh-CN" sz="2455" b="1" dirty="0" smtClean="0">
                <a:solidFill>
                  <a:srgbClr val="FFFFFF"/>
                </a:solidFill>
                <a:latin typeface="Calibri"/>
                <a:cs typeface="Calibri"/>
              </a:rPr>
              <a:t>time</a:t>
            </a:r>
          </a:p>
        </p:txBody>
      </p:sp>
      <p:sp>
        <p:nvSpPr>
          <p:cNvPr id="15"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16"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
        <p:nvSpPr>
          <p:cNvPr id="17" name="TextBox 1"/>
          <p:cNvSpPr txBox="1"/>
          <p:nvPr/>
        </p:nvSpPr>
        <p:spPr>
          <a:xfrm>
            <a:off x="6718300" y="3022600"/>
            <a:ext cx="1152786"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Nothing!</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6593178" y="3740952"/>
            <a:ext cx="1381003" cy="1419983"/>
          </a:xfrm>
          <a:custGeom>
            <a:avLst/>
            <a:gdLst>
              <a:gd name="connsiteX0" fmla="*/ 448792 w 1381003"/>
              <a:gd name="connsiteY0" fmla="*/ 807397 h 1419983"/>
              <a:gd name="connsiteX1" fmla="*/ 0 w 1381003"/>
              <a:gd name="connsiteY1" fmla="*/ 807397 h 1419983"/>
              <a:gd name="connsiteX2" fmla="*/ 690502 w 1381003"/>
              <a:gd name="connsiteY2" fmla="*/ 1419983 h 1419983"/>
              <a:gd name="connsiteX3" fmla="*/ 1381003 w 1381003"/>
              <a:gd name="connsiteY3" fmla="*/ 807397 h 1419983"/>
              <a:gd name="connsiteX4" fmla="*/ 932210 w 1381003"/>
              <a:gd name="connsiteY4" fmla="*/ 807397 h 1419983"/>
              <a:gd name="connsiteX5" fmla="*/ 932210 w 1381003"/>
              <a:gd name="connsiteY5" fmla="*/ 0 h 1419983"/>
              <a:gd name="connsiteX6" fmla="*/ 448792 w 1381003"/>
              <a:gd name="connsiteY6" fmla="*/ 0 h 1419983"/>
              <a:gd name="connsiteX7" fmla="*/ 448792 w 1381003"/>
              <a:gd name="connsiteY7" fmla="*/ 807397 h 14199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81003" h="1419983">
                <a:moveTo>
                  <a:pt x="448792" y="807397"/>
                </a:moveTo>
                <a:lnTo>
                  <a:pt x="0" y="807397"/>
                </a:lnTo>
                <a:lnTo>
                  <a:pt x="690502" y="1419983"/>
                </a:lnTo>
                <a:lnTo>
                  <a:pt x="1381003" y="807397"/>
                </a:lnTo>
                <a:lnTo>
                  <a:pt x="932210" y="807397"/>
                </a:lnTo>
                <a:lnTo>
                  <a:pt x="932210" y="0"/>
                </a:lnTo>
                <a:lnTo>
                  <a:pt x="448792" y="0"/>
                </a:lnTo>
                <a:lnTo>
                  <a:pt x="448792" y="807397"/>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6582041" y="3729815"/>
            <a:ext cx="1403278" cy="1442257"/>
          </a:xfrm>
          <a:custGeom>
            <a:avLst/>
            <a:gdLst>
              <a:gd name="connsiteX0" fmla="*/ 459930 w 1403278"/>
              <a:gd name="connsiteY0" fmla="*/ 818534 h 1442257"/>
              <a:gd name="connsiteX1" fmla="*/ 11137 w 1403278"/>
              <a:gd name="connsiteY1" fmla="*/ 818534 h 1442257"/>
              <a:gd name="connsiteX2" fmla="*/ 701639 w 1403278"/>
              <a:gd name="connsiteY2" fmla="*/ 1431120 h 1442257"/>
              <a:gd name="connsiteX3" fmla="*/ 1392140 w 1403278"/>
              <a:gd name="connsiteY3" fmla="*/ 818534 h 1442257"/>
              <a:gd name="connsiteX4" fmla="*/ 943347 w 1403278"/>
              <a:gd name="connsiteY4" fmla="*/ 818534 h 1442257"/>
              <a:gd name="connsiteX5" fmla="*/ 943347 w 1403278"/>
              <a:gd name="connsiteY5" fmla="*/ 11137 h 1442257"/>
              <a:gd name="connsiteX6" fmla="*/ 459930 w 1403278"/>
              <a:gd name="connsiteY6" fmla="*/ 11137 h 1442257"/>
              <a:gd name="connsiteX7" fmla="*/ 459930 w 1403278"/>
              <a:gd name="connsiteY7" fmla="*/ 818534 h 144225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03278" h="1442257">
                <a:moveTo>
                  <a:pt x="459930" y="818534"/>
                </a:moveTo>
                <a:lnTo>
                  <a:pt x="11137" y="818534"/>
                </a:lnTo>
                <a:lnTo>
                  <a:pt x="701639" y="1431120"/>
                </a:lnTo>
                <a:lnTo>
                  <a:pt x="1392140" y="818534"/>
                </a:lnTo>
                <a:lnTo>
                  <a:pt x="943347" y="818534"/>
                </a:lnTo>
                <a:lnTo>
                  <a:pt x="943347" y="11137"/>
                </a:lnTo>
                <a:lnTo>
                  <a:pt x="459930" y="11137"/>
                </a:lnTo>
                <a:lnTo>
                  <a:pt x="459930" y="818534"/>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5652090" y="962238"/>
            <a:ext cx="3380117" cy="5412643"/>
          </a:xfrm>
          <a:custGeom>
            <a:avLst/>
            <a:gdLst>
              <a:gd name="connsiteX0" fmla="*/ 0 w 3380117"/>
              <a:gd name="connsiteY0" fmla="*/ 0 h 5412643"/>
              <a:gd name="connsiteX1" fmla="*/ 3380117 w 3380117"/>
              <a:gd name="connsiteY1" fmla="*/ 0 h 5412643"/>
              <a:gd name="connsiteX2" fmla="*/ 3380117 w 3380117"/>
              <a:gd name="connsiteY2" fmla="*/ 5412643 h 5412643"/>
              <a:gd name="connsiteX3" fmla="*/ 0 w 3380117"/>
              <a:gd name="connsiteY3" fmla="*/ 5412643 h 5412643"/>
              <a:gd name="connsiteX4" fmla="*/ 0 w 3380117"/>
              <a:gd name="connsiteY4" fmla="*/ 0 h 541264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80117" h="5412643">
                <a:moveTo>
                  <a:pt x="0" y="0"/>
                </a:moveTo>
                <a:lnTo>
                  <a:pt x="3380117" y="0"/>
                </a:lnTo>
                <a:lnTo>
                  <a:pt x="3380117" y="5412643"/>
                </a:lnTo>
                <a:lnTo>
                  <a:pt x="0" y="5412643"/>
                </a:lnTo>
                <a:lnTo>
                  <a:pt x="0" y="0"/>
                </a:lnTo>
              </a:path>
            </a:pathLst>
          </a:custGeom>
          <a:solidFill>
            <a:srgbClr val="33333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1063595" y="1068042"/>
            <a:ext cx="3380116" cy="5284565"/>
          </a:xfrm>
          <a:custGeom>
            <a:avLst/>
            <a:gdLst>
              <a:gd name="connsiteX0" fmla="*/ 0 w 3380116"/>
              <a:gd name="connsiteY0" fmla="*/ 0 h 5284565"/>
              <a:gd name="connsiteX1" fmla="*/ 3380116 w 3380116"/>
              <a:gd name="connsiteY1" fmla="*/ 0 h 5284565"/>
              <a:gd name="connsiteX2" fmla="*/ 3380116 w 3380116"/>
              <a:gd name="connsiteY2" fmla="*/ 5284565 h 5284565"/>
              <a:gd name="connsiteX3" fmla="*/ 0 w 3380116"/>
              <a:gd name="connsiteY3" fmla="*/ 5284565 h 5284565"/>
              <a:gd name="connsiteX4" fmla="*/ 0 w 3380116"/>
              <a:gd name="connsiteY4" fmla="*/ 0 h 528456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80116" h="5284565">
                <a:moveTo>
                  <a:pt x="0" y="0"/>
                </a:moveTo>
                <a:lnTo>
                  <a:pt x="3380116" y="0"/>
                </a:lnTo>
                <a:lnTo>
                  <a:pt x="3380116" y="5284565"/>
                </a:lnTo>
                <a:lnTo>
                  <a:pt x="0" y="5284565"/>
                </a:lnTo>
                <a:lnTo>
                  <a:pt x="0" y="0"/>
                </a:lnTo>
              </a:path>
            </a:pathLst>
          </a:custGeom>
          <a:solidFill>
            <a:srgbClr val="33333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4449282" y="2081518"/>
            <a:ext cx="1419983" cy="1381003"/>
          </a:xfrm>
          <a:custGeom>
            <a:avLst/>
            <a:gdLst>
              <a:gd name="connsiteX0" fmla="*/ 770026 w 1419983"/>
              <a:gd name="connsiteY0" fmla="*/ 939739 h 1381003"/>
              <a:gd name="connsiteX1" fmla="*/ 770026 w 1419983"/>
              <a:gd name="connsiteY1" fmla="*/ 1381003 h 1381003"/>
              <a:gd name="connsiteX2" fmla="*/ 1419983 w 1419983"/>
              <a:gd name="connsiteY2" fmla="*/ 690501 h 1381003"/>
              <a:gd name="connsiteX3" fmla="*/ 770026 w 1419983"/>
              <a:gd name="connsiteY3" fmla="*/ 0 h 1381003"/>
              <a:gd name="connsiteX4" fmla="*/ 770026 w 1419983"/>
              <a:gd name="connsiteY4" fmla="*/ 441264 h 1381003"/>
              <a:gd name="connsiteX5" fmla="*/ 0 w 1419983"/>
              <a:gd name="connsiteY5" fmla="*/ 441264 h 1381003"/>
              <a:gd name="connsiteX6" fmla="*/ 0 w 1419983"/>
              <a:gd name="connsiteY6" fmla="*/ 939739 h 1381003"/>
              <a:gd name="connsiteX7" fmla="*/ 770026 w 1419983"/>
              <a:gd name="connsiteY7" fmla="*/ 939739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3" h="1381003">
                <a:moveTo>
                  <a:pt x="770026" y="939739"/>
                </a:moveTo>
                <a:lnTo>
                  <a:pt x="770026" y="1381003"/>
                </a:lnTo>
                <a:lnTo>
                  <a:pt x="1419983" y="690501"/>
                </a:lnTo>
                <a:lnTo>
                  <a:pt x="770026" y="0"/>
                </a:lnTo>
                <a:lnTo>
                  <a:pt x="770026" y="441264"/>
                </a:lnTo>
                <a:lnTo>
                  <a:pt x="0" y="441264"/>
                </a:lnTo>
                <a:lnTo>
                  <a:pt x="0" y="939739"/>
                </a:lnTo>
                <a:lnTo>
                  <a:pt x="770026" y="939739"/>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4438145" y="2070381"/>
            <a:ext cx="1442258" cy="1403277"/>
          </a:xfrm>
          <a:custGeom>
            <a:avLst/>
            <a:gdLst>
              <a:gd name="connsiteX0" fmla="*/ 781163 w 1442258"/>
              <a:gd name="connsiteY0" fmla="*/ 950876 h 1403277"/>
              <a:gd name="connsiteX1" fmla="*/ 781163 w 1442258"/>
              <a:gd name="connsiteY1" fmla="*/ 1392140 h 1403277"/>
              <a:gd name="connsiteX2" fmla="*/ 1431120 w 1442258"/>
              <a:gd name="connsiteY2" fmla="*/ 701638 h 1403277"/>
              <a:gd name="connsiteX3" fmla="*/ 781163 w 1442258"/>
              <a:gd name="connsiteY3" fmla="*/ 11137 h 1403277"/>
              <a:gd name="connsiteX4" fmla="*/ 781163 w 1442258"/>
              <a:gd name="connsiteY4" fmla="*/ 452401 h 1403277"/>
              <a:gd name="connsiteX5" fmla="*/ 11137 w 1442258"/>
              <a:gd name="connsiteY5" fmla="*/ 452401 h 1403277"/>
              <a:gd name="connsiteX6" fmla="*/ 11137 w 1442258"/>
              <a:gd name="connsiteY6" fmla="*/ 950876 h 1403277"/>
              <a:gd name="connsiteX7" fmla="*/ 781163 w 1442258"/>
              <a:gd name="connsiteY7" fmla="*/ 950876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8" h="1403277">
                <a:moveTo>
                  <a:pt x="781163" y="950876"/>
                </a:moveTo>
                <a:lnTo>
                  <a:pt x="781163" y="1392140"/>
                </a:lnTo>
                <a:lnTo>
                  <a:pt x="1431120" y="701638"/>
                </a:lnTo>
                <a:lnTo>
                  <a:pt x="781163" y="11137"/>
                </a:lnTo>
                <a:lnTo>
                  <a:pt x="781163" y="452401"/>
                </a:lnTo>
                <a:lnTo>
                  <a:pt x="11137" y="452401"/>
                </a:lnTo>
                <a:lnTo>
                  <a:pt x="11137" y="950876"/>
                </a:lnTo>
                <a:lnTo>
                  <a:pt x="781163" y="950876"/>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4298928" y="4598511"/>
            <a:ext cx="1419984" cy="1381003"/>
          </a:xfrm>
          <a:custGeom>
            <a:avLst/>
            <a:gdLst>
              <a:gd name="connsiteX0" fmla="*/ 649958 w 1419984"/>
              <a:gd name="connsiteY0" fmla="*/ 441264 h 1381003"/>
              <a:gd name="connsiteX1" fmla="*/ 649958 w 1419984"/>
              <a:gd name="connsiteY1" fmla="*/ 0 h 1381003"/>
              <a:gd name="connsiteX2" fmla="*/ 0 w 1419984"/>
              <a:gd name="connsiteY2" fmla="*/ 690501 h 1381003"/>
              <a:gd name="connsiteX3" fmla="*/ 649958 w 1419984"/>
              <a:gd name="connsiteY3" fmla="*/ 1381003 h 1381003"/>
              <a:gd name="connsiteX4" fmla="*/ 649958 w 1419984"/>
              <a:gd name="connsiteY4" fmla="*/ 939739 h 1381003"/>
              <a:gd name="connsiteX5" fmla="*/ 1419984 w 1419984"/>
              <a:gd name="connsiteY5" fmla="*/ 939739 h 1381003"/>
              <a:gd name="connsiteX6" fmla="*/ 1419984 w 1419984"/>
              <a:gd name="connsiteY6" fmla="*/ 441264 h 1381003"/>
              <a:gd name="connsiteX7" fmla="*/ 649958 w 1419984"/>
              <a:gd name="connsiteY7" fmla="*/ 441264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4" h="1381003">
                <a:moveTo>
                  <a:pt x="649958" y="441264"/>
                </a:moveTo>
                <a:lnTo>
                  <a:pt x="649958" y="0"/>
                </a:lnTo>
                <a:lnTo>
                  <a:pt x="0" y="690501"/>
                </a:lnTo>
                <a:lnTo>
                  <a:pt x="649958" y="1381003"/>
                </a:lnTo>
                <a:lnTo>
                  <a:pt x="649958" y="939739"/>
                </a:lnTo>
                <a:lnTo>
                  <a:pt x="1419984" y="939739"/>
                </a:lnTo>
                <a:lnTo>
                  <a:pt x="1419984" y="441264"/>
                </a:lnTo>
                <a:lnTo>
                  <a:pt x="649958" y="441264"/>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2" name="Freeform 3"/>
          <p:cNvSpPr/>
          <p:nvPr/>
        </p:nvSpPr>
        <p:spPr>
          <a:xfrm>
            <a:off x="4287792" y="4587374"/>
            <a:ext cx="1442257" cy="1403277"/>
          </a:xfrm>
          <a:custGeom>
            <a:avLst/>
            <a:gdLst>
              <a:gd name="connsiteX0" fmla="*/ 661094 w 1442257"/>
              <a:gd name="connsiteY0" fmla="*/ 452401 h 1403277"/>
              <a:gd name="connsiteX1" fmla="*/ 661094 w 1442257"/>
              <a:gd name="connsiteY1" fmla="*/ 11137 h 1403277"/>
              <a:gd name="connsiteX2" fmla="*/ 11137 w 1442257"/>
              <a:gd name="connsiteY2" fmla="*/ 701638 h 1403277"/>
              <a:gd name="connsiteX3" fmla="*/ 661094 w 1442257"/>
              <a:gd name="connsiteY3" fmla="*/ 1392141 h 1403277"/>
              <a:gd name="connsiteX4" fmla="*/ 661094 w 1442257"/>
              <a:gd name="connsiteY4" fmla="*/ 950876 h 1403277"/>
              <a:gd name="connsiteX5" fmla="*/ 1431120 w 1442257"/>
              <a:gd name="connsiteY5" fmla="*/ 950876 h 1403277"/>
              <a:gd name="connsiteX6" fmla="*/ 1431120 w 1442257"/>
              <a:gd name="connsiteY6" fmla="*/ 452401 h 1403277"/>
              <a:gd name="connsiteX7" fmla="*/ 661094 w 1442257"/>
              <a:gd name="connsiteY7" fmla="*/ 452401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7" h="1403277">
                <a:moveTo>
                  <a:pt x="661094" y="452401"/>
                </a:moveTo>
                <a:lnTo>
                  <a:pt x="661094" y="11137"/>
                </a:lnTo>
                <a:lnTo>
                  <a:pt x="11137" y="701638"/>
                </a:lnTo>
                <a:lnTo>
                  <a:pt x="661094" y="1392141"/>
                </a:lnTo>
                <a:lnTo>
                  <a:pt x="661094" y="950876"/>
                </a:lnTo>
                <a:lnTo>
                  <a:pt x="1431120" y="950876"/>
                </a:lnTo>
                <a:lnTo>
                  <a:pt x="1431120" y="452401"/>
                </a:lnTo>
                <a:lnTo>
                  <a:pt x="661094" y="452401"/>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4298928" y="4598511"/>
            <a:ext cx="1419984" cy="1381003"/>
          </a:xfrm>
          <a:custGeom>
            <a:avLst/>
            <a:gdLst>
              <a:gd name="connsiteX0" fmla="*/ 649958 w 1419984"/>
              <a:gd name="connsiteY0" fmla="*/ 441264 h 1381003"/>
              <a:gd name="connsiteX1" fmla="*/ 649958 w 1419984"/>
              <a:gd name="connsiteY1" fmla="*/ 0 h 1381003"/>
              <a:gd name="connsiteX2" fmla="*/ 0 w 1419984"/>
              <a:gd name="connsiteY2" fmla="*/ 690501 h 1381003"/>
              <a:gd name="connsiteX3" fmla="*/ 649958 w 1419984"/>
              <a:gd name="connsiteY3" fmla="*/ 1381003 h 1381003"/>
              <a:gd name="connsiteX4" fmla="*/ 649958 w 1419984"/>
              <a:gd name="connsiteY4" fmla="*/ 939739 h 1381003"/>
              <a:gd name="connsiteX5" fmla="*/ 1419984 w 1419984"/>
              <a:gd name="connsiteY5" fmla="*/ 939739 h 1381003"/>
              <a:gd name="connsiteX6" fmla="*/ 1419984 w 1419984"/>
              <a:gd name="connsiteY6" fmla="*/ 441264 h 1381003"/>
              <a:gd name="connsiteX7" fmla="*/ 649958 w 1419984"/>
              <a:gd name="connsiteY7" fmla="*/ 441264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4" h="1381003">
                <a:moveTo>
                  <a:pt x="649958" y="441264"/>
                </a:moveTo>
                <a:lnTo>
                  <a:pt x="649958" y="0"/>
                </a:lnTo>
                <a:lnTo>
                  <a:pt x="0" y="690501"/>
                </a:lnTo>
                <a:lnTo>
                  <a:pt x="649958" y="1381003"/>
                </a:lnTo>
                <a:lnTo>
                  <a:pt x="649958" y="939739"/>
                </a:lnTo>
                <a:lnTo>
                  <a:pt x="1419984" y="939739"/>
                </a:lnTo>
                <a:lnTo>
                  <a:pt x="1419984" y="441264"/>
                </a:lnTo>
                <a:lnTo>
                  <a:pt x="649958" y="441264"/>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4" name="Freeform 3"/>
          <p:cNvSpPr/>
          <p:nvPr/>
        </p:nvSpPr>
        <p:spPr>
          <a:xfrm>
            <a:off x="4287792" y="4587374"/>
            <a:ext cx="1442257" cy="1403277"/>
          </a:xfrm>
          <a:custGeom>
            <a:avLst/>
            <a:gdLst>
              <a:gd name="connsiteX0" fmla="*/ 661094 w 1442257"/>
              <a:gd name="connsiteY0" fmla="*/ 452401 h 1403277"/>
              <a:gd name="connsiteX1" fmla="*/ 661094 w 1442257"/>
              <a:gd name="connsiteY1" fmla="*/ 11137 h 1403277"/>
              <a:gd name="connsiteX2" fmla="*/ 11137 w 1442257"/>
              <a:gd name="connsiteY2" fmla="*/ 701638 h 1403277"/>
              <a:gd name="connsiteX3" fmla="*/ 661094 w 1442257"/>
              <a:gd name="connsiteY3" fmla="*/ 1392141 h 1403277"/>
              <a:gd name="connsiteX4" fmla="*/ 661094 w 1442257"/>
              <a:gd name="connsiteY4" fmla="*/ 950876 h 1403277"/>
              <a:gd name="connsiteX5" fmla="*/ 1431120 w 1442257"/>
              <a:gd name="connsiteY5" fmla="*/ 950876 h 1403277"/>
              <a:gd name="connsiteX6" fmla="*/ 1431120 w 1442257"/>
              <a:gd name="connsiteY6" fmla="*/ 452401 h 1403277"/>
              <a:gd name="connsiteX7" fmla="*/ 661094 w 1442257"/>
              <a:gd name="connsiteY7" fmla="*/ 452401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7" h="1403277">
                <a:moveTo>
                  <a:pt x="661094" y="452401"/>
                </a:moveTo>
                <a:lnTo>
                  <a:pt x="661094" y="11137"/>
                </a:lnTo>
                <a:lnTo>
                  <a:pt x="11137" y="701638"/>
                </a:lnTo>
                <a:lnTo>
                  <a:pt x="661094" y="1392141"/>
                </a:lnTo>
                <a:lnTo>
                  <a:pt x="661094" y="950876"/>
                </a:lnTo>
                <a:lnTo>
                  <a:pt x="1431120" y="950876"/>
                </a:lnTo>
                <a:lnTo>
                  <a:pt x="1431120" y="452401"/>
                </a:lnTo>
                <a:lnTo>
                  <a:pt x="661094" y="452401"/>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5" name="Freeform 3"/>
          <p:cNvSpPr/>
          <p:nvPr/>
        </p:nvSpPr>
        <p:spPr>
          <a:xfrm>
            <a:off x="4449282" y="2081518"/>
            <a:ext cx="1419983" cy="1381003"/>
          </a:xfrm>
          <a:custGeom>
            <a:avLst/>
            <a:gdLst>
              <a:gd name="connsiteX0" fmla="*/ 770026 w 1419983"/>
              <a:gd name="connsiteY0" fmla="*/ 939739 h 1381003"/>
              <a:gd name="connsiteX1" fmla="*/ 770026 w 1419983"/>
              <a:gd name="connsiteY1" fmla="*/ 1381003 h 1381003"/>
              <a:gd name="connsiteX2" fmla="*/ 1419983 w 1419983"/>
              <a:gd name="connsiteY2" fmla="*/ 690501 h 1381003"/>
              <a:gd name="connsiteX3" fmla="*/ 770026 w 1419983"/>
              <a:gd name="connsiteY3" fmla="*/ 0 h 1381003"/>
              <a:gd name="connsiteX4" fmla="*/ 770026 w 1419983"/>
              <a:gd name="connsiteY4" fmla="*/ 441264 h 1381003"/>
              <a:gd name="connsiteX5" fmla="*/ 0 w 1419983"/>
              <a:gd name="connsiteY5" fmla="*/ 441264 h 1381003"/>
              <a:gd name="connsiteX6" fmla="*/ 0 w 1419983"/>
              <a:gd name="connsiteY6" fmla="*/ 939739 h 1381003"/>
              <a:gd name="connsiteX7" fmla="*/ 770026 w 1419983"/>
              <a:gd name="connsiteY7" fmla="*/ 939739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3" h="1381003">
                <a:moveTo>
                  <a:pt x="770026" y="939739"/>
                </a:moveTo>
                <a:lnTo>
                  <a:pt x="770026" y="1381003"/>
                </a:lnTo>
                <a:lnTo>
                  <a:pt x="1419983" y="690501"/>
                </a:lnTo>
                <a:lnTo>
                  <a:pt x="770026" y="0"/>
                </a:lnTo>
                <a:lnTo>
                  <a:pt x="770026" y="441264"/>
                </a:lnTo>
                <a:lnTo>
                  <a:pt x="0" y="441264"/>
                </a:lnTo>
                <a:lnTo>
                  <a:pt x="0" y="939739"/>
                </a:lnTo>
                <a:lnTo>
                  <a:pt x="770026" y="939739"/>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6" name="Freeform 3"/>
          <p:cNvSpPr/>
          <p:nvPr/>
        </p:nvSpPr>
        <p:spPr>
          <a:xfrm>
            <a:off x="4438145" y="2070381"/>
            <a:ext cx="1442258" cy="1403277"/>
          </a:xfrm>
          <a:custGeom>
            <a:avLst/>
            <a:gdLst>
              <a:gd name="connsiteX0" fmla="*/ 781163 w 1442258"/>
              <a:gd name="connsiteY0" fmla="*/ 950876 h 1403277"/>
              <a:gd name="connsiteX1" fmla="*/ 781163 w 1442258"/>
              <a:gd name="connsiteY1" fmla="*/ 1392140 h 1403277"/>
              <a:gd name="connsiteX2" fmla="*/ 1431120 w 1442258"/>
              <a:gd name="connsiteY2" fmla="*/ 701638 h 1403277"/>
              <a:gd name="connsiteX3" fmla="*/ 781163 w 1442258"/>
              <a:gd name="connsiteY3" fmla="*/ 11137 h 1403277"/>
              <a:gd name="connsiteX4" fmla="*/ 781163 w 1442258"/>
              <a:gd name="connsiteY4" fmla="*/ 452401 h 1403277"/>
              <a:gd name="connsiteX5" fmla="*/ 11137 w 1442258"/>
              <a:gd name="connsiteY5" fmla="*/ 452401 h 1403277"/>
              <a:gd name="connsiteX6" fmla="*/ 11137 w 1442258"/>
              <a:gd name="connsiteY6" fmla="*/ 950876 h 1403277"/>
              <a:gd name="connsiteX7" fmla="*/ 781163 w 1442258"/>
              <a:gd name="connsiteY7" fmla="*/ 950876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8" h="1403277">
                <a:moveTo>
                  <a:pt x="781163" y="950876"/>
                </a:moveTo>
                <a:lnTo>
                  <a:pt x="781163" y="1392140"/>
                </a:lnTo>
                <a:lnTo>
                  <a:pt x="1431120" y="701638"/>
                </a:lnTo>
                <a:lnTo>
                  <a:pt x="781163" y="11137"/>
                </a:lnTo>
                <a:lnTo>
                  <a:pt x="781163" y="452401"/>
                </a:lnTo>
                <a:lnTo>
                  <a:pt x="11137" y="452401"/>
                </a:lnTo>
                <a:lnTo>
                  <a:pt x="11137" y="950876"/>
                </a:lnTo>
                <a:lnTo>
                  <a:pt x="781163" y="950876"/>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657600" cy="2120900"/>
          </a:xfrm>
          <a:prstGeom prst="rect">
            <a:avLst/>
          </a:prstGeom>
          <a:noFill/>
        </p:spPr>
      </p:pic>
      <p:pic>
        <p:nvPicPr>
          <p:cNvPr id="17" name="Picture 3"/>
          <p:cNvPicPr>
            <a:picLocks noChangeAspect="1" noChangeArrowheads="1"/>
          </p:cNvPicPr>
          <p:nvPr/>
        </p:nvPicPr>
        <p:blipFill>
          <a:blip r:embed="rId4"/>
          <a:srcRect/>
          <a:stretch>
            <a:fillRect/>
          </a:stretch>
        </p:blipFill>
        <p:spPr bwMode="auto">
          <a:xfrm>
            <a:off x="1346200" y="4203700"/>
            <a:ext cx="3098800" cy="2120900"/>
          </a:xfrm>
          <a:prstGeom prst="rect">
            <a:avLst/>
          </a:prstGeom>
          <a:noFill/>
        </p:spPr>
      </p:pic>
      <p:pic>
        <p:nvPicPr>
          <p:cNvPr id="18" name="Picture 3"/>
          <p:cNvPicPr>
            <a:picLocks noChangeAspect="1" noChangeArrowheads="1"/>
          </p:cNvPicPr>
          <p:nvPr/>
        </p:nvPicPr>
        <p:blipFill>
          <a:blip r:embed="rId5"/>
          <a:srcRect/>
          <a:stretch>
            <a:fillRect/>
          </a:stretch>
        </p:blipFill>
        <p:spPr bwMode="auto">
          <a:xfrm>
            <a:off x="5168900" y="1612900"/>
            <a:ext cx="3657600" cy="4711700"/>
          </a:xfrm>
          <a:prstGeom prst="rect">
            <a:avLst/>
          </a:prstGeom>
          <a:noFill/>
        </p:spPr>
      </p:pic>
      <p:sp>
        <p:nvSpPr>
          <p:cNvPr id="2" name="TextBox 1"/>
          <p:cNvSpPr txBox="1"/>
          <p:nvPr/>
        </p:nvSpPr>
        <p:spPr>
          <a:xfrm>
            <a:off x="1485900" y="6426200"/>
            <a:ext cx="4758414"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Total</a:t>
            </a:r>
            <a:r>
              <a:rPr lang="en-US" altLang="zh-CN" sz="2455" dirty="0" smtClean="0">
                <a:latin typeface="Calibri"/>
                <a:cs typeface="Calibri"/>
              </a:rPr>
              <a:t> </a:t>
            </a:r>
            <a:r>
              <a:rPr lang="en-US" altLang="zh-CN" sz="2455" b="1" dirty="0" smtClean="0">
                <a:solidFill>
                  <a:srgbClr val="FFFFFF"/>
                </a:solidFill>
                <a:latin typeface="Calibri"/>
                <a:cs typeface="Calibri"/>
              </a:rPr>
              <a:t>time</a:t>
            </a:r>
            <a:r>
              <a:rPr lang="en-US" altLang="zh-CN" sz="2455" dirty="0" smtClean="0">
                <a:latin typeface="Calibri"/>
                <a:cs typeface="Calibri"/>
              </a:rPr>
              <a:t> </a:t>
            </a:r>
            <a:r>
              <a:rPr lang="en-US" altLang="zh-CN" sz="2455" b="1" dirty="0" smtClean="0">
                <a:solidFill>
                  <a:srgbClr val="FFFFFF"/>
                </a:solidFill>
                <a:latin typeface="Calibri"/>
                <a:cs typeface="Calibri"/>
              </a:rPr>
              <a:t>=</a:t>
            </a:r>
            <a:r>
              <a:rPr lang="en-US" altLang="zh-CN" sz="2455" dirty="0" smtClean="0">
                <a:latin typeface="Calibri"/>
                <a:cs typeface="Calibri"/>
              </a:rPr>
              <a:t> </a:t>
            </a:r>
            <a:r>
              <a:rPr lang="en-US" altLang="zh-CN" sz="2455" b="1" dirty="0" smtClean="0">
                <a:solidFill>
                  <a:srgbClr val="FFFFFF"/>
                </a:solidFill>
                <a:latin typeface="Calibri"/>
                <a:cs typeface="Calibri"/>
              </a:rPr>
              <a:t>compute</a:t>
            </a:r>
            <a:r>
              <a:rPr lang="en-US" altLang="zh-CN" sz="2455" dirty="0" smtClean="0">
                <a:latin typeface="Calibri"/>
                <a:cs typeface="Calibri"/>
              </a:rPr>
              <a:t> </a:t>
            </a:r>
            <a:r>
              <a:rPr lang="en-US" altLang="zh-CN" sz="2455" b="1" dirty="0" smtClean="0">
                <a:solidFill>
                  <a:srgbClr val="FFFFFF"/>
                </a:solidFill>
                <a:latin typeface="Calibri"/>
                <a:cs typeface="Calibri"/>
              </a:rPr>
              <a:t>+</a:t>
            </a:r>
            <a:r>
              <a:rPr lang="en-US" altLang="zh-CN" sz="2455" dirty="0" smtClean="0">
                <a:latin typeface="Calibri"/>
                <a:cs typeface="Calibri"/>
              </a:rPr>
              <a:t> </a:t>
            </a:r>
            <a:r>
              <a:rPr lang="en-US" altLang="zh-CN" sz="2455" b="1" dirty="0" smtClean="0">
                <a:solidFill>
                  <a:srgbClr val="FFFFFF"/>
                </a:solidFill>
                <a:latin typeface="Calibri"/>
                <a:cs typeface="Calibri"/>
              </a:rPr>
              <a:t>transfer</a:t>
            </a:r>
            <a:r>
              <a:rPr lang="en-US" altLang="zh-CN" sz="2455" dirty="0" smtClean="0">
                <a:latin typeface="Calibri"/>
                <a:cs typeface="Calibri"/>
              </a:rPr>
              <a:t> </a:t>
            </a:r>
            <a:r>
              <a:rPr lang="en-US" altLang="zh-CN" sz="2455" b="1" dirty="0" smtClean="0">
                <a:solidFill>
                  <a:srgbClr val="FFFFFF"/>
                </a:solidFill>
                <a:latin typeface="Calibri"/>
                <a:cs typeface="Calibri"/>
              </a:rPr>
              <a:t>time</a:t>
            </a:r>
          </a:p>
        </p:txBody>
      </p:sp>
      <p:sp>
        <p:nvSpPr>
          <p:cNvPr id="19"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20"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
        <p:nvSpPr>
          <p:cNvPr id="21" name="TextBox 1"/>
          <p:cNvSpPr txBox="1"/>
          <p:nvPr/>
        </p:nvSpPr>
        <p:spPr>
          <a:xfrm>
            <a:off x="6413500" y="2286000"/>
            <a:ext cx="2105941" cy="1139329"/>
          </a:xfrm>
          <a:prstGeom prst="rect">
            <a:avLst/>
          </a:prstGeom>
          <a:noFill/>
        </p:spPr>
        <p:txBody>
          <a:bodyPr wrap="none" lIns="0" tIns="0" rIns="0" rtlCol="0">
            <a:spAutoFit/>
          </a:bodyPr>
          <a:lstStyle/>
          <a:p>
            <a:pPr>
              <a:lnSpc>
                <a:spcPts val="1100"/>
              </a:lnSpc>
              <a:tabLst>
                <a:tab pos="1511300" algn="l"/>
                <a:tab pos="1689100" algn="l"/>
              </a:tabLst>
            </a:pPr>
            <a:r>
              <a:rPr lang="en-US" altLang="zh-CN" dirty="0" smtClean="0">
                <a:latin typeface="Calibri"/>
                <a:cs typeface="Calibri"/>
              </a:rPr>
              <a:t>	</a:t>
            </a:r>
            <a:r>
              <a:rPr lang="en-US" altLang="zh-CN" sz="1052" b="1" dirty="0" smtClean="0">
                <a:solidFill>
                  <a:srgbClr val="FFFFFF"/>
                </a:solidFill>
                <a:latin typeface="Calibri"/>
                <a:cs typeface="Calibri"/>
              </a:rPr>
              <a:t>Integrated</a:t>
            </a:r>
          </a:p>
          <a:p>
            <a:pPr>
              <a:lnSpc>
                <a:spcPts val="1100"/>
              </a:lnSpc>
              <a:tabLst>
                <a:tab pos="1511300" algn="l"/>
                <a:tab pos="1689100" algn="l"/>
              </a:tabLst>
            </a:pPr>
            <a:r>
              <a:rPr lang="en-US" altLang="zh-CN" dirty="0" smtClean="0">
                <a:latin typeface="Calibri"/>
                <a:cs typeface="Calibri"/>
              </a:rPr>
              <a:t>		</a:t>
            </a:r>
            <a:r>
              <a:rPr lang="en-US" altLang="zh-CN" sz="1052" b="1" dirty="0" smtClean="0">
                <a:solidFill>
                  <a:srgbClr val="FFFFFF"/>
                </a:solidFill>
                <a:latin typeface="Calibri"/>
                <a:cs typeface="Calibri"/>
              </a:rPr>
              <a:t>GPU</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400"/>
              </a:lnSpc>
              <a:tabLst>
                <a:tab pos="1511300" algn="l"/>
                <a:tab pos="1689100" algn="l"/>
              </a:tabLst>
            </a:pPr>
            <a:r>
              <a:rPr lang="en-US" altLang="zh-CN" sz="2455" b="1" dirty="0" smtClean="0">
                <a:solidFill>
                  <a:srgbClr val="FFFFFF"/>
                </a:solidFill>
                <a:latin typeface="Calibri"/>
                <a:cs typeface="Calibri"/>
              </a:rPr>
              <a:t>Also</a:t>
            </a:r>
            <a:r>
              <a:rPr lang="en-US" altLang="zh-CN" sz="2455" dirty="0" smtClean="0">
                <a:latin typeface="Calibri"/>
                <a:cs typeface="Calibri"/>
              </a:rPr>
              <a:t> </a:t>
            </a:r>
            <a:r>
              <a:rPr lang="en-US" altLang="zh-CN" sz="2455" b="1" dirty="0" smtClean="0">
                <a:solidFill>
                  <a:srgbClr val="FFFFFF"/>
                </a:solidFill>
                <a:latin typeface="Calibri"/>
                <a:cs typeface="Calibri"/>
              </a:rPr>
              <a:t>Nothing!</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6593178" y="3740952"/>
            <a:ext cx="1381003" cy="1419983"/>
          </a:xfrm>
          <a:custGeom>
            <a:avLst/>
            <a:gdLst>
              <a:gd name="connsiteX0" fmla="*/ 448792 w 1381003"/>
              <a:gd name="connsiteY0" fmla="*/ 807397 h 1419983"/>
              <a:gd name="connsiteX1" fmla="*/ 0 w 1381003"/>
              <a:gd name="connsiteY1" fmla="*/ 807397 h 1419983"/>
              <a:gd name="connsiteX2" fmla="*/ 690502 w 1381003"/>
              <a:gd name="connsiteY2" fmla="*/ 1419983 h 1419983"/>
              <a:gd name="connsiteX3" fmla="*/ 1381003 w 1381003"/>
              <a:gd name="connsiteY3" fmla="*/ 807397 h 1419983"/>
              <a:gd name="connsiteX4" fmla="*/ 932210 w 1381003"/>
              <a:gd name="connsiteY4" fmla="*/ 807397 h 1419983"/>
              <a:gd name="connsiteX5" fmla="*/ 932210 w 1381003"/>
              <a:gd name="connsiteY5" fmla="*/ 0 h 1419983"/>
              <a:gd name="connsiteX6" fmla="*/ 448792 w 1381003"/>
              <a:gd name="connsiteY6" fmla="*/ 0 h 1419983"/>
              <a:gd name="connsiteX7" fmla="*/ 448792 w 1381003"/>
              <a:gd name="connsiteY7" fmla="*/ 807397 h 14199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81003" h="1419983">
                <a:moveTo>
                  <a:pt x="448792" y="807397"/>
                </a:moveTo>
                <a:lnTo>
                  <a:pt x="0" y="807397"/>
                </a:lnTo>
                <a:lnTo>
                  <a:pt x="690502" y="1419983"/>
                </a:lnTo>
                <a:lnTo>
                  <a:pt x="1381003" y="807397"/>
                </a:lnTo>
                <a:lnTo>
                  <a:pt x="932210" y="807397"/>
                </a:lnTo>
                <a:lnTo>
                  <a:pt x="932210" y="0"/>
                </a:lnTo>
                <a:lnTo>
                  <a:pt x="448792" y="0"/>
                </a:lnTo>
                <a:lnTo>
                  <a:pt x="448792" y="807397"/>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6582041" y="3729815"/>
            <a:ext cx="1403278" cy="1442257"/>
          </a:xfrm>
          <a:custGeom>
            <a:avLst/>
            <a:gdLst>
              <a:gd name="connsiteX0" fmla="*/ 459930 w 1403278"/>
              <a:gd name="connsiteY0" fmla="*/ 818534 h 1442257"/>
              <a:gd name="connsiteX1" fmla="*/ 11137 w 1403278"/>
              <a:gd name="connsiteY1" fmla="*/ 818534 h 1442257"/>
              <a:gd name="connsiteX2" fmla="*/ 701639 w 1403278"/>
              <a:gd name="connsiteY2" fmla="*/ 1431120 h 1442257"/>
              <a:gd name="connsiteX3" fmla="*/ 1392140 w 1403278"/>
              <a:gd name="connsiteY3" fmla="*/ 818534 h 1442257"/>
              <a:gd name="connsiteX4" fmla="*/ 943347 w 1403278"/>
              <a:gd name="connsiteY4" fmla="*/ 818534 h 1442257"/>
              <a:gd name="connsiteX5" fmla="*/ 943347 w 1403278"/>
              <a:gd name="connsiteY5" fmla="*/ 11137 h 1442257"/>
              <a:gd name="connsiteX6" fmla="*/ 459930 w 1403278"/>
              <a:gd name="connsiteY6" fmla="*/ 11137 h 1442257"/>
              <a:gd name="connsiteX7" fmla="*/ 459930 w 1403278"/>
              <a:gd name="connsiteY7" fmla="*/ 818534 h 144225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03278" h="1442257">
                <a:moveTo>
                  <a:pt x="459930" y="818534"/>
                </a:moveTo>
                <a:lnTo>
                  <a:pt x="11137" y="818534"/>
                </a:lnTo>
                <a:lnTo>
                  <a:pt x="701639" y="1431120"/>
                </a:lnTo>
                <a:lnTo>
                  <a:pt x="1392140" y="818534"/>
                </a:lnTo>
                <a:lnTo>
                  <a:pt x="943347" y="818534"/>
                </a:lnTo>
                <a:lnTo>
                  <a:pt x="943347" y="11137"/>
                </a:lnTo>
                <a:lnTo>
                  <a:pt x="459930" y="11137"/>
                </a:lnTo>
                <a:lnTo>
                  <a:pt x="459930" y="818534"/>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5652090" y="962238"/>
            <a:ext cx="3380117" cy="5412643"/>
          </a:xfrm>
          <a:custGeom>
            <a:avLst/>
            <a:gdLst>
              <a:gd name="connsiteX0" fmla="*/ 0 w 3380117"/>
              <a:gd name="connsiteY0" fmla="*/ 0 h 5412643"/>
              <a:gd name="connsiteX1" fmla="*/ 3380117 w 3380117"/>
              <a:gd name="connsiteY1" fmla="*/ 0 h 5412643"/>
              <a:gd name="connsiteX2" fmla="*/ 3380117 w 3380117"/>
              <a:gd name="connsiteY2" fmla="*/ 5412643 h 5412643"/>
              <a:gd name="connsiteX3" fmla="*/ 0 w 3380117"/>
              <a:gd name="connsiteY3" fmla="*/ 5412643 h 5412643"/>
              <a:gd name="connsiteX4" fmla="*/ 0 w 3380117"/>
              <a:gd name="connsiteY4" fmla="*/ 0 h 541264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80117" h="5412643">
                <a:moveTo>
                  <a:pt x="0" y="0"/>
                </a:moveTo>
                <a:lnTo>
                  <a:pt x="3380117" y="0"/>
                </a:lnTo>
                <a:lnTo>
                  <a:pt x="3380117" y="5412643"/>
                </a:lnTo>
                <a:lnTo>
                  <a:pt x="0" y="5412643"/>
                </a:lnTo>
                <a:lnTo>
                  <a:pt x="0" y="0"/>
                </a:lnTo>
              </a:path>
            </a:pathLst>
          </a:custGeom>
          <a:solidFill>
            <a:srgbClr val="33333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1063595" y="1068042"/>
            <a:ext cx="3380116" cy="5284565"/>
          </a:xfrm>
          <a:custGeom>
            <a:avLst/>
            <a:gdLst>
              <a:gd name="connsiteX0" fmla="*/ 0 w 3380116"/>
              <a:gd name="connsiteY0" fmla="*/ 0 h 5284565"/>
              <a:gd name="connsiteX1" fmla="*/ 3380116 w 3380116"/>
              <a:gd name="connsiteY1" fmla="*/ 0 h 5284565"/>
              <a:gd name="connsiteX2" fmla="*/ 3380116 w 3380116"/>
              <a:gd name="connsiteY2" fmla="*/ 5284565 h 5284565"/>
              <a:gd name="connsiteX3" fmla="*/ 0 w 3380116"/>
              <a:gd name="connsiteY3" fmla="*/ 5284565 h 5284565"/>
              <a:gd name="connsiteX4" fmla="*/ 0 w 3380116"/>
              <a:gd name="connsiteY4" fmla="*/ 0 h 528456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80116" h="5284565">
                <a:moveTo>
                  <a:pt x="0" y="0"/>
                </a:moveTo>
                <a:lnTo>
                  <a:pt x="3380116" y="0"/>
                </a:lnTo>
                <a:lnTo>
                  <a:pt x="3380116" y="5284565"/>
                </a:lnTo>
                <a:lnTo>
                  <a:pt x="0" y="5284565"/>
                </a:lnTo>
                <a:lnTo>
                  <a:pt x="0" y="0"/>
                </a:lnTo>
              </a:path>
            </a:pathLst>
          </a:custGeom>
          <a:solidFill>
            <a:srgbClr val="33333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4449282" y="2081518"/>
            <a:ext cx="1419983" cy="1381003"/>
          </a:xfrm>
          <a:custGeom>
            <a:avLst/>
            <a:gdLst>
              <a:gd name="connsiteX0" fmla="*/ 770026 w 1419983"/>
              <a:gd name="connsiteY0" fmla="*/ 939739 h 1381003"/>
              <a:gd name="connsiteX1" fmla="*/ 770026 w 1419983"/>
              <a:gd name="connsiteY1" fmla="*/ 1381003 h 1381003"/>
              <a:gd name="connsiteX2" fmla="*/ 1419983 w 1419983"/>
              <a:gd name="connsiteY2" fmla="*/ 690501 h 1381003"/>
              <a:gd name="connsiteX3" fmla="*/ 770026 w 1419983"/>
              <a:gd name="connsiteY3" fmla="*/ 0 h 1381003"/>
              <a:gd name="connsiteX4" fmla="*/ 770026 w 1419983"/>
              <a:gd name="connsiteY4" fmla="*/ 441264 h 1381003"/>
              <a:gd name="connsiteX5" fmla="*/ 0 w 1419983"/>
              <a:gd name="connsiteY5" fmla="*/ 441264 h 1381003"/>
              <a:gd name="connsiteX6" fmla="*/ 0 w 1419983"/>
              <a:gd name="connsiteY6" fmla="*/ 939739 h 1381003"/>
              <a:gd name="connsiteX7" fmla="*/ 770026 w 1419983"/>
              <a:gd name="connsiteY7" fmla="*/ 939739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3" h="1381003">
                <a:moveTo>
                  <a:pt x="770026" y="939739"/>
                </a:moveTo>
                <a:lnTo>
                  <a:pt x="770026" y="1381003"/>
                </a:lnTo>
                <a:lnTo>
                  <a:pt x="1419983" y="690501"/>
                </a:lnTo>
                <a:lnTo>
                  <a:pt x="770026" y="0"/>
                </a:lnTo>
                <a:lnTo>
                  <a:pt x="770026" y="441264"/>
                </a:lnTo>
                <a:lnTo>
                  <a:pt x="0" y="441264"/>
                </a:lnTo>
                <a:lnTo>
                  <a:pt x="0" y="939739"/>
                </a:lnTo>
                <a:lnTo>
                  <a:pt x="770026" y="939739"/>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4438145" y="2070381"/>
            <a:ext cx="1442258" cy="1403277"/>
          </a:xfrm>
          <a:custGeom>
            <a:avLst/>
            <a:gdLst>
              <a:gd name="connsiteX0" fmla="*/ 781163 w 1442258"/>
              <a:gd name="connsiteY0" fmla="*/ 950876 h 1403277"/>
              <a:gd name="connsiteX1" fmla="*/ 781163 w 1442258"/>
              <a:gd name="connsiteY1" fmla="*/ 1392140 h 1403277"/>
              <a:gd name="connsiteX2" fmla="*/ 1431120 w 1442258"/>
              <a:gd name="connsiteY2" fmla="*/ 701638 h 1403277"/>
              <a:gd name="connsiteX3" fmla="*/ 781163 w 1442258"/>
              <a:gd name="connsiteY3" fmla="*/ 11137 h 1403277"/>
              <a:gd name="connsiteX4" fmla="*/ 781163 w 1442258"/>
              <a:gd name="connsiteY4" fmla="*/ 452401 h 1403277"/>
              <a:gd name="connsiteX5" fmla="*/ 11137 w 1442258"/>
              <a:gd name="connsiteY5" fmla="*/ 452401 h 1403277"/>
              <a:gd name="connsiteX6" fmla="*/ 11137 w 1442258"/>
              <a:gd name="connsiteY6" fmla="*/ 950876 h 1403277"/>
              <a:gd name="connsiteX7" fmla="*/ 781163 w 1442258"/>
              <a:gd name="connsiteY7" fmla="*/ 950876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8" h="1403277">
                <a:moveTo>
                  <a:pt x="781163" y="950876"/>
                </a:moveTo>
                <a:lnTo>
                  <a:pt x="781163" y="1392140"/>
                </a:lnTo>
                <a:lnTo>
                  <a:pt x="1431120" y="701638"/>
                </a:lnTo>
                <a:lnTo>
                  <a:pt x="781163" y="11137"/>
                </a:lnTo>
                <a:lnTo>
                  <a:pt x="781163" y="452401"/>
                </a:lnTo>
                <a:lnTo>
                  <a:pt x="11137" y="452401"/>
                </a:lnTo>
                <a:lnTo>
                  <a:pt x="11137" y="950876"/>
                </a:lnTo>
                <a:lnTo>
                  <a:pt x="781163" y="950876"/>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4298928" y="4598511"/>
            <a:ext cx="1419984" cy="1381003"/>
          </a:xfrm>
          <a:custGeom>
            <a:avLst/>
            <a:gdLst>
              <a:gd name="connsiteX0" fmla="*/ 649958 w 1419984"/>
              <a:gd name="connsiteY0" fmla="*/ 441264 h 1381003"/>
              <a:gd name="connsiteX1" fmla="*/ 649958 w 1419984"/>
              <a:gd name="connsiteY1" fmla="*/ 0 h 1381003"/>
              <a:gd name="connsiteX2" fmla="*/ 0 w 1419984"/>
              <a:gd name="connsiteY2" fmla="*/ 690501 h 1381003"/>
              <a:gd name="connsiteX3" fmla="*/ 649958 w 1419984"/>
              <a:gd name="connsiteY3" fmla="*/ 1381003 h 1381003"/>
              <a:gd name="connsiteX4" fmla="*/ 649958 w 1419984"/>
              <a:gd name="connsiteY4" fmla="*/ 939739 h 1381003"/>
              <a:gd name="connsiteX5" fmla="*/ 1419984 w 1419984"/>
              <a:gd name="connsiteY5" fmla="*/ 939739 h 1381003"/>
              <a:gd name="connsiteX6" fmla="*/ 1419984 w 1419984"/>
              <a:gd name="connsiteY6" fmla="*/ 441264 h 1381003"/>
              <a:gd name="connsiteX7" fmla="*/ 649958 w 1419984"/>
              <a:gd name="connsiteY7" fmla="*/ 441264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4" h="1381003">
                <a:moveTo>
                  <a:pt x="649958" y="441264"/>
                </a:moveTo>
                <a:lnTo>
                  <a:pt x="649958" y="0"/>
                </a:lnTo>
                <a:lnTo>
                  <a:pt x="0" y="690501"/>
                </a:lnTo>
                <a:lnTo>
                  <a:pt x="649958" y="1381003"/>
                </a:lnTo>
                <a:lnTo>
                  <a:pt x="649958" y="939739"/>
                </a:lnTo>
                <a:lnTo>
                  <a:pt x="1419984" y="939739"/>
                </a:lnTo>
                <a:lnTo>
                  <a:pt x="1419984" y="441264"/>
                </a:lnTo>
                <a:lnTo>
                  <a:pt x="649958" y="441264"/>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2" name="Freeform 3"/>
          <p:cNvSpPr/>
          <p:nvPr/>
        </p:nvSpPr>
        <p:spPr>
          <a:xfrm>
            <a:off x="4287792" y="4587374"/>
            <a:ext cx="1442257" cy="1403277"/>
          </a:xfrm>
          <a:custGeom>
            <a:avLst/>
            <a:gdLst>
              <a:gd name="connsiteX0" fmla="*/ 661094 w 1442257"/>
              <a:gd name="connsiteY0" fmla="*/ 452401 h 1403277"/>
              <a:gd name="connsiteX1" fmla="*/ 661094 w 1442257"/>
              <a:gd name="connsiteY1" fmla="*/ 11137 h 1403277"/>
              <a:gd name="connsiteX2" fmla="*/ 11137 w 1442257"/>
              <a:gd name="connsiteY2" fmla="*/ 701638 h 1403277"/>
              <a:gd name="connsiteX3" fmla="*/ 661094 w 1442257"/>
              <a:gd name="connsiteY3" fmla="*/ 1392141 h 1403277"/>
              <a:gd name="connsiteX4" fmla="*/ 661094 w 1442257"/>
              <a:gd name="connsiteY4" fmla="*/ 950876 h 1403277"/>
              <a:gd name="connsiteX5" fmla="*/ 1431120 w 1442257"/>
              <a:gd name="connsiteY5" fmla="*/ 950876 h 1403277"/>
              <a:gd name="connsiteX6" fmla="*/ 1431120 w 1442257"/>
              <a:gd name="connsiteY6" fmla="*/ 452401 h 1403277"/>
              <a:gd name="connsiteX7" fmla="*/ 661094 w 1442257"/>
              <a:gd name="connsiteY7" fmla="*/ 452401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7" h="1403277">
                <a:moveTo>
                  <a:pt x="661094" y="452401"/>
                </a:moveTo>
                <a:lnTo>
                  <a:pt x="661094" y="11137"/>
                </a:lnTo>
                <a:lnTo>
                  <a:pt x="11137" y="701638"/>
                </a:lnTo>
                <a:lnTo>
                  <a:pt x="661094" y="1392141"/>
                </a:lnTo>
                <a:lnTo>
                  <a:pt x="661094" y="950876"/>
                </a:lnTo>
                <a:lnTo>
                  <a:pt x="1431120" y="950876"/>
                </a:lnTo>
                <a:lnTo>
                  <a:pt x="1431120" y="452401"/>
                </a:lnTo>
                <a:lnTo>
                  <a:pt x="661094" y="452401"/>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4298928" y="4598511"/>
            <a:ext cx="1419984" cy="1381003"/>
          </a:xfrm>
          <a:custGeom>
            <a:avLst/>
            <a:gdLst>
              <a:gd name="connsiteX0" fmla="*/ 649958 w 1419984"/>
              <a:gd name="connsiteY0" fmla="*/ 441264 h 1381003"/>
              <a:gd name="connsiteX1" fmla="*/ 649958 w 1419984"/>
              <a:gd name="connsiteY1" fmla="*/ 0 h 1381003"/>
              <a:gd name="connsiteX2" fmla="*/ 0 w 1419984"/>
              <a:gd name="connsiteY2" fmla="*/ 690501 h 1381003"/>
              <a:gd name="connsiteX3" fmla="*/ 649958 w 1419984"/>
              <a:gd name="connsiteY3" fmla="*/ 1381003 h 1381003"/>
              <a:gd name="connsiteX4" fmla="*/ 649958 w 1419984"/>
              <a:gd name="connsiteY4" fmla="*/ 939739 h 1381003"/>
              <a:gd name="connsiteX5" fmla="*/ 1419984 w 1419984"/>
              <a:gd name="connsiteY5" fmla="*/ 939739 h 1381003"/>
              <a:gd name="connsiteX6" fmla="*/ 1419984 w 1419984"/>
              <a:gd name="connsiteY6" fmla="*/ 441264 h 1381003"/>
              <a:gd name="connsiteX7" fmla="*/ 649958 w 1419984"/>
              <a:gd name="connsiteY7" fmla="*/ 441264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4" h="1381003">
                <a:moveTo>
                  <a:pt x="649958" y="441264"/>
                </a:moveTo>
                <a:lnTo>
                  <a:pt x="649958" y="0"/>
                </a:lnTo>
                <a:lnTo>
                  <a:pt x="0" y="690501"/>
                </a:lnTo>
                <a:lnTo>
                  <a:pt x="649958" y="1381003"/>
                </a:lnTo>
                <a:lnTo>
                  <a:pt x="649958" y="939739"/>
                </a:lnTo>
                <a:lnTo>
                  <a:pt x="1419984" y="939739"/>
                </a:lnTo>
                <a:lnTo>
                  <a:pt x="1419984" y="441264"/>
                </a:lnTo>
                <a:lnTo>
                  <a:pt x="649958" y="441264"/>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4" name="Freeform 3"/>
          <p:cNvSpPr/>
          <p:nvPr/>
        </p:nvSpPr>
        <p:spPr>
          <a:xfrm>
            <a:off x="4287792" y="4587374"/>
            <a:ext cx="1442257" cy="1403277"/>
          </a:xfrm>
          <a:custGeom>
            <a:avLst/>
            <a:gdLst>
              <a:gd name="connsiteX0" fmla="*/ 661094 w 1442257"/>
              <a:gd name="connsiteY0" fmla="*/ 452401 h 1403277"/>
              <a:gd name="connsiteX1" fmla="*/ 661094 w 1442257"/>
              <a:gd name="connsiteY1" fmla="*/ 11137 h 1403277"/>
              <a:gd name="connsiteX2" fmla="*/ 11137 w 1442257"/>
              <a:gd name="connsiteY2" fmla="*/ 701638 h 1403277"/>
              <a:gd name="connsiteX3" fmla="*/ 661094 w 1442257"/>
              <a:gd name="connsiteY3" fmla="*/ 1392141 h 1403277"/>
              <a:gd name="connsiteX4" fmla="*/ 661094 w 1442257"/>
              <a:gd name="connsiteY4" fmla="*/ 950876 h 1403277"/>
              <a:gd name="connsiteX5" fmla="*/ 1431120 w 1442257"/>
              <a:gd name="connsiteY5" fmla="*/ 950876 h 1403277"/>
              <a:gd name="connsiteX6" fmla="*/ 1431120 w 1442257"/>
              <a:gd name="connsiteY6" fmla="*/ 452401 h 1403277"/>
              <a:gd name="connsiteX7" fmla="*/ 661094 w 1442257"/>
              <a:gd name="connsiteY7" fmla="*/ 452401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7" h="1403277">
                <a:moveTo>
                  <a:pt x="661094" y="452401"/>
                </a:moveTo>
                <a:lnTo>
                  <a:pt x="661094" y="11137"/>
                </a:lnTo>
                <a:lnTo>
                  <a:pt x="11137" y="701638"/>
                </a:lnTo>
                <a:lnTo>
                  <a:pt x="661094" y="1392141"/>
                </a:lnTo>
                <a:lnTo>
                  <a:pt x="661094" y="950876"/>
                </a:lnTo>
                <a:lnTo>
                  <a:pt x="1431120" y="950876"/>
                </a:lnTo>
                <a:lnTo>
                  <a:pt x="1431120" y="452401"/>
                </a:lnTo>
                <a:lnTo>
                  <a:pt x="661094" y="452401"/>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5" name="Freeform 3"/>
          <p:cNvSpPr/>
          <p:nvPr/>
        </p:nvSpPr>
        <p:spPr>
          <a:xfrm>
            <a:off x="4449282" y="2081518"/>
            <a:ext cx="1419983" cy="1381003"/>
          </a:xfrm>
          <a:custGeom>
            <a:avLst/>
            <a:gdLst>
              <a:gd name="connsiteX0" fmla="*/ 770026 w 1419983"/>
              <a:gd name="connsiteY0" fmla="*/ 939739 h 1381003"/>
              <a:gd name="connsiteX1" fmla="*/ 770026 w 1419983"/>
              <a:gd name="connsiteY1" fmla="*/ 1381003 h 1381003"/>
              <a:gd name="connsiteX2" fmla="*/ 1419983 w 1419983"/>
              <a:gd name="connsiteY2" fmla="*/ 690501 h 1381003"/>
              <a:gd name="connsiteX3" fmla="*/ 770026 w 1419983"/>
              <a:gd name="connsiteY3" fmla="*/ 0 h 1381003"/>
              <a:gd name="connsiteX4" fmla="*/ 770026 w 1419983"/>
              <a:gd name="connsiteY4" fmla="*/ 441264 h 1381003"/>
              <a:gd name="connsiteX5" fmla="*/ 0 w 1419983"/>
              <a:gd name="connsiteY5" fmla="*/ 441264 h 1381003"/>
              <a:gd name="connsiteX6" fmla="*/ 0 w 1419983"/>
              <a:gd name="connsiteY6" fmla="*/ 939739 h 1381003"/>
              <a:gd name="connsiteX7" fmla="*/ 770026 w 1419983"/>
              <a:gd name="connsiteY7" fmla="*/ 939739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3" h="1381003">
                <a:moveTo>
                  <a:pt x="770026" y="939739"/>
                </a:moveTo>
                <a:lnTo>
                  <a:pt x="770026" y="1381003"/>
                </a:lnTo>
                <a:lnTo>
                  <a:pt x="1419983" y="690501"/>
                </a:lnTo>
                <a:lnTo>
                  <a:pt x="770026" y="0"/>
                </a:lnTo>
                <a:lnTo>
                  <a:pt x="770026" y="441264"/>
                </a:lnTo>
                <a:lnTo>
                  <a:pt x="0" y="441264"/>
                </a:lnTo>
                <a:lnTo>
                  <a:pt x="0" y="939739"/>
                </a:lnTo>
                <a:lnTo>
                  <a:pt x="770026" y="939739"/>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6" name="Freeform 3"/>
          <p:cNvSpPr/>
          <p:nvPr/>
        </p:nvSpPr>
        <p:spPr>
          <a:xfrm>
            <a:off x="4438145" y="2070381"/>
            <a:ext cx="1442258" cy="1403277"/>
          </a:xfrm>
          <a:custGeom>
            <a:avLst/>
            <a:gdLst>
              <a:gd name="connsiteX0" fmla="*/ 781163 w 1442258"/>
              <a:gd name="connsiteY0" fmla="*/ 950876 h 1403277"/>
              <a:gd name="connsiteX1" fmla="*/ 781163 w 1442258"/>
              <a:gd name="connsiteY1" fmla="*/ 1392140 h 1403277"/>
              <a:gd name="connsiteX2" fmla="*/ 1431120 w 1442258"/>
              <a:gd name="connsiteY2" fmla="*/ 701638 h 1403277"/>
              <a:gd name="connsiteX3" fmla="*/ 781163 w 1442258"/>
              <a:gd name="connsiteY3" fmla="*/ 11137 h 1403277"/>
              <a:gd name="connsiteX4" fmla="*/ 781163 w 1442258"/>
              <a:gd name="connsiteY4" fmla="*/ 452401 h 1403277"/>
              <a:gd name="connsiteX5" fmla="*/ 11137 w 1442258"/>
              <a:gd name="connsiteY5" fmla="*/ 452401 h 1403277"/>
              <a:gd name="connsiteX6" fmla="*/ 11137 w 1442258"/>
              <a:gd name="connsiteY6" fmla="*/ 950876 h 1403277"/>
              <a:gd name="connsiteX7" fmla="*/ 781163 w 1442258"/>
              <a:gd name="connsiteY7" fmla="*/ 950876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8" h="1403277">
                <a:moveTo>
                  <a:pt x="781163" y="950876"/>
                </a:moveTo>
                <a:lnTo>
                  <a:pt x="781163" y="1392140"/>
                </a:lnTo>
                <a:lnTo>
                  <a:pt x="1431120" y="701638"/>
                </a:lnTo>
                <a:lnTo>
                  <a:pt x="781163" y="11137"/>
                </a:lnTo>
                <a:lnTo>
                  <a:pt x="781163" y="452401"/>
                </a:lnTo>
                <a:lnTo>
                  <a:pt x="11137" y="452401"/>
                </a:lnTo>
                <a:lnTo>
                  <a:pt x="11137" y="950876"/>
                </a:lnTo>
                <a:lnTo>
                  <a:pt x="781163" y="950876"/>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657600" cy="2120900"/>
          </a:xfrm>
          <a:prstGeom prst="rect">
            <a:avLst/>
          </a:prstGeom>
          <a:noFill/>
        </p:spPr>
      </p:pic>
      <p:pic>
        <p:nvPicPr>
          <p:cNvPr id="17" name="Picture 3"/>
          <p:cNvPicPr>
            <a:picLocks noChangeAspect="1" noChangeArrowheads="1"/>
          </p:cNvPicPr>
          <p:nvPr/>
        </p:nvPicPr>
        <p:blipFill>
          <a:blip r:embed="rId4"/>
          <a:srcRect/>
          <a:stretch>
            <a:fillRect/>
          </a:stretch>
        </p:blipFill>
        <p:spPr bwMode="auto">
          <a:xfrm>
            <a:off x="1346200" y="4203700"/>
            <a:ext cx="3098800" cy="2120900"/>
          </a:xfrm>
          <a:prstGeom prst="rect">
            <a:avLst/>
          </a:prstGeom>
          <a:noFill/>
        </p:spPr>
      </p:pic>
      <p:pic>
        <p:nvPicPr>
          <p:cNvPr id="18" name="Picture 3"/>
          <p:cNvPicPr>
            <a:picLocks noChangeAspect="1" noChangeArrowheads="1"/>
          </p:cNvPicPr>
          <p:nvPr/>
        </p:nvPicPr>
        <p:blipFill>
          <a:blip r:embed="rId5"/>
          <a:srcRect/>
          <a:stretch>
            <a:fillRect/>
          </a:stretch>
        </p:blipFill>
        <p:spPr bwMode="auto">
          <a:xfrm>
            <a:off x="5168900" y="1612900"/>
            <a:ext cx="3657600" cy="4711700"/>
          </a:xfrm>
          <a:prstGeom prst="rect">
            <a:avLst/>
          </a:prstGeom>
          <a:noFill/>
        </p:spPr>
      </p:pic>
      <p:sp>
        <p:nvSpPr>
          <p:cNvPr id="2" name="TextBox 1"/>
          <p:cNvSpPr txBox="1"/>
          <p:nvPr/>
        </p:nvSpPr>
        <p:spPr>
          <a:xfrm>
            <a:off x="1485900" y="6426200"/>
            <a:ext cx="4758414"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Total</a:t>
            </a:r>
            <a:r>
              <a:rPr lang="en-US" altLang="zh-CN" sz="2455" dirty="0" smtClean="0">
                <a:latin typeface="Calibri"/>
                <a:cs typeface="Calibri"/>
              </a:rPr>
              <a:t> </a:t>
            </a:r>
            <a:r>
              <a:rPr lang="en-US" altLang="zh-CN" sz="2455" b="1" dirty="0" smtClean="0">
                <a:solidFill>
                  <a:srgbClr val="FFFFFF"/>
                </a:solidFill>
                <a:latin typeface="Calibri"/>
                <a:cs typeface="Calibri"/>
              </a:rPr>
              <a:t>time</a:t>
            </a:r>
            <a:r>
              <a:rPr lang="en-US" altLang="zh-CN" sz="2455" dirty="0" smtClean="0">
                <a:latin typeface="Calibri"/>
                <a:cs typeface="Calibri"/>
              </a:rPr>
              <a:t> </a:t>
            </a:r>
            <a:r>
              <a:rPr lang="en-US" altLang="zh-CN" sz="2455" b="1" dirty="0" smtClean="0">
                <a:solidFill>
                  <a:srgbClr val="FFFFFF"/>
                </a:solidFill>
                <a:latin typeface="Calibri"/>
                <a:cs typeface="Calibri"/>
              </a:rPr>
              <a:t>=</a:t>
            </a:r>
            <a:r>
              <a:rPr lang="en-US" altLang="zh-CN" sz="2455" dirty="0" smtClean="0">
                <a:latin typeface="Calibri"/>
                <a:cs typeface="Calibri"/>
              </a:rPr>
              <a:t> </a:t>
            </a:r>
            <a:r>
              <a:rPr lang="en-US" altLang="zh-CN" sz="2455" b="1" dirty="0" smtClean="0">
                <a:solidFill>
                  <a:srgbClr val="FFFFFF"/>
                </a:solidFill>
                <a:latin typeface="Calibri"/>
                <a:cs typeface="Calibri"/>
              </a:rPr>
              <a:t>compute</a:t>
            </a:r>
            <a:r>
              <a:rPr lang="en-US" altLang="zh-CN" sz="2455" dirty="0" smtClean="0">
                <a:latin typeface="Calibri"/>
                <a:cs typeface="Calibri"/>
              </a:rPr>
              <a:t> </a:t>
            </a:r>
            <a:r>
              <a:rPr lang="en-US" altLang="zh-CN" sz="2455" b="1" dirty="0" smtClean="0">
                <a:solidFill>
                  <a:srgbClr val="FFFFFF"/>
                </a:solidFill>
                <a:latin typeface="Calibri"/>
                <a:cs typeface="Calibri"/>
              </a:rPr>
              <a:t>+</a:t>
            </a:r>
            <a:r>
              <a:rPr lang="en-US" altLang="zh-CN" sz="2455" dirty="0" smtClean="0">
                <a:latin typeface="Calibri"/>
                <a:cs typeface="Calibri"/>
              </a:rPr>
              <a:t> </a:t>
            </a:r>
            <a:r>
              <a:rPr lang="en-US" altLang="zh-CN" sz="2455" b="1" dirty="0" smtClean="0">
                <a:solidFill>
                  <a:srgbClr val="FFFFFF"/>
                </a:solidFill>
                <a:latin typeface="Calibri"/>
                <a:cs typeface="Calibri"/>
              </a:rPr>
              <a:t>transfer</a:t>
            </a:r>
            <a:r>
              <a:rPr lang="en-US" altLang="zh-CN" sz="2455" dirty="0" smtClean="0">
                <a:latin typeface="Calibri"/>
                <a:cs typeface="Calibri"/>
              </a:rPr>
              <a:t> </a:t>
            </a:r>
            <a:r>
              <a:rPr lang="en-US" altLang="zh-CN" sz="2455" b="1" dirty="0" smtClean="0">
                <a:solidFill>
                  <a:srgbClr val="FFFFFF"/>
                </a:solidFill>
                <a:latin typeface="Calibri"/>
                <a:cs typeface="Calibri"/>
              </a:rPr>
              <a:t>time</a:t>
            </a:r>
          </a:p>
        </p:txBody>
      </p:sp>
      <p:sp>
        <p:nvSpPr>
          <p:cNvPr id="19"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20"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
        <p:nvSpPr>
          <p:cNvPr id="21" name="TextBox 1"/>
          <p:cNvSpPr txBox="1"/>
          <p:nvPr/>
        </p:nvSpPr>
        <p:spPr>
          <a:xfrm>
            <a:off x="6413500" y="2298700"/>
            <a:ext cx="2105941" cy="1355499"/>
          </a:xfrm>
          <a:prstGeom prst="rect">
            <a:avLst/>
          </a:prstGeom>
          <a:noFill/>
        </p:spPr>
        <p:txBody>
          <a:bodyPr wrap="none" lIns="0" tIns="0" rIns="0" rtlCol="0">
            <a:spAutoFit/>
          </a:bodyPr>
          <a:lstStyle/>
          <a:p>
            <a:pPr>
              <a:lnSpc>
                <a:spcPts val="1100"/>
              </a:lnSpc>
              <a:tabLst>
                <a:tab pos="520700" algn="l"/>
                <a:tab pos="1511300" algn="l"/>
                <a:tab pos="1689100" algn="l"/>
              </a:tabLst>
            </a:pPr>
            <a:r>
              <a:rPr lang="en-US" altLang="zh-CN" dirty="0" smtClean="0">
                <a:latin typeface="Calibri"/>
                <a:cs typeface="Calibri"/>
              </a:rPr>
              <a:t>		</a:t>
            </a:r>
            <a:r>
              <a:rPr lang="en-US" altLang="zh-CN" sz="1052" b="1" dirty="0" smtClean="0">
                <a:solidFill>
                  <a:srgbClr val="FFFFFF"/>
                </a:solidFill>
                <a:latin typeface="Calibri"/>
                <a:cs typeface="Calibri"/>
              </a:rPr>
              <a:t>Integrated</a:t>
            </a:r>
          </a:p>
          <a:p>
            <a:pPr>
              <a:lnSpc>
                <a:spcPts val="1100"/>
              </a:lnSpc>
              <a:tabLst>
                <a:tab pos="520700" algn="l"/>
                <a:tab pos="1511300" algn="l"/>
                <a:tab pos="1689100" algn="l"/>
              </a:tabLst>
            </a:pPr>
            <a:r>
              <a:rPr lang="en-US" altLang="zh-CN" dirty="0" smtClean="0">
                <a:latin typeface="Calibri"/>
                <a:cs typeface="Calibri"/>
              </a:rPr>
              <a:t>			</a:t>
            </a:r>
            <a:r>
              <a:rPr lang="en-US" altLang="zh-CN" sz="1052" b="1" dirty="0" smtClean="0">
                <a:solidFill>
                  <a:srgbClr val="FFFFFF"/>
                </a:solidFill>
                <a:latin typeface="Calibri"/>
                <a:cs typeface="Calibri"/>
              </a:rPr>
              <a:t>GPU</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400"/>
              </a:lnSpc>
              <a:tabLst>
                <a:tab pos="520700" algn="l"/>
                <a:tab pos="1511300" algn="l"/>
                <a:tab pos="1689100" algn="l"/>
              </a:tabLst>
            </a:pPr>
            <a:r>
              <a:rPr lang="en-US" altLang="zh-CN" sz="2455" b="1" dirty="0" smtClean="0">
                <a:solidFill>
                  <a:srgbClr val="FFFFFF"/>
                </a:solidFill>
                <a:latin typeface="Calibri"/>
                <a:cs typeface="Calibri"/>
              </a:rPr>
              <a:t>Also</a:t>
            </a:r>
            <a:r>
              <a:rPr lang="en-US" altLang="zh-CN" sz="2455" dirty="0" smtClean="0">
                <a:latin typeface="Calibri"/>
                <a:cs typeface="Calibri"/>
              </a:rPr>
              <a:t> </a:t>
            </a:r>
            <a:r>
              <a:rPr lang="en-US" altLang="zh-CN" sz="2455" b="1" dirty="0" smtClean="0">
                <a:solidFill>
                  <a:srgbClr val="FFFFFF"/>
                </a:solidFill>
                <a:latin typeface="Calibri"/>
                <a:cs typeface="Calibri"/>
              </a:rPr>
              <a:t>Nothing!</a:t>
            </a:r>
          </a:p>
          <a:p>
            <a:pPr>
              <a:lnSpc>
                <a:spcPts val="1500"/>
              </a:lnSpc>
              <a:tabLst>
                <a:tab pos="520700" algn="l"/>
                <a:tab pos="1511300" algn="l"/>
                <a:tab pos="1689100" algn="l"/>
              </a:tabLst>
            </a:pPr>
            <a:r>
              <a:rPr lang="en-US" altLang="zh-CN" dirty="0" smtClean="0">
                <a:latin typeface="Calibri"/>
                <a:cs typeface="Calibri"/>
              </a:rPr>
              <a:t>	</a:t>
            </a:r>
            <a:r>
              <a:rPr lang="en-US" altLang="zh-CN" sz="1578" b="1" dirty="0" smtClean="0">
                <a:solidFill>
                  <a:srgbClr val="FFFFFF"/>
                </a:solidFill>
                <a:latin typeface="Calibri"/>
                <a:cs typeface="Calibri"/>
              </a:rPr>
              <a:t>(maybe)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098800" cy="2120900"/>
          </a:xfrm>
          <a:prstGeom prst="rect">
            <a:avLst/>
          </a:prstGeom>
          <a:noFill/>
        </p:spPr>
      </p:pic>
      <p:pic>
        <p:nvPicPr>
          <p:cNvPr id="5" name="Picture 3"/>
          <p:cNvPicPr>
            <a:picLocks noChangeAspect="1" noChangeArrowheads="1"/>
          </p:cNvPicPr>
          <p:nvPr/>
        </p:nvPicPr>
        <p:blipFill>
          <a:blip r:embed="rId4"/>
          <a:srcRect/>
          <a:stretch>
            <a:fillRect/>
          </a:stretch>
        </p:blipFill>
        <p:spPr bwMode="auto">
          <a:xfrm>
            <a:off x="5740400" y="1612900"/>
            <a:ext cx="3086100" cy="2120900"/>
          </a:xfrm>
          <a:prstGeom prst="rect">
            <a:avLst/>
          </a:prstGeom>
          <a:noFill/>
        </p:spPr>
      </p:pic>
      <p:sp>
        <p:nvSpPr>
          <p:cNvPr id="2"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6"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199581" y="3735383"/>
            <a:ext cx="1381002" cy="1419983"/>
          </a:xfrm>
          <a:custGeom>
            <a:avLst/>
            <a:gdLst>
              <a:gd name="connsiteX0" fmla="*/ 448792 w 1381002"/>
              <a:gd name="connsiteY0" fmla="*/ 807397 h 1419983"/>
              <a:gd name="connsiteX1" fmla="*/ 0 w 1381002"/>
              <a:gd name="connsiteY1" fmla="*/ 807397 h 1419983"/>
              <a:gd name="connsiteX2" fmla="*/ 690501 w 1381002"/>
              <a:gd name="connsiteY2" fmla="*/ 1419983 h 1419983"/>
              <a:gd name="connsiteX3" fmla="*/ 1381002 w 1381002"/>
              <a:gd name="connsiteY3" fmla="*/ 807397 h 1419983"/>
              <a:gd name="connsiteX4" fmla="*/ 932210 w 1381002"/>
              <a:gd name="connsiteY4" fmla="*/ 807397 h 1419983"/>
              <a:gd name="connsiteX5" fmla="*/ 932210 w 1381002"/>
              <a:gd name="connsiteY5" fmla="*/ 0 h 1419983"/>
              <a:gd name="connsiteX6" fmla="*/ 448792 w 1381002"/>
              <a:gd name="connsiteY6" fmla="*/ 0 h 1419983"/>
              <a:gd name="connsiteX7" fmla="*/ 448792 w 1381002"/>
              <a:gd name="connsiteY7" fmla="*/ 807397 h 14199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81002" h="1419983">
                <a:moveTo>
                  <a:pt x="448792" y="807397"/>
                </a:moveTo>
                <a:lnTo>
                  <a:pt x="0" y="807397"/>
                </a:lnTo>
                <a:lnTo>
                  <a:pt x="690501" y="1419983"/>
                </a:lnTo>
                <a:lnTo>
                  <a:pt x="1381002" y="807397"/>
                </a:lnTo>
                <a:lnTo>
                  <a:pt x="932210" y="807397"/>
                </a:lnTo>
                <a:lnTo>
                  <a:pt x="932210" y="0"/>
                </a:lnTo>
                <a:lnTo>
                  <a:pt x="448792" y="0"/>
                </a:lnTo>
                <a:lnTo>
                  <a:pt x="448792" y="807397"/>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2188444" y="3724246"/>
            <a:ext cx="1403277" cy="1442257"/>
          </a:xfrm>
          <a:custGeom>
            <a:avLst/>
            <a:gdLst>
              <a:gd name="connsiteX0" fmla="*/ 459929 w 1403277"/>
              <a:gd name="connsiteY0" fmla="*/ 818534 h 1442257"/>
              <a:gd name="connsiteX1" fmla="*/ 11137 w 1403277"/>
              <a:gd name="connsiteY1" fmla="*/ 818534 h 1442257"/>
              <a:gd name="connsiteX2" fmla="*/ 701638 w 1403277"/>
              <a:gd name="connsiteY2" fmla="*/ 1431120 h 1442257"/>
              <a:gd name="connsiteX3" fmla="*/ 1392140 w 1403277"/>
              <a:gd name="connsiteY3" fmla="*/ 818534 h 1442257"/>
              <a:gd name="connsiteX4" fmla="*/ 943347 w 1403277"/>
              <a:gd name="connsiteY4" fmla="*/ 818534 h 1442257"/>
              <a:gd name="connsiteX5" fmla="*/ 943347 w 1403277"/>
              <a:gd name="connsiteY5" fmla="*/ 11137 h 1442257"/>
              <a:gd name="connsiteX6" fmla="*/ 459929 w 1403277"/>
              <a:gd name="connsiteY6" fmla="*/ 11137 h 1442257"/>
              <a:gd name="connsiteX7" fmla="*/ 459929 w 1403277"/>
              <a:gd name="connsiteY7" fmla="*/ 818534 h 144225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03277" h="1442257">
                <a:moveTo>
                  <a:pt x="459929" y="818534"/>
                </a:moveTo>
                <a:lnTo>
                  <a:pt x="11137" y="818534"/>
                </a:lnTo>
                <a:lnTo>
                  <a:pt x="701638" y="1431120"/>
                </a:lnTo>
                <a:lnTo>
                  <a:pt x="1392140" y="818534"/>
                </a:lnTo>
                <a:lnTo>
                  <a:pt x="943347" y="818534"/>
                </a:lnTo>
                <a:lnTo>
                  <a:pt x="943347" y="11137"/>
                </a:lnTo>
                <a:lnTo>
                  <a:pt x="459929" y="11137"/>
                </a:lnTo>
                <a:lnTo>
                  <a:pt x="459929" y="818534"/>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7127759" y="3451387"/>
            <a:ext cx="300702" cy="1080301"/>
          </a:xfrm>
          <a:custGeom>
            <a:avLst/>
            <a:gdLst>
              <a:gd name="connsiteX0" fmla="*/ 84631 w 300702"/>
              <a:gd name="connsiteY0" fmla="*/ 885719 h 1080301"/>
              <a:gd name="connsiteX1" fmla="*/ 0 w 300702"/>
              <a:gd name="connsiteY1" fmla="*/ 885719 h 1080301"/>
              <a:gd name="connsiteX2" fmla="*/ 150351 w 300702"/>
              <a:gd name="connsiteY2" fmla="*/ 1080301 h 1080301"/>
              <a:gd name="connsiteX3" fmla="*/ 300702 w 300702"/>
              <a:gd name="connsiteY3" fmla="*/ 885719 h 1080301"/>
              <a:gd name="connsiteX4" fmla="*/ 216071 w 300702"/>
              <a:gd name="connsiteY4" fmla="*/ 885719 h 1080301"/>
              <a:gd name="connsiteX5" fmla="*/ 216071 w 300702"/>
              <a:gd name="connsiteY5" fmla="*/ 0 h 1080301"/>
              <a:gd name="connsiteX6" fmla="*/ 84631 w 300702"/>
              <a:gd name="connsiteY6" fmla="*/ 0 h 1080301"/>
              <a:gd name="connsiteX7" fmla="*/ 84631 w 300702"/>
              <a:gd name="connsiteY7" fmla="*/ 885719 h 10803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00702" h="1080301">
                <a:moveTo>
                  <a:pt x="84631" y="885719"/>
                </a:moveTo>
                <a:lnTo>
                  <a:pt x="0" y="885719"/>
                </a:lnTo>
                <a:lnTo>
                  <a:pt x="150351" y="1080301"/>
                </a:lnTo>
                <a:lnTo>
                  <a:pt x="300702" y="885719"/>
                </a:lnTo>
                <a:lnTo>
                  <a:pt x="216071" y="885719"/>
                </a:lnTo>
                <a:lnTo>
                  <a:pt x="216071" y="0"/>
                </a:lnTo>
                <a:lnTo>
                  <a:pt x="84631" y="0"/>
                </a:lnTo>
                <a:lnTo>
                  <a:pt x="84631" y="88571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7116623" y="3440250"/>
            <a:ext cx="322976" cy="1102575"/>
          </a:xfrm>
          <a:custGeom>
            <a:avLst/>
            <a:gdLst>
              <a:gd name="connsiteX0" fmla="*/ 95767 w 322976"/>
              <a:gd name="connsiteY0" fmla="*/ 896856 h 1102575"/>
              <a:gd name="connsiteX1" fmla="*/ 11137 w 322976"/>
              <a:gd name="connsiteY1" fmla="*/ 896856 h 1102575"/>
              <a:gd name="connsiteX2" fmla="*/ 161487 w 322976"/>
              <a:gd name="connsiteY2" fmla="*/ 1091438 h 1102575"/>
              <a:gd name="connsiteX3" fmla="*/ 311839 w 322976"/>
              <a:gd name="connsiteY3" fmla="*/ 896856 h 1102575"/>
              <a:gd name="connsiteX4" fmla="*/ 227208 w 322976"/>
              <a:gd name="connsiteY4" fmla="*/ 896856 h 1102575"/>
              <a:gd name="connsiteX5" fmla="*/ 227208 w 322976"/>
              <a:gd name="connsiteY5" fmla="*/ 11137 h 1102575"/>
              <a:gd name="connsiteX6" fmla="*/ 95767 w 322976"/>
              <a:gd name="connsiteY6" fmla="*/ 11137 h 1102575"/>
              <a:gd name="connsiteX7" fmla="*/ 95767 w 322976"/>
              <a:gd name="connsiteY7" fmla="*/ 896856 h 11025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22976" h="1102575">
                <a:moveTo>
                  <a:pt x="95767" y="896856"/>
                </a:moveTo>
                <a:lnTo>
                  <a:pt x="11137" y="896856"/>
                </a:lnTo>
                <a:lnTo>
                  <a:pt x="161487" y="1091438"/>
                </a:lnTo>
                <a:lnTo>
                  <a:pt x="311839" y="896856"/>
                </a:lnTo>
                <a:lnTo>
                  <a:pt x="227208" y="896856"/>
                </a:lnTo>
                <a:lnTo>
                  <a:pt x="227208" y="11137"/>
                </a:lnTo>
                <a:lnTo>
                  <a:pt x="95767" y="11137"/>
                </a:lnTo>
                <a:lnTo>
                  <a:pt x="95767" y="896856"/>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098800" cy="4711700"/>
          </a:xfrm>
          <a:prstGeom prst="rect">
            <a:avLst/>
          </a:prstGeom>
          <a:noFill/>
        </p:spPr>
      </p:pic>
      <p:pic>
        <p:nvPicPr>
          <p:cNvPr id="9" name="Picture 3"/>
          <p:cNvPicPr>
            <a:picLocks noChangeAspect="1" noChangeArrowheads="1"/>
          </p:cNvPicPr>
          <p:nvPr/>
        </p:nvPicPr>
        <p:blipFill>
          <a:blip r:embed="rId4"/>
          <a:srcRect/>
          <a:stretch>
            <a:fillRect/>
          </a:stretch>
        </p:blipFill>
        <p:spPr bwMode="auto">
          <a:xfrm>
            <a:off x="5740400" y="1612900"/>
            <a:ext cx="3086100" cy="4711700"/>
          </a:xfrm>
          <a:prstGeom prst="rect">
            <a:avLst/>
          </a:prstGeom>
          <a:noFill/>
        </p:spPr>
      </p:pic>
      <p:sp>
        <p:nvSpPr>
          <p:cNvPr id="2"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10"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199581" y="3735383"/>
            <a:ext cx="1381002" cy="1419983"/>
          </a:xfrm>
          <a:custGeom>
            <a:avLst/>
            <a:gdLst>
              <a:gd name="connsiteX0" fmla="*/ 448792 w 1381002"/>
              <a:gd name="connsiteY0" fmla="*/ 807397 h 1419983"/>
              <a:gd name="connsiteX1" fmla="*/ 0 w 1381002"/>
              <a:gd name="connsiteY1" fmla="*/ 807397 h 1419983"/>
              <a:gd name="connsiteX2" fmla="*/ 690501 w 1381002"/>
              <a:gd name="connsiteY2" fmla="*/ 1419983 h 1419983"/>
              <a:gd name="connsiteX3" fmla="*/ 1381002 w 1381002"/>
              <a:gd name="connsiteY3" fmla="*/ 807397 h 1419983"/>
              <a:gd name="connsiteX4" fmla="*/ 932210 w 1381002"/>
              <a:gd name="connsiteY4" fmla="*/ 807397 h 1419983"/>
              <a:gd name="connsiteX5" fmla="*/ 932210 w 1381002"/>
              <a:gd name="connsiteY5" fmla="*/ 0 h 1419983"/>
              <a:gd name="connsiteX6" fmla="*/ 448792 w 1381002"/>
              <a:gd name="connsiteY6" fmla="*/ 0 h 1419983"/>
              <a:gd name="connsiteX7" fmla="*/ 448792 w 1381002"/>
              <a:gd name="connsiteY7" fmla="*/ 807397 h 14199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81002" h="1419983">
                <a:moveTo>
                  <a:pt x="448792" y="807397"/>
                </a:moveTo>
                <a:lnTo>
                  <a:pt x="0" y="807397"/>
                </a:lnTo>
                <a:lnTo>
                  <a:pt x="690501" y="1419983"/>
                </a:lnTo>
                <a:lnTo>
                  <a:pt x="1381002" y="807397"/>
                </a:lnTo>
                <a:lnTo>
                  <a:pt x="932210" y="807397"/>
                </a:lnTo>
                <a:lnTo>
                  <a:pt x="932210" y="0"/>
                </a:lnTo>
                <a:lnTo>
                  <a:pt x="448792" y="0"/>
                </a:lnTo>
                <a:lnTo>
                  <a:pt x="448792" y="807397"/>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2188444" y="3724246"/>
            <a:ext cx="1403277" cy="1442257"/>
          </a:xfrm>
          <a:custGeom>
            <a:avLst/>
            <a:gdLst>
              <a:gd name="connsiteX0" fmla="*/ 459929 w 1403277"/>
              <a:gd name="connsiteY0" fmla="*/ 818534 h 1442257"/>
              <a:gd name="connsiteX1" fmla="*/ 11137 w 1403277"/>
              <a:gd name="connsiteY1" fmla="*/ 818534 h 1442257"/>
              <a:gd name="connsiteX2" fmla="*/ 701638 w 1403277"/>
              <a:gd name="connsiteY2" fmla="*/ 1431120 h 1442257"/>
              <a:gd name="connsiteX3" fmla="*/ 1392140 w 1403277"/>
              <a:gd name="connsiteY3" fmla="*/ 818534 h 1442257"/>
              <a:gd name="connsiteX4" fmla="*/ 943347 w 1403277"/>
              <a:gd name="connsiteY4" fmla="*/ 818534 h 1442257"/>
              <a:gd name="connsiteX5" fmla="*/ 943347 w 1403277"/>
              <a:gd name="connsiteY5" fmla="*/ 11137 h 1442257"/>
              <a:gd name="connsiteX6" fmla="*/ 459929 w 1403277"/>
              <a:gd name="connsiteY6" fmla="*/ 11137 h 1442257"/>
              <a:gd name="connsiteX7" fmla="*/ 459929 w 1403277"/>
              <a:gd name="connsiteY7" fmla="*/ 818534 h 144225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03277" h="1442257">
                <a:moveTo>
                  <a:pt x="459929" y="818534"/>
                </a:moveTo>
                <a:lnTo>
                  <a:pt x="11137" y="818534"/>
                </a:lnTo>
                <a:lnTo>
                  <a:pt x="701638" y="1431120"/>
                </a:lnTo>
                <a:lnTo>
                  <a:pt x="1392140" y="818534"/>
                </a:lnTo>
                <a:lnTo>
                  <a:pt x="943347" y="818534"/>
                </a:lnTo>
                <a:lnTo>
                  <a:pt x="943347" y="11137"/>
                </a:lnTo>
                <a:lnTo>
                  <a:pt x="459929" y="11137"/>
                </a:lnTo>
                <a:lnTo>
                  <a:pt x="459929" y="818534"/>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7127759" y="3451387"/>
            <a:ext cx="300702" cy="1080301"/>
          </a:xfrm>
          <a:custGeom>
            <a:avLst/>
            <a:gdLst>
              <a:gd name="connsiteX0" fmla="*/ 84631 w 300702"/>
              <a:gd name="connsiteY0" fmla="*/ 885719 h 1080301"/>
              <a:gd name="connsiteX1" fmla="*/ 0 w 300702"/>
              <a:gd name="connsiteY1" fmla="*/ 885719 h 1080301"/>
              <a:gd name="connsiteX2" fmla="*/ 150351 w 300702"/>
              <a:gd name="connsiteY2" fmla="*/ 1080301 h 1080301"/>
              <a:gd name="connsiteX3" fmla="*/ 300702 w 300702"/>
              <a:gd name="connsiteY3" fmla="*/ 885719 h 1080301"/>
              <a:gd name="connsiteX4" fmla="*/ 216071 w 300702"/>
              <a:gd name="connsiteY4" fmla="*/ 885719 h 1080301"/>
              <a:gd name="connsiteX5" fmla="*/ 216071 w 300702"/>
              <a:gd name="connsiteY5" fmla="*/ 0 h 1080301"/>
              <a:gd name="connsiteX6" fmla="*/ 84631 w 300702"/>
              <a:gd name="connsiteY6" fmla="*/ 0 h 1080301"/>
              <a:gd name="connsiteX7" fmla="*/ 84631 w 300702"/>
              <a:gd name="connsiteY7" fmla="*/ 885719 h 10803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00702" h="1080301">
                <a:moveTo>
                  <a:pt x="84631" y="885719"/>
                </a:moveTo>
                <a:lnTo>
                  <a:pt x="0" y="885719"/>
                </a:lnTo>
                <a:lnTo>
                  <a:pt x="150351" y="1080301"/>
                </a:lnTo>
                <a:lnTo>
                  <a:pt x="300702" y="885719"/>
                </a:lnTo>
                <a:lnTo>
                  <a:pt x="216071" y="885719"/>
                </a:lnTo>
                <a:lnTo>
                  <a:pt x="216071" y="0"/>
                </a:lnTo>
                <a:lnTo>
                  <a:pt x="84631" y="0"/>
                </a:lnTo>
                <a:lnTo>
                  <a:pt x="84631" y="88571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7116623" y="3440250"/>
            <a:ext cx="322976" cy="1102575"/>
          </a:xfrm>
          <a:custGeom>
            <a:avLst/>
            <a:gdLst>
              <a:gd name="connsiteX0" fmla="*/ 95767 w 322976"/>
              <a:gd name="connsiteY0" fmla="*/ 896856 h 1102575"/>
              <a:gd name="connsiteX1" fmla="*/ 11137 w 322976"/>
              <a:gd name="connsiteY1" fmla="*/ 896856 h 1102575"/>
              <a:gd name="connsiteX2" fmla="*/ 161487 w 322976"/>
              <a:gd name="connsiteY2" fmla="*/ 1091438 h 1102575"/>
              <a:gd name="connsiteX3" fmla="*/ 311839 w 322976"/>
              <a:gd name="connsiteY3" fmla="*/ 896856 h 1102575"/>
              <a:gd name="connsiteX4" fmla="*/ 227208 w 322976"/>
              <a:gd name="connsiteY4" fmla="*/ 896856 h 1102575"/>
              <a:gd name="connsiteX5" fmla="*/ 227208 w 322976"/>
              <a:gd name="connsiteY5" fmla="*/ 11137 h 1102575"/>
              <a:gd name="connsiteX6" fmla="*/ 95767 w 322976"/>
              <a:gd name="connsiteY6" fmla="*/ 11137 h 1102575"/>
              <a:gd name="connsiteX7" fmla="*/ 95767 w 322976"/>
              <a:gd name="connsiteY7" fmla="*/ 896856 h 11025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22976" h="1102575">
                <a:moveTo>
                  <a:pt x="95767" y="896856"/>
                </a:moveTo>
                <a:lnTo>
                  <a:pt x="11137" y="896856"/>
                </a:lnTo>
                <a:lnTo>
                  <a:pt x="161487" y="1091438"/>
                </a:lnTo>
                <a:lnTo>
                  <a:pt x="311839" y="896856"/>
                </a:lnTo>
                <a:lnTo>
                  <a:pt x="227208" y="896856"/>
                </a:lnTo>
                <a:lnTo>
                  <a:pt x="227208" y="11137"/>
                </a:lnTo>
                <a:lnTo>
                  <a:pt x="95767" y="11137"/>
                </a:lnTo>
                <a:lnTo>
                  <a:pt x="95767" y="896856"/>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098800" cy="4711700"/>
          </a:xfrm>
          <a:prstGeom prst="rect">
            <a:avLst/>
          </a:prstGeom>
          <a:noFill/>
        </p:spPr>
      </p:pic>
      <p:pic>
        <p:nvPicPr>
          <p:cNvPr id="9" name="Picture 3"/>
          <p:cNvPicPr>
            <a:picLocks noChangeAspect="1" noChangeArrowheads="1"/>
          </p:cNvPicPr>
          <p:nvPr/>
        </p:nvPicPr>
        <p:blipFill>
          <a:blip r:embed="rId4"/>
          <a:srcRect/>
          <a:stretch>
            <a:fillRect/>
          </a:stretch>
        </p:blipFill>
        <p:spPr bwMode="auto">
          <a:xfrm>
            <a:off x="5740400" y="1612900"/>
            <a:ext cx="3086100" cy="4711700"/>
          </a:xfrm>
          <a:prstGeom prst="rect">
            <a:avLst/>
          </a:prstGeom>
          <a:noFill/>
        </p:spPr>
      </p:pic>
      <p:sp>
        <p:nvSpPr>
          <p:cNvPr id="2"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10"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
        <p:nvSpPr>
          <p:cNvPr id="11" name="TextBox 1"/>
          <p:cNvSpPr txBox="1"/>
          <p:nvPr/>
        </p:nvSpPr>
        <p:spPr>
          <a:xfrm>
            <a:off x="3581400" y="6527800"/>
            <a:ext cx="2963825"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is</a:t>
            </a:r>
            <a:r>
              <a:rPr lang="en-US" altLang="zh-CN" sz="2455" dirty="0" smtClean="0">
                <a:latin typeface="Calibri"/>
                <a:cs typeface="Calibri"/>
              </a:rPr>
              <a:t> </a:t>
            </a:r>
            <a:r>
              <a:rPr lang="en-US" altLang="zh-CN" sz="2455" b="1" dirty="0" smtClean="0">
                <a:solidFill>
                  <a:srgbClr val="FFFFFF"/>
                </a:solidFill>
                <a:latin typeface="Calibri"/>
                <a:cs typeface="Calibri"/>
              </a:rPr>
              <a:t>going</a:t>
            </a:r>
            <a:r>
              <a:rPr lang="en-US" altLang="zh-CN" sz="2455" dirty="0" smtClean="0">
                <a:latin typeface="Calibri"/>
                <a:cs typeface="Calibri"/>
              </a:rPr>
              <a:t> </a:t>
            </a:r>
            <a:r>
              <a:rPr lang="en-US" altLang="zh-CN" sz="2455" b="1" dirty="0" smtClean="0">
                <a:solidFill>
                  <a:srgbClr val="FFFFFF"/>
                </a:solidFill>
                <a:latin typeface="Calibri"/>
                <a:cs typeface="Calibri"/>
              </a:rPr>
              <a:t>to</a:t>
            </a:r>
            <a:r>
              <a:rPr lang="en-US" altLang="zh-CN" sz="2455" dirty="0" smtClean="0">
                <a:latin typeface="Calibri"/>
                <a:cs typeface="Calibri"/>
              </a:rPr>
              <a:t> </a:t>
            </a:r>
            <a:r>
              <a:rPr lang="en-US" altLang="zh-CN" sz="2455" b="1" dirty="0" smtClean="0">
                <a:solidFill>
                  <a:srgbClr val="FFFFFF"/>
                </a:solidFill>
                <a:latin typeface="Calibri"/>
                <a:cs typeface="Calibri"/>
              </a:rPr>
              <a:t>win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4627473" y="5110816"/>
            <a:ext cx="1392141" cy="300702"/>
          </a:xfrm>
          <a:custGeom>
            <a:avLst/>
            <a:gdLst>
              <a:gd name="connsiteX0" fmla="*/ 194581 w 1392141"/>
              <a:gd name="connsiteY0" fmla="*/ 84631 h 300702"/>
              <a:gd name="connsiteX1" fmla="*/ 194581 w 1392141"/>
              <a:gd name="connsiteY1" fmla="*/ 0 h 300702"/>
              <a:gd name="connsiteX2" fmla="*/ 0 w 1392141"/>
              <a:gd name="connsiteY2" fmla="*/ 150351 h 300702"/>
              <a:gd name="connsiteX3" fmla="*/ 194581 w 1392141"/>
              <a:gd name="connsiteY3" fmla="*/ 300702 h 300702"/>
              <a:gd name="connsiteX4" fmla="*/ 194581 w 1392141"/>
              <a:gd name="connsiteY4" fmla="*/ 216071 h 300702"/>
              <a:gd name="connsiteX5" fmla="*/ 1392141 w 1392141"/>
              <a:gd name="connsiteY5" fmla="*/ 216071 h 300702"/>
              <a:gd name="connsiteX6" fmla="*/ 1392141 w 1392141"/>
              <a:gd name="connsiteY6" fmla="*/ 84631 h 300702"/>
              <a:gd name="connsiteX7" fmla="*/ 194581 w 1392141"/>
              <a:gd name="connsiteY7" fmla="*/ 84631 h 30070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92141" h="300702">
                <a:moveTo>
                  <a:pt x="194581" y="84631"/>
                </a:moveTo>
                <a:lnTo>
                  <a:pt x="194581" y="0"/>
                </a:lnTo>
                <a:lnTo>
                  <a:pt x="0" y="150351"/>
                </a:lnTo>
                <a:lnTo>
                  <a:pt x="194581" y="300702"/>
                </a:lnTo>
                <a:lnTo>
                  <a:pt x="194581" y="216071"/>
                </a:lnTo>
                <a:lnTo>
                  <a:pt x="1392141" y="216071"/>
                </a:lnTo>
                <a:lnTo>
                  <a:pt x="1392141" y="84631"/>
                </a:lnTo>
                <a:lnTo>
                  <a:pt x="194581" y="84631"/>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4616335" y="5099680"/>
            <a:ext cx="1414414" cy="322976"/>
          </a:xfrm>
          <a:custGeom>
            <a:avLst/>
            <a:gdLst>
              <a:gd name="connsiteX0" fmla="*/ 205719 w 1414414"/>
              <a:gd name="connsiteY0" fmla="*/ 95768 h 322976"/>
              <a:gd name="connsiteX1" fmla="*/ 205719 w 1414414"/>
              <a:gd name="connsiteY1" fmla="*/ 11137 h 322976"/>
              <a:gd name="connsiteX2" fmla="*/ 11137 w 1414414"/>
              <a:gd name="connsiteY2" fmla="*/ 161488 h 322976"/>
              <a:gd name="connsiteX3" fmla="*/ 205719 w 1414414"/>
              <a:gd name="connsiteY3" fmla="*/ 311839 h 322976"/>
              <a:gd name="connsiteX4" fmla="*/ 205719 w 1414414"/>
              <a:gd name="connsiteY4" fmla="*/ 227208 h 322976"/>
              <a:gd name="connsiteX5" fmla="*/ 1403277 w 1414414"/>
              <a:gd name="connsiteY5" fmla="*/ 227208 h 322976"/>
              <a:gd name="connsiteX6" fmla="*/ 1403277 w 1414414"/>
              <a:gd name="connsiteY6" fmla="*/ 95768 h 322976"/>
              <a:gd name="connsiteX7" fmla="*/ 205719 w 1414414"/>
              <a:gd name="connsiteY7" fmla="*/ 95768 h 3229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4414" h="322976">
                <a:moveTo>
                  <a:pt x="205719" y="95768"/>
                </a:moveTo>
                <a:lnTo>
                  <a:pt x="205719" y="11137"/>
                </a:lnTo>
                <a:lnTo>
                  <a:pt x="11137" y="161488"/>
                </a:lnTo>
                <a:lnTo>
                  <a:pt x="205719" y="311839"/>
                </a:lnTo>
                <a:lnTo>
                  <a:pt x="205719" y="227208"/>
                </a:lnTo>
                <a:lnTo>
                  <a:pt x="1403277" y="227208"/>
                </a:lnTo>
                <a:lnTo>
                  <a:pt x="1403277" y="95768"/>
                </a:lnTo>
                <a:lnTo>
                  <a:pt x="205719" y="95768"/>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4154149" y="2549279"/>
            <a:ext cx="1392139" cy="300701"/>
          </a:xfrm>
          <a:custGeom>
            <a:avLst/>
            <a:gdLst>
              <a:gd name="connsiteX0" fmla="*/ 1197557 w 1392139"/>
              <a:gd name="connsiteY0" fmla="*/ 216071 h 300701"/>
              <a:gd name="connsiteX1" fmla="*/ 1197557 w 1392139"/>
              <a:gd name="connsiteY1" fmla="*/ 300701 h 300701"/>
              <a:gd name="connsiteX2" fmla="*/ 1392139 w 1392139"/>
              <a:gd name="connsiteY2" fmla="*/ 150351 h 300701"/>
              <a:gd name="connsiteX3" fmla="*/ 1197557 w 1392139"/>
              <a:gd name="connsiteY3" fmla="*/ 0 h 300701"/>
              <a:gd name="connsiteX4" fmla="*/ 1197557 w 1392139"/>
              <a:gd name="connsiteY4" fmla="*/ 84630 h 300701"/>
              <a:gd name="connsiteX5" fmla="*/ 0 w 1392139"/>
              <a:gd name="connsiteY5" fmla="*/ 84630 h 300701"/>
              <a:gd name="connsiteX6" fmla="*/ 0 w 1392139"/>
              <a:gd name="connsiteY6" fmla="*/ 216071 h 300701"/>
              <a:gd name="connsiteX7" fmla="*/ 1197557 w 1392139"/>
              <a:gd name="connsiteY7" fmla="*/ 216071 h 3007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92139" h="300701">
                <a:moveTo>
                  <a:pt x="1197557" y="216071"/>
                </a:moveTo>
                <a:lnTo>
                  <a:pt x="1197557" y="300701"/>
                </a:lnTo>
                <a:lnTo>
                  <a:pt x="1392139" y="150351"/>
                </a:lnTo>
                <a:lnTo>
                  <a:pt x="1197557" y="0"/>
                </a:lnTo>
                <a:lnTo>
                  <a:pt x="1197557" y="84630"/>
                </a:lnTo>
                <a:lnTo>
                  <a:pt x="0" y="84630"/>
                </a:lnTo>
                <a:lnTo>
                  <a:pt x="0" y="216071"/>
                </a:lnTo>
                <a:lnTo>
                  <a:pt x="1197557" y="216071"/>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4143011" y="2538143"/>
            <a:ext cx="1414414" cy="322976"/>
          </a:xfrm>
          <a:custGeom>
            <a:avLst/>
            <a:gdLst>
              <a:gd name="connsiteX0" fmla="*/ 1208695 w 1414414"/>
              <a:gd name="connsiteY0" fmla="*/ 227208 h 322976"/>
              <a:gd name="connsiteX1" fmla="*/ 1208695 w 1414414"/>
              <a:gd name="connsiteY1" fmla="*/ 311839 h 322976"/>
              <a:gd name="connsiteX2" fmla="*/ 1403277 w 1414414"/>
              <a:gd name="connsiteY2" fmla="*/ 161488 h 322976"/>
              <a:gd name="connsiteX3" fmla="*/ 1208695 w 1414414"/>
              <a:gd name="connsiteY3" fmla="*/ 11137 h 322976"/>
              <a:gd name="connsiteX4" fmla="*/ 1208695 w 1414414"/>
              <a:gd name="connsiteY4" fmla="*/ 95767 h 322976"/>
              <a:gd name="connsiteX5" fmla="*/ 11137 w 1414414"/>
              <a:gd name="connsiteY5" fmla="*/ 95767 h 322976"/>
              <a:gd name="connsiteX6" fmla="*/ 11137 w 1414414"/>
              <a:gd name="connsiteY6" fmla="*/ 227208 h 322976"/>
              <a:gd name="connsiteX7" fmla="*/ 1208695 w 1414414"/>
              <a:gd name="connsiteY7" fmla="*/ 227208 h 3229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4414" h="322976">
                <a:moveTo>
                  <a:pt x="1208695" y="227208"/>
                </a:moveTo>
                <a:lnTo>
                  <a:pt x="1208695" y="311839"/>
                </a:lnTo>
                <a:lnTo>
                  <a:pt x="1403277" y="161488"/>
                </a:lnTo>
                <a:lnTo>
                  <a:pt x="1208695" y="11137"/>
                </a:lnTo>
                <a:lnTo>
                  <a:pt x="1208695" y="95767"/>
                </a:lnTo>
                <a:lnTo>
                  <a:pt x="11137" y="95767"/>
                </a:lnTo>
                <a:lnTo>
                  <a:pt x="11137" y="227208"/>
                </a:lnTo>
                <a:lnTo>
                  <a:pt x="1208695" y="227208"/>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609884" y="3735383"/>
            <a:ext cx="1381003" cy="1419983"/>
          </a:xfrm>
          <a:custGeom>
            <a:avLst/>
            <a:gdLst>
              <a:gd name="connsiteX0" fmla="*/ 448792 w 1381003"/>
              <a:gd name="connsiteY0" fmla="*/ 807397 h 1419983"/>
              <a:gd name="connsiteX1" fmla="*/ 0 w 1381003"/>
              <a:gd name="connsiteY1" fmla="*/ 807397 h 1419983"/>
              <a:gd name="connsiteX2" fmla="*/ 690501 w 1381003"/>
              <a:gd name="connsiteY2" fmla="*/ 1419983 h 1419983"/>
              <a:gd name="connsiteX3" fmla="*/ 1381002 w 1381003"/>
              <a:gd name="connsiteY3" fmla="*/ 807397 h 1419983"/>
              <a:gd name="connsiteX4" fmla="*/ 932210 w 1381003"/>
              <a:gd name="connsiteY4" fmla="*/ 807397 h 1419983"/>
              <a:gd name="connsiteX5" fmla="*/ 932210 w 1381003"/>
              <a:gd name="connsiteY5" fmla="*/ 0 h 1419983"/>
              <a:gd name="connsiteX6" fmla="*/ 448792 w 1381003"/>
              <a:gd name="connsiteY6" fmla="*/ 0 h 1419983"/>
              <a:gd name="connsiteX7" fmla="*/ 448792 w 1381003"/>
              <a:gd name="connsiteY7" fmla="*/ 807397 h 14199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81003" h="1419983">
                <a:moveTo>
                  <a:pt x="448792" y="807397"/>
                </a:moveTo>
                <a:lnTo>
                  <a:pt x="0" y="807397"/>
                </a:lnTo>
                <a:lnTo>
                  <a:pt x="690501" y="1419983"/>
                </a:lnTo>
                <a:lnTo>
                  <a:pt x="1381002" y="807397"/>
                </a:lnTo>
                <a:lnTo>
                  <a:pt x="932210" y="807397"/>
                </a:lnTo>
                <a:lnTo>
                  <a:pt x="932210" y="0"/>
                </a:lnTo>
                <a:lnTo>
                  <a:pt x="448792" y="0"/>
                </a:lnTo>
                <a:lnTo>
                  <a:pt x="448792" y="807397"/>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6598747" y="3724246"/>
            <a:ext cx="1403277" cy="1442257"/>
          </a:xfrm>
          <a:custGeom>
            <a:avLst/>
            <a:gdLst>
              <a:gd name="connsiteX0" fmla="*/ 459929 w 1403277"/>
              <a:gd name="connsiteY0" fmla="*/ 818534 h 1442257"/>
              <a:gd name="connsiteX1" fmla="*/ 11137 w 1403277"/>
              <a:gd name="connsiteY1" fmla="*/ 818534 h 1442257"/>
              <a:gd name="connsiteX2" fmla="*/ 701638 w 1403277"/>
              <a:gd name="connsiteY2" fmla="*/ 1431120 h 1442257"/>
              <a:gd name="connsiteX3" fmla="*/ 1392140 w 1403277"/>
              <a:gd name="connsiteY3" fmla="*/ 818534 h 1442257"/>
              <a:gd name="connsiteX4" fmla="*/ 943347 w 1403277"/>
              <a:gd name="connsiteY4" fmla="*/ 818534 h 1442257"/>
              <a:gd name="connsiteX5" fmla="*/ 943347 w 1403277"/>
              <a:gd name="connsiteY5" fmla="*/ 11137 h 1442257"/>
              <a:gd name="connsiteX6" fmla="*/ 459929 w 1403277"/>
              <a:gd name="connsiteY6" fmla="*/ 11137 h 1442257"/>
              <a:gd name="connsiteX7" fmla="*/ 459929 w 1403277"/>
              <a:gd name="connsiteY7" fmla="*/ 818534 h 144225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03277" h="1442257">
                <a:moveTo>
                  <a:pt x="459929" y="818534"/>
                </a:moveTo>
                <a:lnTo>
                  <a:pt x="11137" y="818534"/>
                </a:lnTo>
                <a:lnTo>
                  <a:pt x="701638" y="1431120"/>
                </a:lnTo>
                <a:lnTo>
                  <a:pt x="1392140" y="818534"/>
                </a:lnTo>
                <a:lnTo>
                  <a:pt x="943347" y="818534"/>
                </a:lnTo>
                <a:lnTo>
                  <a:pt x="943347" y="11137"/>
                </a:lnTo>
                <a:lnTo>
                  <a:pt x="459929" y="11137"/>
                </a:lnTo>
                <a:lnTo>
                  <a:pt x="459929" y="818534"/>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644900" cy="21209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1346200" y="4203700"/>
            <a:ext cx="3098800" cy="2120900"/>
          </a:xfrm>
          <a:prstGeom prst="rect">
            <a:avLst/>
          </a:prstGeom>
          <a:noFill/>
        </p:spPr>
      </p:pic>
      <p:pic>
        <p:nvPicPr>
          <p:cNvPr id="12" name="Picture 3"/>
          <p:cNvPicPr>
            <a:picLocks noChangeAspect="1" noChangeArrowheads="1"/>
          </p:cNvPicPr>
          <p:nvPr/>
        </p:nvPicPr>
        <p:blipFill>
          <a:blip r:embed="rId5"/>
          <a:srcRect/>
          <a:stretch>
            <a:fillRect/>
          </a:stretch>
        </p:blipFill>
        <p:spPr bwMode="auto">
          <a:xfrm>
            <a:off x="5181600" y="1612900"/>
            <a:ext cx="3644900" cy="4711700"/>
          </a:xfrm>
          <a:prstGeom prst="rect">
            <a:avLst/>
          </a:prstGeom>
          <a:noFill/>
        </p:spPr>
      </p:pic>
      <p:sp>
        <p:nvSpPr>
          <p:cNvPr id="2"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13"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a:cs typeface="Calibri"/>
            </a:endParaRPr>
          </a:p>
        </p:txBody>
      </p:sp>
      <p:sp>
        <p:nvSpPr>
          <p:cNvPr id="2" name="TextBox 1"/>
          <p:cNvSpPr txBox="1"/>
          <p:nvPr/>
        </p:nvSpPr>
        <p:spPr>
          <a:xfrm>
            <a:off x="621506" y="774700"/>
            <a:ext cx="1371600" cy="635020"/>
          </a:xfrm>
          <a:prstGeom prst="rect">
            <a:avLst/>
          </a:prstGeom>
          <a:noFill/>
        </p:spPr>
        <p:txBody>
          <a:bodyPr wrap="square" lIns="0" tIns="0" rIns="0" rtlCol="0">
            <a:spAutoFit/>
          </a:bodyPr>
          <a:lstStyle/>
          <a:p>
            <a:pPr>
              <a:lnSpc>
                <a:spcPts val="4500"/>
              </a:lnSpc>
              <a:tabLst/>
            </a:pPr>
            <a:r>
              <a:rPr lang="en-US" altLang="zh-CN" sz="4209" dirty="0" smtClean="0">
                <a:solidFill>
                  <a:srgbClr val="FFFFFF"/>
                </a:solidFill>
                <a:latin typeface="Calibri"/>
                <a:cs typeface="Calibri"/>
              </a:rPr>
              <a:t>Hosts:</a:t>
            </a:r>
          </a:p>
        </p:txBody>
      </p:sp>
      <p:sp>
        <p:nvSpPr>
          <p:cNvPr id="5" name="TextBox 1"/>
          <p:cNvSpPr txBox="1"/>
          <p:nvPr/>
        </p:nvSpPr>
        <p:spPr>
          <a:xfrm>
            <a:off x="621506" y="2179637"/>
            <a:ext cx="9753600" cy="3985706"/>
          </a:xfrm>
          <a:prstGeom prst="rect">
            <a:avLst/>
          </a:prstGeom>
          <a:noFill/>
        </p:spPr>
        <p:txBody>
          <a:bodyPr wrap="square" lIns="0" tIns="0" rIns="0" rtlCol="0">
            <a:spAutoFit/>
          </a:bodyPr>
          <a:lstStyle/>
          <a:p>
            <a:pPr>
              <a:defRPr/>
            </a:pPr>
            <a:r>
              <a:rPr lang="en-AU" sz="3200" dirty="0">
                <a:solidFill>
                  <a:srgbClr val="FFFFFF"/>
                </a:solidFill>
              </a:rPr>
              <a:t>The program that calls the </a:t>
            </a:r>
            <a:r>
              <a:rPr lang="en-AU" sz="3200" dirty="0" err="1">
                <a:solidFill>
                  <a:srgbClr val="FFFFFF"/>
                </a:solidFill>
              </a:rPr>
              <a:t>OpenCL</a:t>
            </a:r>
            <a:r>
              <a:rPr lang="en-AU" sz="3200" dirty="0">
                <a:solidFill>
                  <a:srgbClr val="FFFFFF"/>
                </a:solidFill>
              </a:rPr>
              <a:t> functions to set up the context in which the kernels run and </a:t>
            </a:r>
            <a:r>
              <a:rPr lang="en-AU" sz="3200" dirty="0" err="1">
                <a:solidFill>
                  <a:srgbClr val="FFFFFF"/>
                </a:solidFill>
              </a:rPr>
              <a:t>enqueue</a:t>
            </a:r>
            <a:r>
              <a:rPr lang="en-AU" sz="3200" dirty="0">
                <a:solidFill>
                  <a:srgbClr val="FFFFFF"/>
                </a:solidFill>
              </a:rPr>
              <a:t> the kernels for execution is known as the host </a:t>
            </a:r>
            <a:r>
              <a:rPr lang="en-AU" sz="3200" dirty="0" smtClean="0">
                <a:solidFill>
                  <a:srgbClr val="FFFFFF"/>
                </a:solidFill>
              </a:rPr>
              <a:t>application</a:t>
            </a:r>
          </a:p>
          <a:p>
            <a:pPr>
              <a:defRPr/>
            </a:pPr>
            <a:endParaRPr lang="en-AU" sz="3200" dirty="0">
              <a:solidFill>
                <a:srgbClr val="FFFFFF"/>
              </a:solidFill>
            </a:endParaRPr>
          </a:p>
          <a:p>
            <a:pPr>
              <a:defRPr/>
            </a:pPr>
            <a:r>
              <a:rPr lang="en-AU" sz="3200" dirty="0">
                <a:solidFill>
                  <a:srgbClr val="FFFFFF"/>
                </a:solidFill>
              </a:rPr>
              <a:t>The device on which the host application executes is know as the host device</a:t>
            </a:r>
          </a:p>
          <a:p>
            <a:pPr>
              <a:defRPr/>
            </a:pPr>
            <a:endParaRPr lang="en-US" sz="3200" dirty="0" smtClean="0">
              <a:solidFill>
                <a:srgbClr val="FFFFFF"/>
              </a:solidFill>
            </a:endParaRPr>
          </a:p>
          <a:p>
            <a:pPr>
              <a:defRPr/>
            </a:pPr>
            <a:endParaRPr lang="en-US" sz="3200" dirty="0" smtClean="0">
              <a:solidFill>
                <a:srgbClr val="FFFFFF"/>
              </a:solidFill>
            </a:endParaRPr>
          </a:p>
        </p:txBody>
      </p:sp>
    </p:spTree>
    <p:extLst>
      <p:ext uri="{BB962C8B-B14F-4D97-AF65-F5344CB8AC3E}">
        <p14:creationId xmlns:p14="http://schemas.microsoft.com/office/powerpoint/2010/main" val="1334179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4627473" y="5110816"/>
            <a:ext cx="1392141" cy="300702"/>
          </a:xfrm>
          <a:custGeom>
            <a:avLst/>
            <a:gdLst>
              <a:gd name="connsiteX0" fmla="*/ 194581 w 1392141"/>
              <a:gd name="connsiteY0" fmla="*/ 84631 h 300702"/>
              <a:gd name="connsiteX1" fmla="*/ 194581 w 1392141"/>
              <a:gd name="connsiteY1" fmla="*/ 0 h 300702"/>
              <a:gd name="connsiteX2" fmla="*/ 0 w 1392141"/>
              <a:gd name="connsiteY2" fmla="*/ 150351 h 300702"/>
              <a:gd name="connsiteX3" fmla="*/ 194581 w 1392141"/>
              <a:gd name="connsiteY3" fmla="*/ 300702 h 300702"/>
              <a:gd name="connsiteX4" fmla="*/ 194581 w 1392141"/>
              <a:gd name="connsiteY4" fmla="*/ 216071 h 300702"/>
              <a:gd name="connsiteX5" fmla="*/ 1392141 w 1392141"/>
              <a:gd name="connsiteY5" fmla="*/ 216071 h 300702"/>
              <a:gd name="connsiteX6" fmla="*/ 1392141 w 1392141"/>
              <a:gd name="connsiteY6" fmla="*/ 84631 h 300702"/>
              <a:gd name="connsiteX7" fmla="*/ 194581 w 1392141"/>
              <a:gd name="connsiteY7" fmla="*/ 84631 h 30070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92141" h="300702">
                <a:moveTo>
                  <a:pt x="194581" y="84631"/>
                </a:moveTo>
                <a:lnTo>
                  <a:pt x="194581" y="0"/>
                </a:lnTo>
                <a:lnTo>
                  <a:pt x="0" y="150351"/>
                </a:lnTo>
                <a:lnTo>
                  <a:pt x="194581" y="300702"/>
                </a:lnTo>
                <a:lnTo>
                  <a:pt x="194581" y="216071"/>
                </a:lnTo>
                <a:lnTo>
                  <a:pt x="1392141" y="216071"/>
                </a:lnTo>
                <a:lnTo>
                  <a:pt x="1392141" y="84631"/>
                </a:lnTo>
                <a:lnTo>
                  <a:pt x="194581" y="84631"/>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4616335" y="5099680"/>
            <a:ext cx="1414414" cy="322976"/>
          </a:xfrm>
          <a:custGeom>
            <a:avLst/>
            <a:gdLst>
              <a:gd name="connsiteX0" fmla="*/ 205719 w 1414414"/>
              <a:gd name="connsiteY0" fmla="*/ 95768 h 322976"/>
              <a:gd name="connsiteX1" fmla="*/ 205719 w 1414414"/>
              <a:gd name="connsiteY1" fmla="*/ 11137 h 322976"/>
              <a:gd name="connsiteX2" fmla="*/ 11137 w 1414414"/>
              <a:gd name="connsiteY2" fmla="*/ 161488 h 322976"/>
              <a:gd name="connsiteX3" fmla="*/ 205719 w 1414414"/>
              <a:gd name="connsiteY3" fmla="*/ 311839 h 322976"/>
              <a:gd name="connsiteX4" fmla="*/ 205719 w 1414414"/>
              <a:gd name="connsiteY4" fmla="*/ 227208 h 322976"/>
              <a:gd name="connsiteX5" fmla="*/ 1403277 w 1414414"/>
              <a:gd name="connsiteY5" fmla="*/ 227208 h 322976"/>
              <a:gd name="connsiteX6" fmla="*/ 1403277 w 1414414"/>
              <a:gd name="connsiteY6" fmla="*/ 95768 h 322976"/>
              <a:gd name="connsiteX7" fmla="*/ 205719 w 1414414"/>
              <a:gd name="connsiteY7" fmla="*/ 95768 h 3229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4414" h="322976">
                <a:moveTo>
                  <a:pt x="205719" y="95768"/>
                </a:moveTo>
                <a:lnTo>
                  <a:pt x="205719" y="11137"/>
                </a:lnTo>
                <a:lnTo>
                  <a:pt x="11137" y="161488"/>
                </a:lnTo>
                <a:lnTo>
                  <a:pt x="205719" y="311839"/>
                </a:lnTo>
                <a:lnTo>
                  <a:pt x="205719" y="227208"/>
                </a:lnTo>
                <a:lnTo>
                  <a:pt x="1403277" y="227208"/>
                </a:lnTo>
                <a:lnTo>
                  <a:pt x="1403277" y="95768"/>
                </a:lnTo>
                <a:lnTo>
                  <a:pt x="205719" y="95768"/>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4154149" y="2549279"/>
            <a:ext cx="1392139" cy="300701"/>
          </a:xfrm>
          <a:custGeom>
            <a:avLst/>
            <a:gdLst>
              <a:gd name="connsiteX0" fmla="*/ 1197557 w 1392139"/>
              <a:gd name="connsiteY0" fmla="*/ 216071 h 300701"/>
              <a:gd name="connsiteX1" fmla="*/ 1197557 w 1392139"/>
              <a:gd name="connsiteY1" fmla="*/ 300701 h 300701"/>
              <a:gd name="connsiteX2" fmla="*/ 1392139 w 1392139"/>
              <a:gd name="connsiteY2" fmla="*/ 150351 h 300701"/>
              <a:gd name="connsiteX3" fmla="*/ 1197557 w 1392139"/>
              <a:gd name="connsiteY3" fmla="*/ 0 h 300701"/>
              <a:gd name="connsiteX4" fmla="*/ 1197557 w 1392139"/>
              <a:gd name="connsiteY4" fmla="*/ 84630 h 300701"/>
              <a:gd name="connsiteX5" fmla="*/ 0 w 1392139"/>
              <a:gd name="connsiteY5" fmla="*/ 84630 h 300701"/>
              <a:gd name="connsiteX6" fmla="*/ 0 w 1392139"/>
              <a:gd name="connsiteY6" fmla="*/ 216071 h 300701"/>
              <a:gd name="connsiteX7" fmla="*/ 1197557 w 1392139"/>
              <a:gd name="connsiteY7" fmla="*/ 216071 h 3007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92139" h="300701">
                <a:moveTo>
                  <a:pt x="1197557" y="216071"/>
                </a:moveTo>
                <a:lnTo>
                  <a:pt x="1197557" y="300701"/>
                </a:lnTo>
                <a:lnTo>
                  <a:pt x="1392139" y="150351"/>
                </a:lnTo>
                <a:lnTo>
                  <a:pt x="1197557" y="0"/>
                </a:lnTo>
                <a:lnTo>
                  <a:pt x="1197557" y="84630"/>
                </a:lnTo>
                <a:lnTo>
                  <a:pt x="0" y="84630"/>
                </a:lnTo>
                <a:lnTo>
                  <a:pt x="0" y="216071"/>
                </a:lnTo>
                <a:lnTo>
                  <a:pt x="1197557" y="216071"/>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4143011" y="2538143"/>
            <a:ext cx="1414414" cy="322976"/>
          </a:xfrm>
          <a:custGeom>
            <a:avLst/>
            <a:gdLst>
              <a:gd name="connsiteX0" fmla="*/ 1208695 w 1414414"/>
              <a:gd name="connsiteY0" fmla="*/ 227208 h 322976"/>
              <a:gd name="connsiteX1" fmla="*/ 1208695 w 1414414"/>
              <a:gd name="connsiteY1" fmla="*/ 311839 h 322976"/>
              <a:gd name="connsiteX2" fmla="*/ 1403277 w 1414414"/>
              <a:gd name="connsiteY2" fmla="*/ 161488 h 322976"/>
              <a:gd name="connsiteX3" fmla="*/ 1208695 w 1414414"/>
              <a:gd name="connsiteY3" fmla="*/ 11137 h 322976"/>
              <a:gd name="connsiteX4" fmla="*/ 1208695 w 1414414"/>
              <a:gd name="connsiteY4" fmla="*/ 95767 h 322976"/>
              <a:gd name="connsiteX5" fmla="*/ 11137 w 1414414"/>
              <a:gd name="connsiteY5" fmla="*/ 95767 h 322976"/>
              <a:gd name="connsiteX6" fmla="*/ 11137 w 1414414"/>
              <a:gd name="connsiteY6" fmla="*/ 227208 h 322976"/>
              <a:gd name="connsiteX7" fmla="*/ 1208695 w 1414414"/>
              <a:gd name="connsiteY7" fmla="*/ 227208 h 3229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4414" h="322976">
                <a:moveTo>
                  <a:pt x="1208695" y="227208"/>
                </a:moveTo>
                <a:lnTo>
                  <a:pt x="1208695" y="311839"/>
                </a:lnTo>
                <a:lnTo>
                  <a:pt x="1403277" y="161488"/>
                </a:lnTo>
                <a:lnTo>
                  <a:pt x="1208695" y="11137"/>
                </a:lnTo>
                <a:lnTo>
                  <a:pt x="1208695" y="95767"/>
                </a:lnTo>
                <a:lnTo>
                  <a:pt x="11137" y="95767"/>
                </a:lnTo>
                <a:lnTo>
                  <a:pt x="11137" y="227208"/>
                </a:lnTo>
                <a:lnTo>
                  <a:pt x="1208695" y="227208"/>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609884" y="3735383"/>
            <a:ext cx="1381003" cy="1419983"/>
          </a:xfrm>
          <a:custGeom>
            <a:avLst/>
            <a:gdLst>
              <a:gd name="connsiteX0" fmla="*/ 448792 w 1381003"/>
              <a:gd name="connsiteY0" fmla="*/ 807397 h 1419983"/>
              <a:gd name="connsiteX1" fmla="*/ 0 w 1381003"/>
              <a:gd name="connsiteY1" fmla="*/ 807397 h 1419983"/>
              <a:gd name="connsiteX2" fmla="*/ 690501 w 1381003"/>
              <a:gd name="connsiteY2" fmla="*/ 1419983 h 1419983"/>
              <a:gd name="connsiteX3" fmla="*/ 1381002 w 1381003"/>
              <a:gd name="connsiteY3" fmla="*/ 807397 h 1419983"/>
              <a:gd name="connsiteX4" fmla="*/ 932210 w 1381003"/>
              <a:gd name="connsiteY4" fmla="*/ 807397 h 1419983"/>
              <a:gd name="connsiteX5" fmla="*/ 932210 w 1381003"/>
              <a:gd name="connsiteY5" fmla="*/ 0 h 1419983"/>
              <a:gd name="connsiteX6" fmla="*/ 448792 w 1381003"/>
              <a:gd name="connsiteY6" fmla="*/ 0 h 1419983"/>
              <a:gd name="connsiteX7" fmla="*/ 448792 w 1381003"/>
              <a:gd name="connsiteY7" fmla="*/ 807397 h 14199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81003" h="1419983">
                <a:moveTo>
                  <a:pt x="448792" y="807397"/>
                </a:moveTo>
                <a:lnTo>
                  <a:pt x="0" y="807397"/>
                </a:lnTo>
                <a:lnTo>
                  <a:pt x="690501" y="1419983"/>
                </a:lnTo>
                <a:lnTo>
                  <a:pt x="1381002" y="807397"/>
                </a:lnTo>
                <a:lnTo>
                  <a:pt x="932210" y="807397"/>
                </a:lnTo>
                <a:lnTo>
                  <a:pt x="932210" y="0"/>
                </a:lnTo>
                <a:lnTo>
                  <a:pt x="448792" y="0"/>
                </a:lnTo>
                <a:lnTo>
                  <a:pt x="448792" y="807397"/>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6598747" y="3724246"/>
            <a:ext cx="1403277" cy="1442257"/>
          </a:xfrm>
          <a:custGeom>
            <a:avLst/>
            <a:gdLst>
              <a:gd name="connsiteX0" fmla="*/ 459929 w 1403277"/>
              <a:gd name="connsiteY0" fmla="*/ 818534 h 1442257"/>
              <a:gd name="connsiteX1" fmla="*/ 11137 w 1403277"/>
              <a:gd name="connsiteY1" fmla="*/ 818534 h 1442257"/>
              <a:gd name="connsiteX2" fmla="*/ 701638 w 1403277"/>
              <a:gd name="connsiteY2" fmla="*/ 1431120 h 1442257"/>
              <a:gd name="connsiteX3" fmla="*/ 1392140 w 1403277"/>
              <a:gd name="connsiteY3" fmla="*/ 818534 h 1442257"/>
              <a:gd name="connsiteX4" fmla="*/ 943347 w 1403277"/>
              <a:gd name="connsiteY4" fmla="*/ 818534 h 1442257"/>
              <a:gd name="connsiteX5" fmla="*/ 943347 w 1403277"/>
              <a:gd name="connsiteY5" fmla="*/ 11137 h 1442257"/>
              <a:gd name="connsiteX6" fmla="*/ 459929 w 1403277"/>
              <a:gd name="connsiteY6" fmla="*/ 11137 h 1442257"/>
              <a:gd name="connsiteX7" fmla="*/ 459929 w 1403277"/>
              <a:gd name="connsiteY7" fmla="*/ 818534 h 144225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03277" h="1442257">
                <a:moveTo>
                  <a:pt x="459929" y="818534"/>
                </a:moveTo>
                <a:lnTo>
                  <a:pt x="11137" y="818534"/>
                </a:lnTo>
                <a:lnTo>
                  <a:pt x="701638" y="1431120"/>
                </a:lnTo>
                <a:lnTo>
                  <a:pt x="1392140" y="818534"/>
                </a:lnTo>
                <a:lnTo>
                  <a:pt x="943347" y="818534"/>
                </a:lnTo>
                <a:lnTo>
                  <a:pt x="943347" y="11137"/>
                </a:lnTo>
                <a:lnTo>
                  <a:pt x="459929" y="11137"/>
                </a:lnTo>
                <a:lnTo>
                  <a:pt x="459929" y="818534"/>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644900" cy="21209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1346200" y="4203700"/>
            <a:ext cx="3098800" cy="2120900"/>
          </a:xfrm>
          <a:prstGeom prst="rect">
            <a:avLst/>
          </a:prstGeom>
          <a:noFill/>
        </p:spPr>
      </p:pic>
      <p:pic>
        <p:nvPicPr>
          <p:cNvPr id="12" name="Picture 3"/>
          <p:cNvPicPr>
            <a:picLocks noChangeAspect="1" noChangeArrowheads="1"/>
          </p:cNvPicPr>
          <p:nvPr/>
        </p:nvPicPr>
        <p:blipFill>
          <a:blip r:embed="rId5"/>
          <a:srcRect/>
          <a:stretch>
            <a:fillRect/>
          </a:stretch>
        </p:blipFill>
        <p:spPr bwMode="auto">
          <a:xfrm>
            <a:off x="5181600" y="1612900"/>
            <a:ext cx="3644900" cy="4711700"/>
          </a:xfrm>
          <a:prstGeom prst="rect">
            <a:avLst/>
          </a:prstGeom>
          <a:noFill/>
        </p:spPr>
      </p:pic>
      <p:sp>
        <p:nvSpPr>
          <p:cNvPr id="2"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13" name="TextBox 1"/>
          <p:cNvSpPr txBox="1"/>
          <p:nvPr/>
        </p:nvSpPr>
        <p:spPr>
          <a:xfrm>
            <a:off x="3289300" y="6527800"/>
            <a:ext cx="3565079"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Ideal</a:t>
            </a:r>
            <a:r>
              <a:rPr lang="en-US" altLang="zh-CN" sz="2455" dirty="0" smtClean="0">
                <a:latin typeface="Calibri"/>
                <a:cs typeface="Calibri"/>
              </a:rPr>
              <a:t> </a:t>
            </a:r>
            <a:r>
              <a:rPr lang="en-US" altLang="zh-CN" sz="2455" b="1" dirty="0" smtClean="0">
                <a:solidFill>
                  <a:srgbClr val="FFFFFF"/>
                </a:solidFill>
                <a:latin typeface="Calibri"/>
                <a:cs typeface="Calibri"/>
              </a:rPr>
              <a:t>discrete</a:t>
            </a:r>
            <a:r>
              <a:rPr lang="en-US" altLang="zh-CN" sz="2455" dirty="0" smtClean="0">
                <a:latin typeface="Calibri"/>
                <a:cs typeface="Calibri"/>
              </a:rPr>
              <a:t> </a:t>
            </a:r>
            <a:r>
              <a:rPr lang="en-US" altLang="zh-CN" sz="2455" b="1" dirty="0" smtClean="0">
                <a:solidFill>
                  <a:srgbClr val="FFFFFF"/>
                </a:solidFill>
                <a:latin typeface="Calibri"/>
                <a:cs typeface="Calibri"/>
              </a:rPr>
              <a:t>GPU</a:t>
            </a:r>
            <a:r>
              <a:rPr lang="en-US" altLang="zh-CN" sz="2455" dirty="0" smtClean="0">
                <a:latin typeface="Calibri"/>
                <a:cs typeface="Calibri"/>
              </a:rPr>
              <a:t> </a:t>
            </a:r>
            <a:r>
              <a:rPr lang="en-US" altLang="zh-CN" sz="2455" b="1" dirty="0" smtClean="0">
                <a:solidFill>
                  <a:srgbClr val="FFFFFF"/>
                </a:solidFill>
                <a:latin typeface="Calibri"/>
                <a:cs typeface="Calibri"/>
              </a:rPr>
              <a:t>scenario</a:t>
            </a:r>
          </a:p>
        </p:txBody>
      </p:sp>
      <p:sp>
        <p:nvSpPr>
          <p:cNvPr id="14"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4298928" y="4598511"/>
            <a:ext cx="1419984" cy="1381003"/>
          </a:xfrm>
          <a:custGeom>
            <a:avLst/>
            <a:gdLst>
              <a:gd name="connsiteX0" fmla="*/ 649958 w 1419984"/>
              <a:gd name="connsiteY0" fmla="*/ 441264 h 1381003"/>
              <a:gd name="connsiteX1" fmla="*/ 649958 w 1419984"/>
              <a:gd name="connsiteY1" fmla="*/ 0 h 1381003"/>
              <a:gd name="connsiteX2" fmla="*/ 0 w 1419984"/>
              <a:gd name="connsiteY2" fmla="*/ 690501 h 1381003"/>
              <a:gd name="connsiteX3" fmla="*/ 649958 w 1419984"/>
              <a:gd name="connsiteY3" fmla="*/ 1381003 h 1381003"/>
              <a:gd name="connsiteX4" fmla="*/ 649958 w 1419984"/>
              <a:gd name="connsiteY4" fmla="*/ 939739 h 1381003"/>
              <a:gd name="connsiteX5" fmla="*/ 1419984 w 1419984"/>
              <a:gd name="connsiteY5" fmla="*/ 939739 h 1381003"/>
              <a:gd name="connsiteX6" fmla="*/ 1419984 w 1419984"/>
              <a:gd name="connsiteY6" fmla="*/ 441264 h 1381003"/>
              <a:gd name="connsiteX7" fmla="*/ 649958 w 1419984"/>
              <a:gd name="connsiteY7" fmla="*/ 441264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4" h="1381003">
                <a:moveTo>
                  <a:pt x="649958" y="441264"/>
                </a:moveTo>
                <a:lnTo>
                  <a:pt x="649958" y="0"/>
                </a:lnTo>
                <a:lnTo>
                  <a:pt x="0" y="690501"/>
                </a:lnTo>
                <a:lnTo>
                  <a:pt x="649958" y="1381003"/>
                </a:lnTo>
                <a:lnTo>
                  <a:pt x="649958" y="939739"/>
                </a:lnTo>
                <a:lnTo>
                  <a:pt x="1419984" y="939739"/>
                </a:lnTo>
                <a:lnTo>
                  <a:pt x="1419984" y="441264"/>
                </a:lnTo>
                <a:lnTo>
                  <a:pt x="649958" y="441264"/>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4287792" y="4587374"/>
            <a:ext cx="1442257" cy="1403277"/>
          </a:xfrm>
          <a:custGeom>
            <a:avLst/>
            <a:gdLst>
              <a:gd name="connsiteX0" fmla="*/ 661094 w 1442257"/>
              <a:gd name="connsiteY0" fmla="*/ 452401 h 1403277"/>
              <a:gd name="connsiteX1" fmla="*/ 661094 w 1442257"/>
              <a:gd name="connsiteY1" fmla="*/ 11137 h 1403277"/>
              <a:gd name="connsiteX2" fmla="*/ 11137 w 1442257"/>
              <a:gd name="connsiteY2" fmla="*/ 701638 h 1403277"/>
              <a:gd name="connsiteX3" fmla="*/ 661094 w 1442257"/>
              <a:gd name="connsiteY3" fmla="*/ 1392141 h 1403277"/>
              <a:gd name="connsiteX4" fmla="*/ 661094 w 1442257"/>
              <a:gd name="connsiteY4" fmla="*/ 950876 h 1403277"/>
              <a:gd name="connsiteX5" fmla="*/ 1431120 w 1442257"/>
              <a:gd name="connsiteY5" fmla="*/ 950876 h 1403277"/>
              <a:gd name="connsiteX6" fmla="*/ 1431120 w 1442257"/>
              <a:gd name="connsiteY6" fmla="*/ 452401 h 1403277"/>
              <a:gd name="connsiteX7" fmla="*/ 661094 w 1442257"/>
              <a:gd name="connsiteY7" fmla="*/ 452401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7" h="1403277">
                <a:moveTo>
                  <a:pt x="661094" y="452401"/>
                </a:moveTo>
                <a:lnTo>
                  <a:pt x="661094" y="11137"/>
                </a:lnTo>
                <a:lnTo>
                  <a:pt x="11137" y="701638"/>
                </a:lnTo>
                <a:lnTo>
                  <a:pt x="661094" y="1392141"/>
                </a:lnTo>
                <a:lnTo>
                  <a:pt x="661094" y="950876"/>
                </a:lnTo>
                <a:lnTo>
                  <a:pt x="1431120" y="950876"/>
                </a:lnTo>
                <a:lnTo>
                  <a:pt x="1431120" y="452401"/>
                </a:lnTo>
                <a:lnTo>
                  <a:pt x="661094" y="452401"/>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7127759" y="3451387"/>
            <a:ext cx="300702" cy="1080301"/>
          </a:xfrm>
          <a:custGeom>
            <a:avLst/>
            <a:gdLst>
              <a:gd name="connsiteX0" fmla="*/ 84631 w 300702"/>
              <a:gd name="connsiteY0" fmla="*/ 885719 h 1080301"/>
              <a:gd name="connsiteX1" fmla="*/ 0 w 300702"/>
              <a:gd name="connsiteY1" fmla="*/ 885719 h 1080301"/>
              <a:gd name="connsiteX2" fmla="*/ 150351 w 300702"/>
              <a:gd name="connsiteY2" fmla="*/ 1080301 h 1080301"/>
              <a:gd name="connsiteX3" fmla="*/ 300702 w 300702"/>
              <a:gd name="connsiteY3" fmla="*/ 885719 h 1080301"/>
              <a:gd name="connsiteX4" fmla="*/ 216071 w 300702"/>
              <a:gd name="connsiteY4" fmla="*/ 885719 h 1080301"/>
              <a:gd name="connsiteX5" fmla="*/ 216071 w 300702"/>
              <a:gd name="connsiteY5" fmla="*/ 0 h 1080301"/>
              <a:gd name="connsiteX6" fmla="*/ 84631 w 300702"/>
              <a:gd name="connsiteY6" fmla="*/ 0 h 1080301"/>
              <a:gd name="connsiteX7" fmla="*/ 84631 w 300702"/>
              <a:gd name="connsiteY7" fmla="*/ 885719 h 10803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00702" h="1080301">
                <a:moveTo>
                  <a:pt x="84631" y="885719"/>
                </a:moveTo>
                <a:lnTo>
                  <a:pt x="0" y="885719"/>
                </a:lnTo>
                <a:lnTo>
                  <a:pt x="150351" y="1080301"/>
                </a:lnTo>
                <a:lnTo>
                  <a:pt x="300702" y="885719"/>
                </a:lnTo>
                <a:lnTo>
                  <a:pt x="216071" y="885719"/>
                </a:lnTo>
                <a:lnTo>
                  <a:pt x="216071" y="0"/>
                </a:lnTo>
                <a:lnTo>
                  <a:pt x="84631" y="0"/>
                </a:lnTo>
                <a:lnTo>
                  <a:pt x="84631" y="88571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7116623" y="3440250"/>
            <a:ext cx="322976" cy="1102575"/>
          </a:xfrm>
          <a:custGeom>
            <a:avLst/>
            <a:gdLst>
              <a:gd name="connsiteX0" fmla="*/ 95767 w 322976"/>
              <a:gd name="connsiteY0" fmla="*/ 896856 h 1102575"/>
              <a:gd name="connsiteX1" fmla="*/ 11137 w 322976"/>
              <a:gd name="connsiteY1" fmla="*/ 896856 h 1102575"/>
              <a:gd name="connsiteX2" fmla="*/ 161487 w 322976"/>
              <a:gd name="connsiteY2" fmla="*/ 1091438 h 1102575"/>
              <a:gd name="connsiteX3" fmla="*/ 311839 w 322976"/>
              <a:gd name="connsiteY3" fmla="*/ 896856 h 1102575"/>
              <a:gd name="connsiteX4" fmla="*/ 227208 w 322976"/>
              <a:gd name="connsiteY4" fmla="*/ 896856 h 1102575"/>
              <a:gd name="connsiteX5" fmla="*/ 227208 w 322976"/>
              <a:gd name="connsiteY5" fmla="*/ 11137 h 1102575"/>
              <a:gd name="connsiteX6" fmla="*/ 95767 w 322976"/>
              <a:gd name="connsiteY6" fmla="*/ 11137 h 1102575"/>
              <a:gd name="connsiteX7" fmla="*/ 95767 w 322976"/>
              <a:gd name="connsiteY7" fmla="*/ 896856 h 11025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22976" h="1102575">
                <a:moveTo>
                  <a:pt x="95767" y="896856"/>
                </a:moveTo>
                <a:lnTo>
                  <a:pt x="11137" y="896856"/>
                </a:lnTo>
                <a:lnTo>
                  <a:pt x="161487" y="1091438"/>
                </a:lnTo>
                <a:lnTo>
                  <a:pt x="311839" y="896856"/>
                </a:lnTo>
                <a:lnTo>
                  <a:pt x="227208" y="896856"/>
                </a:lnTo>
                <a:lnTo>
                  <a:pt x="227208" y="11137"/>
                </a:lnTo>
                <a:lnTo>
                  <a:pt x="95767" y="11137"/>
                </a:lnTo>
                <a:lnTo>
                  <a:pt x="95767" y="896856"/>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4449282" y="2081518"/>
            <a:ext cx="1419983" cy="1381003"/>
          </a:xfrm>
          <a:custGeom>
            <a:avLst/>
            <a:gdLst>
              <a:gd name="connsiteX0" fmla="*/ 770026 w 1419983"/>
              <a:gd name="connsiteY0" fmla="*/ 939739 h 1381003"/>
              <a:gd name="connsiteX1" fmla="*/ 770026 w 1419983"/>
              <a:gd name="connsiteY1" fmla="*/ 1381003 h 1381003"/>
              <a:gd name="connsiteX2" fmla="*/ 1419983 w 1419983"/>
              <a:gd name="connsiteY2" fmla="*/ 690501 h 1381003"/>
              <a:gd name="connsiteX3" fmla="*/ 770026 w 1419983"/>
              <a:gd name="connsiteY3" fmla="*/ 0 h 1381003"/>
              <a:gd name="connsiteX4" fmla="*/ 770026 w 1419983"/>
              <a:gd name="connsiteY4" fmla="*/ 441264 h 1381003"/>
              <a:gd name="connsiteX5" fmla="*/ 0 w 1419983"/>
              <a:gd name="connsiteY5" fmla="*/ 441264 h 1381003"/>
              <a:gd name="connsiteX6" fmla="*/ 0 w 1419983"/>
              <a:gd name="connsiteY6" fmla="*/ 939739 h 1381003"/>
              <a:gd name="connsiteX7" fmla="*/ 770026 w 1419983"/>
              <a:gd name="connsiteY7" fmla="*/ 939739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3" h="1381003">
                <a:moveTo>
                  <a:pt x="770026" y="939739"/>
                </a:moveTo>
                <a:lnTo>
                  <a:pt x="770026" y="1381003"/>
                </a:lnTo>
                <a:lnTo>
                  <a:pt x="1419983" y="690501"/>
                </a:lnTo>
                <a:lnTo>
                  <a:pt x="770026" y="0"/>
                </a:lnTo>
                <a:lnTo>
                  <a:pt x="770026" y="441264"/>
                </a:lnTo>
                <a:lnTo>
                  <a:pt x="0" y="441264"/>
                </a:lnTo>
                <a:lnTo>
                  <a:pt x="0" y="939739"/>
                </a:lnTo>
                <a:lnTo>
                  <a:pt x="770026" y="939739"/>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4438145" y="2070381"/>
            <a:ext cx="1442258" cy="1403277"/>
          </a:xfrm>
          <a:custGeom>
            <a:avLst/>
            <a:gdLst>
              <a:gd name="connsiteX0" fmla="*/ 781163 w 1442258"/>
              <a:gd name="connsiteY0" fmla="*/ 950876 h 1403277"/>
              <a:gd name="connsiteX1" fmla="*/ 781163 w 1442258"/>
              <a:gd name="connsiteY1" fmla="*/ 1392140 h 1403277"/>
              <a:gd name="connsiteX2" fmla="*/ 1431120 w 1442258"/>
              <a:gd name="connsiteY2" fmla="*/ 701638 h 1403277"/>
              <a:gd name="connsiteX3" fmla="*/ 781163 w 1442258"/>
              <a:gd name="connsiteY3" fmla="*/ 11137 h 1403277"/>
              <a:gd name="connsiteX4" fmla="*/ 781163 w 1442258"/>
              <a:gd name="connsiteY4" fmla="*/ 452401 h 1403277"/>
              <a:gd name="connsiteX5" fmla="*/ 11137 w 1442258"/>
              <a:gd name="connsiteY5" fmla="*/ 452401 h 1403277"/>
              <a:gd name="connsiteX6" fmla="*/ 11137 w 1442258"/>
              <a:gd name="connsiteY6" fmla="*/ 950876 h 1403277"/>
              <a:gd name="connsiteX7" fmla="*/ 781163 w 1442258"/>
              <a:gd name="connsiteY7" fmla="*/ 950876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8" h="1403277">
                <a:moveTo>
                  <a:pt x="781163" y="950876"/>
                </a:moveTo>
                <a:lnTo>
                  <a:pt x="781163" y="1392140"/>
                </a:lnTo>
                <a:lnTo>
                  <a:pt x="1431120" y="701638"/>
                </a:lnTo>
                <a:lnTo>
                  <a:pt x="781163" y="11137"/>
                </a:lnTo>
                <a:lnTo>
                  <a:pt x="781163" y="452401"/>
                </a:lnTo>
                <a:lnTo>
                  <a:pt x="11137" y="452401"/>
                </a:lnTo>
                <a:lnTo>
                  <a:pt x="11137" y="950876"/>
                </a:lnTo>
                <a:lnTo>
                  <a:pt x="781163" y="950876"/>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3657600" cy="21209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1346200" y="4203700"/>
            <a:ext cx="3098800" cy="2120900"/>
          </a:xfrm>
          <a:prstGeom prst="rect">
            <a:avLst/>
          </a:prstGeom>
          <a:noFill/>
        </p:spPr>
      </p:pic>
      <p:pic>
        <p:nvPicPr>
          <p:cNvPr id="12" name="Picture 3"/>
          <p:cNvPicPr>
            <a:picLocks noChangeAspect="1" noChangeArrowheads="1"/>
          </p:cNvPicPr>
          <p:nvPr/>
        </p:nvPicPr>
        <p:blipFill>
          <a:blip r:embed="rId5"/>
          <a:srcRect/>
          <a:stretch>
            <a:fillRect/>
          </a:stretch>
        </p:blipFill>
        <p:spPr bwMode="auto">
          <a:xfrm>
            <a:off x="5168900" y="1612900"/>
            <a:ext cx="3657600" cy="4711700"/>
          </a:xfrm>
          <a:prstGeom prst="rect">
            <a:avLst/>
          </a:prstGeom>
          <a:noFill/>
        </p:spPr>
      </p:pic>
      <p:sp>
        <p:nvSpPr>
          <p:cNvPr id="2" name="TextBox 1"/>
          <p:cNvSpPr txBox="1"/>
          <p:nvPr/>
        </p:nvSpPr>
        <p:spPr>
          <a:xfrm>
            <a:off x="25781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
        <p:nvSpPr>
          <p:cNvPr id="13"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
        <p:nvSpPr>
          <p:cNvPr id="14" name="TextBox 1"/>
          <p:cNvSpPr txBox="1"/>
          <p:nvPr/>
        </p:nvSpPr>
        <p:spPr>
          <a:xfrm>
            <a:off x="2895600" y="6527800"/>
            <a:ext cx="483988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Ideal</a:t>
            </a:r>
            <a:r>
              <a:rPr lang="en-US" altLang="zh-CN" sz="2455" dirty="0" smtClean="0">
                <a:latin typeface="Calibri"/>
                <a:cs typeface="Calibri"/>
              </a:rPr>
              <a:t> </a:t>
            </a:r>
            <a:r>
              <a:rPr lang="en-US" altLang="zh-CN" sz="2455" b="1" dirty="0" smtClean="0">
                <a:solidFill>
                  <a:srgbClr val="FFFFFF"/>
                </a:solidFill>
                <a:latin typeface="Calibri"/>
                <a:cs typeface="Calibri"/>
              </a:rPr>
              <a:t>CPU</a:t>
            </a:r>
            <a:r>
              <a:rPr lang="en-US" altLang="zh-CN" sz="2455" dirty="0" smtClean="0">
                <a:latin typeface="Calibri"/>
                <a:cs typeface="Calibri"/>
              </a:rPr>
              <a:t> </a:t>
            </a:r>
            <a:r>
              <a:rPr lang="en-US" altLang="zh-CN" sz="2455" b="1" dirty="0" smtClean="0">
                <a:solidFill>
                  <a:srgbClr val="FFFFFF"/>
                </a:solidFill>
                <a:latin typeface="Calibri"/>
                <a:cs typeface="Calibri"/>
              </a:rPr>
              <a:t>or</a:t>
            </a:r>
            <a:r>
              <a:rPr lang="en-US" altLang="zh-CN" sz="2455" dirty="0" smtClean="0">
                <a:latin typeface="Calibri"/>
                <a:cs typeface="Calibri"/>
              </a:rPr>
              <a:t> </a:t>
            </a:r>
            <a:r>
              <a:rPr lang="en-US" altLang="zh-CN" sz="2455" b="1" dirty="0" smtClean="0">
                <a:solidFill>
                  <a:srgbClr val="FFFFFF"/>
                </a:solidFill>
                <a:latin typeface="Calibri"/>
                <a:cs typeface="Calibri"/>
              </a:rPr>
              <a:t>integrated</a:t>
            </a:r>
            <a:r>
              <a:rPr lang="en-US" altLang="zh-CN" sz="2455" dirty="0" smtClean="0">
                <a:latin typeface="Calibri"/>
                <a:cs typeface="Calibri"/>
              </a:rPr>
              <a:t> </a:t>
            </a:r>
            <a:r>
              <a:rPr lang="en-US" altLang="zh-CN" sz="2455" b="1" dirty="0" smtClean="0">
                <a:solidFill>
                  <a:srgbClr val="FFFFFF"/>
                </a:solidFill>
                <a:latin typeface="Calibri"/>
                <a:cs typeface="Calibri"/>
              </a:rPr>
              <a:t>GPU</a:t>
            </a:r>
            <a:r>
              <a:rPr lang="en-US" altLang="zh-CN" sz="2455" dirty="0" smtClean="0">
                <a:latin typeface="Calibri"/>
                <a:cs typeface="Calibri"/>
              </a:rPr>
              <a:t> </a:t>
            </a:r>
            <a:r>
              <a:rPr lang="en-US" altLang="zh-CN" sz="2455" b="1" dirty="0" smtClean="0">
                <a:solidFill>
                  <a:srgbClr val="FFFFFF"/>
                </a:solidFill>
                <a:latin typeface="Calibri"/>
                <a:cs typeface="Calibri"/>
              </a:rPr>
              <a:t>scenario</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435100" y="1778000"/>
            <a:ext cx="2908300" cy="2413000"/>
          </a:xfrm>
          <a:prstGeom prst="rect">
            <a:avLst/>
          </a:prstGeom>
          <a:noFill/>
        </p:spPr>
      </p:pic>
      <p:pic>
        <p:nvPicPr>
          <p:cNvPr id="5" name="Picture 3"/>
          <p:cNvPicPr>
            <a:picLocks noChangeAspect="1" noChangeArrowheads="1"/>
          </p:cNvPicPr>
          <p:nvPr/>
        </p:nvPicPr>
        <p:blipFill>
          <a:blip r:embed="rId4"/>
          <a:srcRect/>
          <a:stretch>
            <a:fillRect/>
          </a:stretch>
        </p:blipFill>
        <p:spPr bwMode="auto">
          <a:xfrm>
            <a:off x="4597400" y="673100"/>
            <a:ext cx="1079500" cy="990600"/>
          </a:xfrm>
          <a:prstGeom prst="rect">
            <a:avLst/>
          </a:prstGeom>
          <a:noFill/>
        </p:spPr>
      </p:pic>
      <p:pic>
        <p:nvPicPr>
          <p:cNvPr id="6" name="Picture 3"/>
          <p:cNvPicPr>
            <a:picLocks noChangeAspect="1" noChangeArrowheads="1"/>
          </p:cNvPicPr>
          <p:nvPr/>
        </p:nvPicPr>
        <p:blipFill>
          <a:blip r:embed="rId5"/>
          <a:srcRect/>
          <a:stretch>
            <a:fillRect/>
          </a:stretch>
        </p:blipFill>
        <p:spPr bwMode="auto">
          <a:xfrm>
            <a:off x="5740400" y="1612900"/>
            <a:ext cx="3086100" cy="2120900"/>
          </a:xfrm>
          <a:prstGeom prst="rect">
            <a:avLst/>
          </a:prstGeom>
          <a:noFill/>
        </p:spPr>
      </p:pic>
      <p:sp>
        <p:nvSpPr>
          <p:cNvPr id="2" name="TextBox 1"/>
          <p:cNvSpPr txBox="1"/>
          <p:nvPr/>
        </p:nvSpPr>
        <p:spPr>
          <a:xfrm>
            <a:off x="1981200" y="1028700"/>
            <a:ext cx="1889592"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Display</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
        <p:nvSpPr>
          <p:cNvPr id="7"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3335568" y="2663638"/>
            <a:ext cx="2788084" cy="22335"/>
          </a:xfrm>
          <a:custGeom>
            <a:avLst/>
            <a:gdLst>
              <a:gd name="connsiteX0" fmla="*/ 11137 w 2788084"/>
              <a:gd name="connsiteY0" fmla="*/ 11198 h 22335"/>
              <a:gd name="connsiteX1" fmla="*/ 22274 w 2788084"/>
              <a:gd name="connsiteY1" fmla="*/ 11198 h 22335"/>
              <a:gd name="connsiteX2" fmla="*/ 2765810 w 2788084"/>
              <a:gd name="connsiteY2" fmla="*/ 11137 h 22335"/>
              <a:gd name="connsiteX3" fmla="*/ 2776947 w 2788084"/>
              <a:gd name="connsiteY3" fmla="*/ 11137 h 22335"/>
            </a:gdLst>
            <a:ahLst/>
            <a:cxnLst>
              <a:cxn ang="0">
                <a:pos x="connsiteX0" y="connsiteY0"/>
              </a:cxn>
              <a:cxn ang="1">
                <a:pos x="connsiteX1" y="connsiteY1"/>
              </a:cxn>
              <a:cxn ang="2">
                <a:pos x="connsiteX2" y="connsiteY2"/>
              </a:cxn>
              <a:cxn ang="3">
                <a:pos x="connsiteX3" y="connsiteY3"/>
              </a:cxn>
            </a:cxnLst>
            <a:rect l="l" t="t" r="r" b="b"/>
            <a:pathLst>
              <a:path w="2788084" h="22335">
                <a:moveTo>
                  <a:pt x="11137" y="11198"/>
                </a:moveTo>
                <a:lnTo>
                  <a:pt x="22274" y="11198"/>
                </a:lnTo>
                <a:lnTo>
                  <a:pt x="2765810" y="11137"/>
                </a:lnTo>
                <a:lnTo>
                  <a:pt x="2776947" y="11137"/>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3279884" y="2635858"/>
            <a:ext cx="77958" cy="77960"/>
          </a:xfrm>
          <a:custGeom>
            <a:avLst/>
            <a:gdLst>
              <a:gd name="connsiteX0" fmla="*/ 66541 w 77958"/>
              <a:gd name="connsiteY0" fmla="*/ 66541 h 77960"/>
              <a:gd name="connsiteX1" fmla="*/ 11418 w 77958"/>
              <a:gd name="connsiteY1" fmla="*/ 66541 h 77960"/>
              <a:gd name="connsiteX2" fmla="*/ 11412 w 77958"/>
              <a:gd name="connsiteY2" fmla="*/ 11418 h 77960"/>
              <a:gd name="connsiteX3" fmla="*/ 66541 w 77958"/>
              <a:gd name="connsiteY3" fmla="*/ 11418 h 77960"/>
              <a:gd name="connsiteX4" fmla="*/ 66541 w 77958"/>
              <a:gd name="connsiteY4" fmla="*/ 66541 h 779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8" h="77960">
                <a:moveTo>
                  <a:pt x="66541" y="66541"/>
                </a:moveTo>
                <a:cubicBezTo>
                  <a:pt x="51317" y="81766"/>
                  <a:pt x="26637" y="81766"/>
                  <a:pt x="11418" y="66541"/>
                </a:cubicBezTo>
                <a:cubicBezTo>
                  <a:pt x="-3805" y="51323"/>
                  <a:pt x="-3805" y="26643"/>
                  <a:pt x="11412" y="11418"/>
                </a:cubicBezTo>
                <a:cubicBezTo>
                  <a:pt x="26637" y="-3806"/>
                  <a:pt x="51317" y="-3806"/>
                  <a:pt x="66541" y="11418"/>
                </a:cubicBezTo>
                <a:cubicBezTo>
                  <a:pt x="81760" y="26636"/>
                  <a:pt x="81765" y="51316"/>
                  <a:pt x="66541" y="66541"/>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6101380" y="2635792"/>
            <a:ext cx="77956" cy="77960"/>
          </a:xfrm>
          <a:custGeom>
            <a:avLst/>
            <a:gdLst>
              <a:gd name="connsiteX0" fmla="*/ 11413 w 77956"/>
              <a:gd name="connsiteY0" fmla="*/ 11418 h 77960"/>
              <a:gd name="connsiteX1" fmla="*/ 66543 w 77956"/>
              <a:gd name="connsiteY1" fmla="*/ 11418 h 77960"/>
              <a:gd name="connsiteX2" fmla="*/ 66543 w 77956"/>
              <a:gd name="connsiteY2" fmla="*/ 66541 h 77960"/>
              <a:gd name="connsiteX3" fmla="*/ 11413 w 77956"/>
              <a:gd name="connsiteY3" fmla="*/ 66546 h 77960"/>
              <a:gd name="connsiteX4" fmla="*/ 11413 w 77956"/>
              <a:gd name="connsiteY4" fmla="*/ 11418 h 779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6" h="77960">
                <a:moveTo>
                  <a:pt x="11413" y="11418"/>
                </a:moveTo>
                <a:cubicBezTo>
                  <a:pt x="26638" y="-3806"/>
                  <a:pt x="51318" y="-3806"/>
                  <a:pt x="66543" y="11418"/>
                </a:cubicBezTo>
                <a:cubicBezTo>
                  <a:pt x="81761" y="26637"/>
                  <a:pt x="81761" y="51322"/>
                  <a:pt x="66543" y="66541"/>
                </a:cubicBezTo>
                <a:cubicBezTo>
                  <a:pt x="51318" y="81766"/>
                  <a:pt x="26638" y="81766"/>
                  <a:pt x="11413" y="66546"/>
                </a:cubicBezTo>
                <a:cubicBezTo>
                  <a:pt x="-3804" y="51322"/>
                  <a:pt x="-3804" y="26643"/>
                  <a:pt x="11413" y="1141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435100" y="673100"/>
            <a:ext cx="7391400" cy="3517900"/>
          </a:xfrm>
          <a:prstGeom prst="rect">
            <a:avLst/>
          </a:prstGeom>
          <a:noFill/>
        </p:spPr>
      </p:pic>
      <p:sp>
        <p:nvSpPr>
          <p:cNvPr id="2" name="TextBox 1"/>
          <p:cNvSpPr txBox="1"/>
          <p:nvPr/>
        </p:nvSpPr>
        <p:spPr>
          <a:xfrm>
            <a:off x="1981200" y="1028700"/>
            <a:ext cx="1889592"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Display</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
        <p:nvSpPr>
          <p:cNvPr id="8"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3335569" y="5257641"/>
            <a:ext cx="2791537" cy="22307"/>
          </a:xfrm>
          <a:custGeom>
            <a:avLst/>
            <a:gdLst>
              <a:gd name="connsiteX0" fmla="*/ 11137 w 2791537"/>
              <a:gd name="connsiteY0" fmla="*/ 11170 h 22307"/>
              <a:gd name="connsiteX1" fmla="*/ 22274 w 2791537"/>
              <a:gd name="connsiteY1" fmla="*/ 11170 h 22307"/>
              <a:gd name="connsiteX2" fmla="*/ 2769263 w 2791537"/>
              <a:gd name="connsiteY2" fmla="*/ 11137 h 22307"/>
              <a:gd name="connsiteX3" fmla="*/ 2780400 w 2791537"/>
              <a:gd name="connsiteY3" fmla="*/ 11137 h 22307"/>
            </a:gdLst>
            <a:ahLst/>
            <a:cxnLst>
              <a:cxn ang="0">
                <a:pos x="connsiteX0" y="connsiteY0"/>
              </a:cxn>
              <a:cxn ang="1">
                <a:pos x="connsiteX1" y="connsiteY1"/>
              </a:cxn>
              <a:cxn ang="2">
                <a:pos x="connsiteX2" y="connsiteY2"/>
              </a:cxn>
              <a:cxn ang="3">
                <a:pos x="connsiteX3" y="connsiteY3"/>
              </a:cxn>
            </a:cxnLst>
            <a:rect l="l" t="t" r="r" b="b"/>
            <a:pathLst>
              <a:path w="2791537" h="22307">
                <a:moveTo>
                  <a:pt x="11137" y="11170"/>
                </a:moveTo>
                <a:lnTo>
                  <a:pt x="22274" y="11170"/>
                </a:lnTo>
                <a:lnTo>
                  <a:pt x="2769263" y="11137"/>
                </a:lnTo>
                <a:lnTo>
                  <a:pt x="2780400" y="11137"/>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3279884" y="5229834"/>
            <a:ext cx="77959" cy="77959"/>
          </a:xfrm>
          <a:custGeom>
            <a:avLst/>
            <a:gdLst>
              <a:gd name="connsiteX0" fmla="*/ 66541 w 77959"/>
              <a:gd name="connsiteY0" fmla="*/ 66540 h 77959"/>
              <a:gd name="connsiteX1" fmla="*/ 11418 w 77959"/>
              <a:gd name="connsiteY1" fmla="*/ 66540 h 77959"/>
              <a:gd name="connsiteX2" fmla="*/ 11412 w 77959"/>
              <a:gd name="connsiteY2" fmla="*/ 11417 h 77959"/>
              <a:gd name="connsiteX3" fmla="*/ 66541 w 77959"/>
              <a:gd name="connsiteY3" fmla="*/ 11417 h 77959"/>
              <a:gd name="connsiteX4" fmla="*/ 66541 w 77959"/>
              <a:gd name="connsiteY4" fmla="*/ 66540 h 779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9" h="77959">
                <a:moveTo>
                  <a:pt x="66541" y="66540"/>
                </a:moveTo>
                <a:cubicBezTo>
                  <a:pt x="51317" y="81765"/>
                  <a:pt x="26637" y="81765"/>
                  <a:pt x="11418" y="66540"/>
                </a:cubicBezTo>
                <a:cubicBezTo>
                  <a:pt x="-3805" y="51322"/>
                  <a:pt x="-3805" y="26637"/>
                  <a:pt x="11412" y="11417"/>
                </a:cubicBezTo>
                <a:cubicBezTo>
                  <a:pt x="26637" y="-3805"/>
                  <a:pt x="51317" y="-3805"/>
                  <a:pt x="66541" y="11417"/>
                </a:cubicBezTo>
                <a:cubicBezTo>
                  <a:pt x="81765" y="26637"/>
                  <a:pt x="81765" y="51317"/>
                  <a:pt x="66541" y="6654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6104833" y="5229799"/>
            <a:ext cx="77960" cy="77961"/>
          </a:xfrm>
          <a:custGeom>
            <a:avLst/>
            <a:gdLst>
              <a:gd name="connsiteX0" fmla="*/ 11414 w 77960"/>
              <a:gd name="connsiteY0" fmla="*/ 11418 h 77961"/>
              <a:gd name="connsiteX1" fmla="*/ 66542 w 77960"/>
              <a:gd name="connsiteY1" fmla="*/ 11418 h 77961"/>
              <a:gd name="connsiteX2" fmla="*/ 66542 w 77960"/>
              <a:gd name="connsiteY2" fmla="*/ 66541 h 77961"/>
              <a:gd name="connsiteX3" fmla="*/ 11419 w 77960"/>
              <a:gd name="connsiteY3" fmla="*/ 66547 h 77961"/>
              <a:gd name="connsiteX4" fmla="*/ 11414 w 77960"/>
              <a:gd name="connsiteY4" fmla="*/ 11418 h 77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60" h="77961">
                <a:moveTo>
                  <a:pt x="11414" y="11418"/>
                </a:moveTo>
                <a:cubicBezTo>
                  <a:pt x="26637" y="-3805"/>
                  <a:pt x="51317" y="-3805"/>
                  <a:pt x="66542" y="11418"/>
                </a:cubicBezTo>
                <a:cubicBezTo>
                  <a:pt x="81767" y="26638"/>
                  <a:pt x="81767" y="51323"/>
                  <a:pt x="66542" y="66541"/>
                </a:cubicBezTo>
                <a:cubicBezTo>
                  <a:pt x="51317" y="81766"/>
                  <a:pt x="26637" y="81766"/>
                  <a:pt x="11419" y="66547"/>
                </a:cubicBezTo>
                <a:cubicBezTo>
                  <a:pt x="-3805" y="51323"/>
                  <a:pt x="-3805" y="26643"/>
                  <a:pt x="11414" y="1141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4597400" y="673100"/>
            <a:ext cx="1079500" cy="990600"/>
          </a:xfrm>
          <a:prstGeom prst="rect">
            <a:avLst/>
          </a:prstGeom>
          <a:noFill/>
        </p:spPr>
      </p:pic>
      <p:pic>
        <p:nvPicPr>
          <p:cNvPr id="8" name="Picture 3"/>
          <p:cNvPicPr>
            <a:picLocks noChangeAspect="1" noChangeArrowheads="1"/>
          </p:cNvPicPr>
          <p:nvPr/>
        </p:nvPicPr>
        <p:blipFill>
          <a:blip r:embed="rId4"/>
          <a:srcRect/>
          <a:stretch>
            <a:fillRect/>
          </a:stretch>
        </p:blipFill>
        <p:spPr bwMode="auto">
          <a:xfrm>
            <a:off x="5740400" y="1612900"/>
            <a:ext cx="3086100" cy="2120900"/>
          </a:xfrm>
          <a:prstGeom prst="rect">
            <a:avLst/>
          </a:prstGeom>
          <a:noFill/>
        </p:spPr>
      </p:pic>
      <p:pic>
        <p:nvPicPr>
          <p:cNvPr id="9" name="Picture 3"/>
          <p:cNvPicPr>
            <a:picLocks noChangeAspect="1" noChangeArrowheads="1"/>
          </p:cNvPicPr>
          <p:nvPr/>
        </p:nvPicPr>
        <p:blipFill>
          <a:blip r:embed="rId5"/>
          <a:srcRect/>
          <a:stretch>
            <a:fillRect/>
          </a:stretch>
        </p:blipFill>
        <p:spPr bwMode="auto">
          <a:xfrm>
            <a:off x="1435100" y="4203700"/>
            <a:ext cx="7391400" cy="2565400"/>
          </a:xfrm>
          <a:prstGeom prst="rect">
            <a:avLst/>
          </a:prstGeom>
          <a:noFill/>
        </p:spPr>
      </p:pic>
      <p:sp>
        <p:nvSpPr>
          <p:cNvPr id="2" name="TextBox 1"/>
          <p:cNvSpPr txBox="1"/>
          <p:nvPr/>
        </p:nvSpPr>
        <p:spPr>
          <a:xfrm>
            <a:off x="1981200" y="1028700"/>
            <a:ext cx="1889592"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Display</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
        <p:nvSpPr>
          <p:cNvPr id="10"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3335568" y="2663638"/>
            <a:ext cx="2788084" cy="22335"/>
          </a:xfrm>
          <a:custGeom>
            <a:avLst/>
            <a:gdLst>
              <a:gd name="connsiteX0" fmla="*/ 11137 w 2788084"/>
              <a:gd name="connsiteY0" fmla="*/ 11198 h 22335"/>
              <a:gd name="connsiteX1" fmla="*/ 22274 w 2788084"/>
              <a:gd name="connsiteY1" fmla="*/ 11198 h 22335"/>
              <a:gd name="connsiteX2" fmla="*/ 2765810 w 2788084"/>
              <a:gd name="connsiteY2" fmla="*/ 11137 h 22335"/>
              <a:gd name="connsiteX3" fmla="*/ 2776947 w 2788084"/>
              <a:gd name="connsiteY3" fmla="*/ 11137 h 22335"/>
            </a:gdLst>
            <a:ahLst/>
            <a:cxnLst>
              <a:cxn ang="0">
                <a:pos x="connsiteX0" y="connsiteY0"/>
              </a:cxn>
              <a:cxn ang="1">
                <a:pos x="connsiteX1" y="connsiteY1"/>
              </a:cxn>
              <a:cxn ang="2">
                <a:pos x="connsiteX2" y="connsiteY2"/>
              </a:cxn>
              <a:cxn ang="3">
                <a:pos x="connsiteX3" y="connsiteY3"/>
              </a:cxn>
            </a:cxnLst>
            <a:rect l="l" t="t" r="r" b="b"/>
            <a:pathLst>
              <a:path w="2788084" h="22335">
                <a:moveTo>
                  <a:pt x="11137" y="11198"/>
                </a:moveTo>
                <a:lnTo>
                  <a:pt x="22274" y="11198"/>
                </a:lnTo>
                <a:lnTo>
                  <a:pt x="2765810" y="11137"/>
                </a:lnTo>
                <a:lnTo>
                  <a:pt x="2776947" y="11137"/>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3279884" y="2635858"/>
            <a:ext cx="77958" cy="77960"/>
          </a:xfrm>
          <a:custGeom>
            <a:avLst/>
            <a:gdLst>
              <a:gd name="connsiteX0" fmla="*/ 66541 w 77958"/>
              <a:gd name="connsiteY0" fmla="*/ 66541 h 77960"/>
              <a:gd name="connsiteX1" fmla="*/ 11418 w 77958"/>
              <a:gd name="connsiteY1" fmla="*/ 66541 h 77960"/>
              <a:gd name="connsiteX2" fmla="*/ 11412 w 77958"/>
              <a:gd name="connsiteY2" fmla="*/ 11418 h 77960"/>
              <a:gd name="connsiteX3" fmla="*/ 66541 w 77958"/>
              <a:gd name="connsiteY3" fmla="*/ 11418 h 77960"/>
              <a:gd name="connsiteX4" fmla="*/ 66541 w 77958"/>
              <a:gd name="connsiteY4" fmla="*/ 66541 h 779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8" h="77960">
                <a:moveTo>
                  <a:pt x="66541" y="66541"/>
                </a:moveTo>
                <a:cubicBezTo>
                  <a:pt x="51317" y="81766"/>
                  <a:pt x="26637" y="81766"/>
                  <a:pt x="11418" y="66541"/>
                </a:cubicBezTo>
                <a:cubicBezTo>
                  <a:pt x="-3805" y="51323"/>
                  <a:pt x="-3805" y="26643"/>
                  <a:pt x="11412" y="11418"/>
                </a:cubicBezTo>
                <a:cubicBezTo>
                  <a:pt x="26637" y="-3806"/>
                  <a:pt x="51317" y="-3806"/>
                  <a:pt x="66541" y="11418"/>
                </a:cubicBezTo>
                <a:cubicBezTo>
                  <a:pt x="81760" y="26636"/>
                  <a:pt x="81765" y="51316"/>
                  <a:pt x="66541" y="66541"/>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6101380" y="2635792"/>
            <a:ext cx="77956" cy="77960"/>
          </a:xfrm>
          <a:custGeom>
            <a:avLst/>
            <a:gdLst>
              <a:gd name="connsiteX0" fmla="*/ 11413 w 77956"/>
              <a:gd name="connsiteY0" fmla="*/ 11418 h 77960"/>
              <a:gd name="connsiteX1" fmla="*/ 66543 w 77956"/>
              <a:gd name="connsiteY1" fmla="*/ 11418 h 77960"/>
              <a:gd name="connsiteX2" fmla="*/ 66543 w 77956"/>
              <a:gd name="connsiteY2" fmla="*/ 66541 h 77960"/>
              <a:gd name="connsiteX3" fmla="*/ 11413 w 77956"/>
              <a:gd name="connsiteY3" fmla="*/ 66546 h 77960"/>
              <a:gd name="connsiteX4" fmla="*/ 11413 w 77956"/>
              <a:gd name="connsiteY4" fmla="*/ 11418 h 779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6" h="77960">
                <a:moveTo>
                  <a:pt x="11413" y="11418"/>
                </a:moveTo>
                <a:cubicBezTo>
                  <a:pt x="26638" y="-3806"/>
                  <a:pt x="51318" y="-3806"/>
                  <a:pt x="66543" y="11418"/>
                </a:cubicBezTo>
                <a:cubicBezTo>
                  <a:pt x="81761" y="26637"/>
                  <a:pt x="81761" y="51322"/>
                  <a:pt x="66543" y="66541"/>
                </a:cubicBezTo>
                <a:cubicBezTo>
                  <a:pt x="51318" y="81766"/>
                  <a:pt x="26638" y="81766"/>
                  <a:pt x="11413" y="66546"/>
                </a:cubicBezTo>
                <a:cubicBezTo>
                  <a:pt x="-3804" y="51322"/>
                  <a:pt x="-3804" y="26643"/>
                  <a:pt x="11413" y="1141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3335569" y="5257641"/>
            <a:ext cx="2791537" cy="22307"/>
          </a:xfrm>
          <a:custGeom>
            <a:avLst/>
            <a:gdLst>
              <a:gd name="connsiteX0" fmla="*/ 11137 w 2791537"/>
              <a:gd name="connsiteY0" fmla="*/ 11170 h 22307"/>
              <a:gd name="connsiteX1" fmla="*/ 22274 w 2791537"/>
              <a:gd name="connsiteY1" fmla="*/ 11170 h 22307"/>
              <a:gd name="connsiteX2" fmla="*/ 2769263 w 2791537"/>
              <a:gd name="connsiteY2" fmla="*/ 11137 h 22307"/>
              <a:gd name="connsiteX3" fmla="*/ 2780400 w 2791537"/>
              <a:gd name="connsiteY3" fmla="*/ 11137 h 22307"/>
            </a:gdLst>
            <a:ahLst/>
            <a:cxnLst>
              <a:cxn ang="0">
                <a:pos x="connsiteX0" y="connsiteY0"/>
              </a:cxn>
              <a:cxn ang="1">
                <a:pos x="connsiteX1" y="connsiteY1"/>
              </a:cxn>
              <a:cxn ang="2">
                <a:pos x="connsiteX2" y="connsiteY2"/>
              </a:cxn>
              <a:cxn ang="3">
                <a:pos x="connsiteX3" y="connsiteY3"/>
              </a:cxn>
            </a:cxnLst>
            <a:rect l="l" t="t" r="r" b="b"/>
            <a:pathLst>
              <a:path w="2791537" h="22307">
                <a:moveTo>
                  <a:pt x="11137" y="11170"/>
                </a:moveTo>
                <a:lnTo>
                  <a:pt x="22274" y="11170"/>
                </a:lnTo>
                <a:lnTo>
                  <a:pt x="2769263" y="11137"/>
                </a:lnTo>
                <a:lnTo>
                  <a:pt x="2780400" y="11137"/>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9" name="Freeform 3"/>
          <p:cNvSpPr/>
          <p:nvPr/>
        </p:nvSpPr>
        <p:spPr>
          <a:xfrm>
            <a:off x="3279884" y="5229834"/>
            <a:ext cx="77959" cy="77959"/>
          </a:xfrm>
          <a:custGeom>
            <a:avLst/>
            <a:gdLst>
              <a:gd name="connsiteX0" fmla="*/ 66541 w 77959"/>
              <a:gd name="connsiteY0" fmla="*/ 66540 h 77959"/>
              <a:gd name="connsiteX1" fmla="*/ 11418 w 77959"/>
              <a:gd name="connsiteY1" fmla="*/ 66540 h 77959"/>
              <a:gd name="connsiteX2" fmla="*/ 11412 w 77959"/>
              <a:gd name="connsiteY2" fmla="*/ 11417 h 77959"/>
              <a:gd name="connsiteX3" fmla="*/ 66541 w 77959"/>
              <a:gd name="connsiteY3" fmla="*/ 11417 h 77959"/>
              <a:gd name="connsiteX4" fmla="*/ 66541 w 77959"/>
              <a:gd name="connsiteY4" fmla="*/ 66540 h 779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9" h="77959">
                <a:moveTo>
                  <a:pt x="66541" y="66540"/>
                </a:moveTo>
                <a:cubicBezTo>
                  <a:pt x="51317" y="81765"/>
                  <a:pt x="26637" y="81765"/>
                  <a:pt x="11418" y="66540"/>
                </a:cubicBezTo>
                <a:cubicBezTo>
                  <a:pt x="-3805" y="51322"/>
                  <a:pt x="-3805" y="26637"/>
                  <a:pt x="11412" y="11417"/>
                </a:cubicBezTo>
                <a:cubicBezTo>
                  <a:pt x="26637" y="-3805"/>
                  <a:pt x="51317" y="-3805"/>
                  <a:pt x="66541" y="11417"/>
                </a:cubicBezTo>
                <a:cubicBezTo>
                  <a:pt x="81765" y="26637"/>
                  <a:pt x="81765" y="51317"/>
                  <a:pt x="66541" y="6654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6104833" y="5229799"/>
            <a:ext cx="77960" cy="77961"/>
          </a:xfrm>
          <a:custGeom>
            <a:avLst/>
            <a:gdLst>
              <a:gd name="connsiteX0" fmla="*/ 11414 w 77960"/>
              <a:gd name="connsiteY0" fmla="*/ 11418 h 77961"/>
              <a:gd name="connsiteX1" fmla="*/ 66542 w 77960"/>
              <a:gd name="connsiteY1" fmla="*/ 11418 h 77961"/>
              <a:gd name="connsiteX2" fmla="*/ 66542 w 77960"/>
              <a:gd name="connsiteY2" fmla="*/ 66541 h 77961"/>
              <a:gd name="connsiteX3" fmla="*/ 11419 w 77960"/>
              <a:gd name="connsiteY3" fmla="*/ 66547 h 77961"/>
              <a:gd name="connsiteX4" fmla="*/ 11414 w 77960"/>
              <a:gd name="connsiteY4" fmla="*/ 11418 h 77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60" h="77961">
                <a:moveTo>
                  <a:pt x="11414" y="11418"/>
                </a:moveTo>
                <a:cubicBezTo>
                  <a:pt x="26637" y="-3805"/>
                  <a:pt x="51317" y="-3805"/>
                  <a:pt x="66542" y="11418"/>
                </a:cubicBezTo>
                <a:cubicBezTo>
                  <a:pt x="81767" y="26638"/>
                  <a:pt x="81767" y="51323"/>
                  <a:pt x="66542" y="66541"/>
                </a:cubicBezTo>
                <a:cubicBezTo>
                  <a:pt x="51317" y="81766"/>
                  <a:pt x="26637" y="81766"/>
                  <a:pt x="11419" y="66547"/>
                </a:cubicBezTo>
                <a:cubicBezTo>
                  <a:pt x="-3805" y="51323"/>
                  <a:pt x="-3805" y="26643"/>
                  <a:pt x="11414" y="1141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435100" y="673100"/>
            <a:ext cx="7391400" cy="35179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1435100" y="4203700"/>
            <a:ext cx="7391400" cy="2565400"/>
          </a:xfrm>
          <a:prstGeom prst="rect">
            <a:avLst/>
          </a:prstGeom>
          <a:noFill/>
        </p:spPr>
      </p:pic>
      <p:sp>
        <p:nvSpPr>
          <p:cNvPr id="2" name="TextBox 1"/>
          <p:cNvSpPr txBox="1"/>
          <p:nvPr/>
        </p:nvSpPr>
        <p:spPr>
          <a:xfrm>
            <a:off x="1981200" y="1028700"/>
            <a:ext cx="1889592"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Display</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
        <p:nvSpPr>
          <p:cNvPr id="12"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3335568" y="2663638"/>
            <a:ext cx="2788084" cy="22335"/>
          </a:xfrm>
          <a:custGeom>
            <a:avLst/>
            <a:gdLst>
              <a:gd name="connsiteX0" fmla="*/ 11137 w 2788084"/>
              <a:gd name="connsiteY0" fmla="*/ 11198 h 22335"/>
              <a:gd name="connsiteX1" fmla="*/ 22274 w 2788084"/>
              <a:gd name="connsiteY1" fmla="*/ 11198 h 22335"/>
              <a:gd name="connsiteX2" fmla="*/ 2765810 w 2788084"/>
              <a:gd name="connsiteY2" fmla="*/ 11137 h 22335"/>
              <a:gd name="connsiteX3" fmla="*/ 2776947 w 2788084"/>
              <a:gd name="connsiteY3" fmla="*/ 11137 h 22335"/>
            </a:gdLst>
            <a:ahLst/>
            <a:cxnLst>
              <a:cxn ang="0">
                <a:pos x="connsiteX0" y="connsiteY0"/>
              </a:cxn>
              <a:cxn ang="1">
                <a:pos x="connsiteX1" y="connsiteY1"/>
              </a:cxn>
              <a:cxn ang="2">
                <a:pos x="connsiteX2" y="connsiteY2"/>
              </a:cxn>
              <a:cxn ang="3">
                <a:pos x="connsiteX3" y="connsiteY3"/>
              </a:cxn>
            </a:cxnLst>
            <a:rect l="l" t="t" r="r" b="b"/>
            <a:pathLst>
              <a:path w="2788084" h="22335">
                <a:moveTo>
                  <a:pt x="11137" y="11198"/>
                </a:moveTo>
                <a:lnTo>
                  <a:pt x="22274" y="11198"/>
                </a:lnTo>
                <a:lnTo>
                  <a:pt x="2765810" y="11137"/>
                </a:lnTo>
                <a:lnTo>
                  <a:pt x="2776947" y="11137"/>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3279884" y="2635858"/>
            <a:ext cx="77958" cy="77960"/>
          </a:xfrm>
          <a:custGeom>
            <a:avLst/>
            <a:gdLst>
              <a:gd name="connsiteX0" fmla="*/ 66541 w 77958"/>
              <a:gd name="connsiteY0" fmla="*/ 66541 h 77960"/>
              <a:gd name="connsiteX1" fmla="*/ 11418 w 77958"/>
              <a:gd name="connsiteY1" fmla="*/ 66541 h 77960"/>
              <a:gd name="connsiteX2" fmla="*/ 11412 w 77958"/>
              <a:gd name="connsiteY2" fmla="*/ 11418 h 77960"/>
              <a:gd name="connsiteX3" fmla="*/ 66541 w 77958"/>
              <a:gd name="connsiteY3" fmla="*/ 11418 h 77960"/>
              <a:gd name="connsiteX4" fmla="*/ 66541 w 77958"/>
              <a:gd name="connsiteY4" fmla="*/ 66541 h 779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8" h="77960">
                <a:moveTo>
                  <a:pt x="66541" y="66541"/>
                </a:moveTo>
                <a:cubicBezTo>
                  <a:pt x="51317" y="81766"/>
                  <a:pt x="26637" y="81766"/>
                  <a:pt x="11418" y="66541"/>
                </a:cubicBezTo>
                <a:cubicBezTo>
                  <a:pt x="-3805" y="51323"/>
                  <a:pt x="-3805" y="26643"/>
                  <a:pt x="11412" y="11418"/>
                </a:cubicBezTo>
                <a:cubicBezTo>
                  <a:pt x="26637" y="-3806"/>
                  <a:pt x="51317" y="-3806"/>
                  <a:pt x="66541" y="11418"/>
                </a:cubicBezTo>
                <a:cubicBezTo>
                  <a:pt x="81760" y="26636"/>
                  <a:pt x="81765" y="51316"/>
                  <a:pt x="66541" y="66541"/>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6101380" y="2635792"/>
            <a:ext cx="77956" cy="77960"/>
          </a:xfrm>
          <a:custGeom>
            <a:avLst/>
            <a:gdLst>
              <a:gd name="connsiteX0" fmla="*/ 11413 w 77956"/>
              <a:gd name="connsiteY0" fmla="*/ 11418 h 77960"/>
              <a:gd name="connsiteX1" fmla="*/ 66543 w 77956"/>
              <a:gd name="connsiteY1" fmla="*/ 11418 h 77960"/>
              <a:gd name="connsiteX2" fmla="*/ 66543 w 77956"/>
              <a:gd name="connsiteY2" fmla="*/ 66541 h 77960"/>
              <a:gd name="connsiteX3" fmla="*/ 11413 w 77956"/>
              <a:gd name="connsiteY3" fmla="*/ 66546 h 77960"/>
              <a:gd name="connsiteX4" fmla="*/ 11413 w 77956"/>
              <a:gd name="connsiteY4" fmla="*/ 11418 h 779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6" h="77960">
                <a:moveTo>
                  <a:pt x="11413" y="11418"/>
                </a:moveTo>
                <a:cubicBezTo>
                  <a:pt x="26638" y="-3806"/>
                  <a:pt x="51318" y="-3806"/>
                  <a:pt x="66543" y="11418"/>
                </a:cubicBezTo>
                <a:cubicBezTo>
                  <a:pt x="81761" y="26637"/>
                  <a:pt x="81761" y="51322"/>
                  <a:pt x="66543" y="66541"/>
                </a:cubicBezTo>
                <a:cubicBezTo>
                  <a:pt x="51318" y="81766"/>
                  <a:pt x="26638" y="81766"/>
                  <a:pt x="11413" y="66546"/>
                </a:cubicBezTo>
                <a:cubicBezTo>
                  <a:pt x="-3804" y="51322"/>
                  <a:pt x="-3804" y="26643"/>
                  <a:pt x="11413" y="1141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3335569" y="5257641"/>
            <a:ext cx="2791537" cy="22307"/>
          </a:xfrm>
          <a:custGeom>
            <a:avLst/>
            <a:gdLst>
              <a:gd name="connsiteX0" fmla="*/ 11137 w 2791537"/>
              <a:gd name="connsiteY0" fmla="*/ 11170 h 22307"/>
              <a:gd name="connsiteX1" fmla="*/ 22274 w 2791537"/>
              <a:gd name="connsiteY1" fmla="*/ 11170 h 22307"/>
              <a:gd name="connsiteX2" fmla="*/ 2769263 w 2791537"/>
              <a:gd name="connsiteY2" fmla="*/ 11137 h 22307"/>
              <a:gd name="connsiteX3" fmla="*/ 2780400 w 2791537"/>
              <a:gd name="connsiteY3" fmla="*/ 11137 h 22307"/>
            </a:gdLst>
            <a:ahLst/>
            <a:cxnLst>
              <a:cxn ang="0">
                <a:pos x="connsiteX0" y="connsiteY0"/>
              </a:cxn>
              <a:cxn ang="1">
                <a:pos x="connsiteX1" y="connsiteY1"/>
              </a:cxn>
              <a:cxn ang="2">
                <a:pos x="connsiteX2" y="connsiteY2"/>
              </a:cxn>
              <a:cxn ang="3">
                <a:pos x="connsiteX3" y="connsiteY3"/>
              </a:cxn>
            </a:cxnLst>
            <a:rect l="l" t="t" r="r" b="b"/>
            <a:pathLst>
              <a:path w="2791537" h="22307">
                <a:moveTo>
                  <a:pt x="11137" y="11170"/>
                </a:moveTo>
                <a:lnTo>
                  <a:pt x="22274" y="11170"/>
                </a:lnTo>
                <a:lnTo>
                  <a:pt x="2769263" y="11137"/>
                </a:lnTo>
                <a:lnTo>
                  <a:pt x="2780400" y="11137"/>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9" name="Freeform 3"/>
          <p:cNvSpPr/>
          <p:nvPr/>
        </p:nvSpPr>
        <p:spPr>
          <a:xfrm>
            <a:off x="3279884" y="5229834"/>
            <a:ext cx="77959" cy="77959"/>
          </a:xfrm>
          <a:custGeom>
            <a:avLst/>
            <a:gdLst>
              <a:gd name="connsiteX0" fmla="*/ 66541 w 77959"/>
              <a:gd name="connsiteY0" fmla="*/ 66540 h 77959"/>
              <a:gd name="connsiteX1" fmla="*/ 11418 w 77959"/>
              <a:gd name="connsiteY1" fmla="*/ 66540 h 77959"/>
              <a:gd name="connsiteX2" fmla="*/ 11412 w 77959"/>
              <a:gd name="connsiteY2" fmla="*/ 11417 h 77959"/>
              <a:gd name="connsiteX3" fmla="*/ 66541 w 77959"/>
              <a:gd name="connsiteY3" fmla="*/ 11417 h 77959"/>
              <a:gd name="connsiteX4" fmla="*/ 66541 w 77959"/>
              <a:gd name="connsiteY4" fmla="*/ 66540 h 779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9" h="77959">
                <a:moveTo>
                  <a:pt x="66541" y="66540"/>
                </a:moveTo>
                <a:cubicBezTo>
                  <a:pt x="51317" y="81765"/>
                  <a:pt x="26637" y="81765"/>
                  <a:pt x="11418" y="66540"/>
                </a:cubicBezTo>
                <a:cubicBezTo>
                  <a:pt x="-3805" y="51322"/>
                  <a:pt x="-3805" y="26637"/>
                  <a:pt x="11412" y="11417"/>
                </a:cubicBezTo>
                <a:cubicBezTo>
                  <a:pt x="26637" y="-3805"/>
                  <a:pt x="51317" y="-3805"/>
                  <a:pt x="66541" y="11417"/>
                </a:cubicBezTo>
                <a:cubicBezTo>
                  <a:pt x="81765" y="26637"/>
                  <a:pt x="81765" y="51317"/>
                  <a:pt x="66541" y="6654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6104833" y="5229799"/>
            <a:ext cx="77960" cy="77961"/>
          </a:xfrm>
          <a:custGeom>
            <a:avLst/>
            <a:gdLst>
              <a:gd name="connsiteX0" fmla="*/ 11414 w 77960"/>
              <a:gd name="connsiteY0" fmla="*/ 11418 h 77961"/>
              <a:gd name="connsiteX1" fmla="*/ 66542 w 77960"/>
              <a:gd name="connsiteY1" fmla="*/ 11418 h 77961"/>
              <a:gd name="connsiteX2" fmla="*/ 66542 w 77960"/>
              <a:gd name="connsiteY2" fmla="*/ 66541 h 77961"/>
              <a:gd name="connsiteX3" fmla="*/ 11419 w 77960"/>
              <a:gd name="connsiteY3" fmla="*/ 66547 h 77961"/>
              <a:gd name="connsiteX4" fmla="*/ 11414 w 77960"/>
              <a:gd name="connsiteY4" fmla="*/ 11418 h 77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60" h="77961">
                <a:moveTo>
                  <a:pt x="11414" y="11418"/>
                </a:moveTo>
                <a:cubicBezTo>
                  <a:pt x="26637" y="-3805"/>
                  <a:pt x="51317" y="-3805"/>
                  <a:pt x="66542" y="11418"/>
                </a:cubicBezTo>
                <a:cubicBezTo>
                  <a:pt x="81767" y="26638"/>
                  <a:pt x="81767" y="51323"/>
                  <a:pt x="66542" y="66541"/>
                </a:cubicBezTo>
                <a:cubicBezTo>
                  <a:pt x="51317" y="81766"/>
                  <a:pt x="26637" y="81766"/>
                  <a:pt x="11419" y="66547"/>
                </a:cubicBezTo>
                <a:cubicBezTo>
                  <a:pt x="-3805" y="51323"/>
                  <a:pt x="-3805" y="26643"/>
                  <a:pt x="11414" y="1141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6609884" y="3746521"/>
            <a:ext cx="1381003" cy="1419983"/>
          </a:xfrm>
          <a:custGeom>
            <a:avLst/>
            <a:gdLst>
              <a:gd name="connsiteX0" fmla="*/ 448792 w 1381003"/>
              <a:gd name="connsiteY0" fmla="*/ 807396 h 1419983"/>
              <a:gd name="connsiteX1" fmla="*/ 0 w 1381003"/>
              <a:gd name="connsiteY1" fmla="*/ 807396 h 1419983"/>
              <a:gd name="connsiteX2" fmla="*/ 690501 w 1381003"/>
              <a:gd name="connsiteY2" fmla="*/ 1419983 h 1419983"/>
              <a:gd name="connsiteX3" fmla="*/ 1381002 w 1381003"/>
              <a:gd name="connsiteY3" fmla="*/ 807396 h 1419983"/>
              <a:gd name="connsiteX4" fmla="*/ 932210 w 1381003"/>
              <a:gd name="connsiteY4" fmla="*/ 807396 h 1419983"/>
              <a:gd name="connsiteX5" fmla="*/ 932210 w 1381003"/>
              <a:gd name="connsiteY5" fmla="*/ 0 h 1419983"/>
              <a:gd name="connsiteX6" fmla="*/ 448792 w 1381003"/>
              <a:gd name="connsiteY6" fmla="*/ 0 h 1419983"/>
              <a:gd name="connsiteX7" fmla="*/ 448792 w 1381003"/>
              <a:gd name="connsiteY7" fmla="*/ 807396 h 14199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81003" h="1419983">
                <a:moveTo>
                  <a:pt x="448792" y="807396"/>
                </a:moveTo>
                <a:lnTo>
                  <a:pt x="0" y="807396"/>
                </a:lnTo>
                <a:lnTo>
                  <a:pt x="690501" y="1419983"/>
                </a:lnTo>
                <a:lnTo>
                  <a:pt x="1381002" y="807396"/>
                </a:lnTo>
                <a:lnTo>
                  <a:pt x="932210" y="807396"/>
                </a:lnTo>
                <a:lnTo>
                  <a:pt x="932210" y="0"/>
                </a:lnTo>
                <a:lnTo>
                  <a:pt x="448792" y="0"/>
                </a:lnTo>
                <a:lnTo>
                  <a:pt x="448792" y="80739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2" name="Freeform 3"/>
          <p:cNvSpPr/>
          <p:nvPr/>
        </p:nvSpPr>
        <p:spPr>
          <a:xfrm>
            <a:off x="6598747" y="3735383"/>
            <a:ext cx="1403277" cy="1442257"/>
          </a:xfrm>
          <a:custGeom>
            <a:avLst/>
            <a:gdLst>
              <a:gd name="connsiteX0" fmla="*/ 459929 w 1403277"/>
              <a:gd name="connsiteY0" fmla="*/ 818534 h 1442257"/>
              <a:gd name="connsiteX1" fmla="*/ 11137 w 1403277"/>
              <a:gd name="connsiteY1" fmla="*/ 818534 h 1442257"/>
              <a:gd name="connsiteX2" fmla="*/ 701638 w 1403277"/>
              <a:gd name="connsiteY2" fmla="*/ 1431120 h 1442257"/>
              <a:gd name="connsiteX3" fmla="*/ 1392140 w 1403277"/>
              <a:gd name="connsiteY3" fmla="*/ 818534 h 1442257"/>
              <a:gd name="connsiteX4" fmla="*/ 943347 w 1403277"/>
              <a:gd name="connsiteY4" fmla="*/ 818534 h 1442257"/>
              <a:gd name="connsiteX5" fmla="*/ 943347 w 1403277"/>
              <a:gd name="connsiteY5" fmla="*/ 11137 h 1442257"/>
              <a:gd name="connsiteX6" fmla="*/ 459929 w 1403277"/>
              <a:gd name="connsiteY6" fmla="*/ 11137 h 1442257"/>
              <a:gd name="connsiteX7" fmla="*/ 459929 w 1403277"/>
              <a:gd name="connsiteY7" fmla="*/ 818534 h 144225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03277" h="1442257">
                <a:moveTo>
                  <a:pt x="459929" y="818534"/>
                </a:moveTo>
                <a:lnTo>
                  <a:pt x="11137" y="818534"/>
                </a:lnTo>
                <a:lnTo>
                  <a:pt x="701638" y="1431120"/>
                </a:lnTo>
                <a:lnTo>
                  <a:pt x="1392140" y="818534"/>
                </a:lnTo>
                <a:lnTo>
                  <a:pt x="943347" y="818534"/>
                </a:lnTo>
                <a:lnTo>
                  <a:pt x="943347" y="11137"/>
                </a:lnTo>
                <a:lnTo>
                  <a:pt x="459929" y="11137"/>
                </a:lnTo>
                <a:lnTo>
                  <a:pt x="459929" y="818534"/>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435100" y="673100"/>
            <a:ext cx="7391400" cy="6096000"/>
          </a:xfrm>
          <a:prstGeom prst="rect">
            <a:avLst/>
          </a:prstGeom>
          <a:noFill/>
        </p:spPr>
      </p:pic>
      <p:sp>
        <p:nvSpPr>
          <p:cNvPr id="2" name="TextBox 1"/>
          <p:cNvSpPr txBox="1"/>
          <p:nvPr/>
        </p:nvSpPr>
        <p:spPr>
          <a:xfrm>
            <a:off x="1981200" y="1028700"/>
            <a:ext cx="1889592"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Display</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
        <p:nvSpPr>
          <p:cNvPr id="13"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2"/>
          <a:srcRect/>
          <a:stretch>
            <a:fillRect/>
          </a:stretch>
        </p:blipFill>
        <p:spPr bwMode="auto">
          <a:xfrm>
            <a:off x="1346200" y="1612900"/>
            <a:ext cx="3098800" cy="2120900"/>
          </a:xfrm>
          <a:prstGeom prst="rect">
            <a:avLst/>
          </a:prstGeom>
          <a:noFill/>
        </p:spPr>
      </p:pic>
      <p:pic>
        <p:nvPicPr>
          <p:cNvPr id="5" name="Picture 3"/>
          <p:cNvPicPr>
            <a:picLocks noChangeAspect="1" noChangeArrowheads="1"/>
          </p:cNvPicPr>
          <p:nvPr/>
        </p:nvPicPr>
        <p:blipFill>
          <a:blip r:embed="rId3"/>
          <a:srcRect/>
          <a:stretch>
            <a:fillRect/>
          </a:stretch>
        </p:blipFill>
        <p:spPr bwMode="auto">
          <a:xfrm>
            <a:off x="1435100" y="4343400"/>
            <a:ext cx="2908300" cy="2425700"/>
          </a:xfrm>
          <a:prstGeom prst="rect">
            <a:avLst/>
          </a:prstGeom>
          <a:noFill/>
        </p:spPr>
      </p:pic>
      <p:sp>
        <p:nvSpPr>
          <p:cNvPr id="2"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
        <p:nvSpPr>
          <p:cNvPr id="6" name="TextBox 1"/>
          <p:cNvSpPr txBox="1"/>
          <p:nvPr/>
        </p:nvSpPr>
        <p:spPr>
          <a:xfrm>
            <a:off x="26797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7127759" y="3451387"/>
            <a:ext cx="300702" cy="1080301"/>
          </a:xfrm>
          <a:custGeom>
            <a:avLst/>
            <a:gdLst>
              <a:gd name="connsiteX0" fmla="*/ 84631 w 300702"/>
              <a:gd name="connsiteY0" fmla="*/ 885719 h 1080301"/>
              <a:gd name="connsiteX1" fmla="*/ 0 w 300702"/>
              <a:gd name="connsiteY1" fmla="*/ 885719 h 1080301"/>
              <a:gd name="connsiteX2" fmla="*/ 150351 w 300702"/>
              <a:gd name="connsiteY2" fmla="*/ 1080301 h 1080301"/>
              <a:gd name="connsiteX3" fmla="*/ 300702 w 300702"/>
              <a:gd name="connsiteY3" fmla="*/ 885719 h 1080301"/>
              <a:gd name="connsiteX4" fmla="*/ 216071 w 300702"/>
              <a:gd name="connsiteY4" fmla="*/ 885719 h 1080301"/>
              <a:gd name="connsiteX5" fmla="*/ 216071 w 300702"/>
              <a:gd name="connsiteY5" fmla="*/ 0 h 1080301"/>
              <a:gd name="connsiteX6" fmla="*/ 84631 w 300702"/>
              <a:gd name="connsiteY6" fmla="*/ 0 h 1080301"/>
              <a:gd name="connsiteX7" fmla="*/ 84631 w 300702"/>
              <a:gd name="connsiteY7" fmla="*/ 885719 h 10803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00702" h="1080301">
                <a:moveTo>
                  <a:pt x="84631" y="885719"/>
                </a:moveTo>
                <a:lnTo>
                  <a:pt x="0" y="885719"/>
                </a:lnTo>
                <a:lnTo>
                  <a:pt x="150351" y="1080301"/>
                </a:lnTo>
                <a:lnTo>
                  <a:pt x="300702" y="885719"/>
                </a:lnTo>
                <a:lnTo>
                  <a:pt x="216071" y="885719"/>
                </a:lnTo>
                <a:lnTo>
                  <a:pt x="216071" y="0"/>
                </a:lnTo>
                <a:lnTo>
                  <a:pt x="84631" y="0"/>
                </a:lnTo>
                <a:lnTo>
                  <a:pt x="84631" y="88571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7116623" y="3440250"/>
            <a:ext cx="322976" cy="1102575"/>
          </a:xfrm>
          <a:custGeom>
            <a:avLst/>
            <a:gdLst>
              <a:gd name="connsiteX0" fmla="*/ 95767 w 322976"/>
              <a:gd name="connsiteY0" fmla="*/ 896856 h 1102575"/>
              <a:gd name="connsiteX1" fmla="*/ 11137 w 322976"/>
              <a:gd name="connsiteY1" fmla="*/ 896856 h 1102575"/>
              <a:gd name="connsiteX2" fmla="*/ 161487 w 322976"/>
              <a:gd name="connsiteY2" fmla="*/ 1091438 h 1102575"/>
              <a:gd name="connsiteX3" fmla="*/ 311839 w 322976"/>
              <a:gd name="connsiteY3" fmla="*/ 896856 h 1102575"/>
              <a:gd name="connsiteX4" fmla="*/ 227208 w 322976"/>
              <a:gd name="connsiteY4" fmla="*/ 896856 h 1102575"/>
              <a:gd name="connsiteX5" fmla="*/ 227208 w 322976"/>
              <a:gd name="connsiteY5" fmla="*/ 11137 h 1102575"/>
              <a:gd name="connsiteX6" fmla="*/ 95767 w 322976"/>
              <a:gd name="connsiteY6" fmla="*/ 11137 h 1102575"/>
              <a:gd name="connsiteX7" fmla="*/ 95767 w 322976"/>
              <a:gd name="connsiteY7" fmla="*/ 896856 h 11025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22976" h="1102575">
                <a:moveTo>
                  <a:pt x="95767" y="896856"/>
                </a:moveTo>
                <a:lnTo>
                  <a:pt x="11137" y="896856"/>
                </a:lnTo>
                <a:lnTo>
                  <a:pt x="161487" y="1091438"/>
                </a:lnTo>
                <a:lnTo>
                  <a:pt x="311839" y="896856"/>
                </a:lnTo>
                <a:lnTo>
                  <a:pt x="227208" y="896856"/>
                </a:lnTo>
                <a:lnTo>
                  <a:pt x="227208" y="11137"/>
                </a:lnTo>
                <a:lnTo>
                  <a:pt x="95767" y="11137"/>
                </a:lnTo>
                <a:lnTo>
                  <a:pt x="95767" y="896856"/>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3335568" y="5255581"/>
            <a:ext cx="2789861" cy="22352"/>
          </a:xfrm>
          <a:custGeom>
            <a:avLst/>
            <a:gdLst>
              <a:gd name="connsiteX0" fmla="*/ 11137 w 2789861"/>
              <a:gd name="connsiteY0" fmla="*/ 11137 h 22352"/>
              <a:gd name="connsiteX1" fmla="*/ 22274 w 2789861"/>
              <a:gd name="connsiteY1" fmla="*/ 11137 h 22352"/>
              <a:gd name="connsiteX2" fmla="*/ 2767587 w 2789861"/>
              <a:gd name="connsiteY2" fmla="*/ 11215 h 22352"/>
              <a:gd name="connsiteX3" fmla="*/ 2778723 w 2789861"/>
              <a:gd name="connsiteY3" fmla="*/ 11215 h 22352"/>
            </a:gdLst>
            <a:ahLst/>
            <a:cxnLst>
              <a:cxn ang="0">
                <a:pos x="connsiteX0" y="connsiteY0"/>
              </a:cxn>
              <a:cxn ang="1">
                <a:pos x="connsiteX1" y="connsiteY1"/>
              </a:cxn>
              <a:cxn ang="2">
                <a:pos x="connsiteX2" y="connsiteY2"/>
              </a:cxn>
              <a:cxn ang="3">
                <a:pos x="connsiteX3" y="connsiteY3"/>
              </a:cxn>
            </a:cxnLst>
            <a:rect l="l" t="t" r="r" b="b"/>
            <a:pathLst>
              <a:path w="2789861" h="22352">
                <a:moveTo>
                  <a:pt x="11137" y="11137"/>
                </a:moveTo>
                <a:lnTo>
                  <a:pt x="22274" y="11137"/>
                </a:lnTo>
                <a:lnTo>
                  <a:pt x="2767587" y="11215"/>
                </a:lnTo>
                <a:lnTo>
                  <a:pt x="2778723" y="11215"/>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3279882" y="5227737"/>
            <a:ext cx="77960" cy="77956"/>
          </a:xfrm>
          <a:custGeom>
            <a:avLst/>
            <a:gdLst>
              <a:gd name="connsiteX0" fmla="*/ 66542 w 77960"/>
              <a:gd name="connsiteY0" fmla="*/ 66543 h 77956"/>
              <a:gd name="connsiteX1" fmla="*/ 11414 w 77960"/>
              <a:gd name="connsiteY1" fmla="*/ 66543 h 77956"/>
              <a:gd name="connsiteX2" fmla="*/ 11419 w 77960"/>
              <a:gd name="connsiteY2" fmla="*/ 11413 h 77956"/>
              <a:gd name="connsiteX3" fmla="*/ 66542 w 77960"/>
              <a:gd name="connsiteY3" fmla="*/ 11413 h 77956"/>
              <a:gd name="connsiteX4" fmla="*/ 66542 w 77960"/>
              <a:gd name="connsiteY4" fmla="*/ 66543 h 7795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60" h="77956">
                <a:moveTo>
                  <a:pt x="66542" y="66543"/>
                </a:moveTo>
                <a:cubicBezTo>
                  <a:pt x="51317" y="81761"/>
                  <a:pt x="26637" y="81761"/>
                  <a:pt x="11414" y="66543"/>
                </a:cubicBezTo>
                <a:cubicBezTo>
                  <a:pt x="-3805" y="51318"/>
                  <a:pt x="-3805" y="26638"/>
                  <a:pt x="11419" y="11413"/>
                </a:cubicBezTo>
                <a:cubicBezTo>
                  <a:pt x="26644" y="-3804"/>
                  <a:pt x="51324" y="-3804"/>
                  <a:pt x="66542" y="11413"/>
                </a:cubicBezTo>
                <a:cubicBezTo>
                  <a:pt x="81767" y="26638"/>
                  <a:pt x="81767" y="51318"/>
                  <a:pt x="66542" y="66543"/>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103154" y="5227817"/>
            <a:ext cx="77959" cy="77958"/>
          </a:xfrm>
          <a:custGeom>
            <a:avLst/>
            <a:gdLst>
              <a:gd name="connsiteX0" fmla="*/ 11416 w 77959"/>
              <a:gd name="connsiteY0" fmla="*/ 11415 h 77958"/>
              <a:gd name="connsiteX1" fmla="*/ 66544 w 77959"/>
              <a:gd name="connsiteY1" fmla="*/ 11415 h 77958"/>
              <a:gd name="connsiteX2" fmla="*/ 66544 w 77959"/>
              <a:gd name="connsiteY2" fmla="*/ 66545 h 77958"/>
              <a:gd name="connsiteX3" fmla="*/ 11416 w 77959"/>
              <a:gd name="connsiteY3" fmla="*/ 66545 h 77958"/>
              <a:gd name="connsiteX4" fmla="*/ 11416 w 77959"/>
              <a:gd name="connsiteY4" fmla="*/ 11415 h 7795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9" h="77958">
                <a:moveTo>
                  <a:pt x="11416" y="11415"/>
                </a:moveTo>
                <a:cubicBezTo>
                  <a:pt x="26641" y="-3807"/>
                  <a:pt x="51321" y="-3802"/>
                  <a:pt x="66544" y="11415"/>
                </a:cubicBezTo>
                <a:cubicBezTo>
                  <a:pt x="81764" y="26640"/>
                  <a:pt x="81764" y="51320"/>
                  <a:pt x="66544" y="66545"/>
                </a:cubicBezTo>
                <a:cubicBezTo>
                  <a:pt x="51321" y="81763"/>
                  <a:pt x="26641" y="81763"/>
                  <a:pt x="11416" y="66545"/>
                </a:cubicBezTo>
                <a:cubicBezTo>
                  <a:pt x="-3808" y="51320"/>
                  <a:pt x="-3803" y="26640"/>
                  <a:pt x="11416" y="11415"/>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4449282" y="2081518"/>
            <a:ext cx="1419983" cy="1381003"/>
          </a:xfrm>
          <a:custGeom>
            <a:avLst/>
            <a:gdLst>
              <a:gd name="connsiteX0" fmla="*/ 770026 w 1419983"/>
              <a:gd name="connsiteY0" fmla="*/ 939739 h 1381003"/>
              <a:gd name="connsiteX1" fmla="*/ 770026 w 1419983"/>
              <a:gd name="connsiteY1" fmla="*/ 1381003 h 1381003"/>
              <a:gd name="connsiteX2" fmla="*/ 1419983 w 1419983"/>
              <a:gd name="connsiteY2" fmla="*/ 690501 h 1381003"/>
              <a:gd name="connsiteX3" fmla="*/ 770026 w 1419983"/>
              <a:gd name="connsiteY3" fmla="*/ 0 h 1381003"/>
              <a:gd name="connsiteX4" fmla="*/ 770026 w 1419983"/>
              <a:gd name="connsiteY4" fmla="*/ 441264 h 1381003"/>
              <a:gd name="connsiteX5" fmla="*/ 0 w 1419983"/>
              <a:gd name="connsiteY5" fmla="*/ 441264 h 1381003"/>
              <a:gd name="connsiteX6" fmla="*/ 0 w 1419983"/>
              <a:gd name="connsiteY6" fmla="*/ 939739 h 1381003"/>
              <a:gd name="connsiteX7" fmla="*/ 770026 w 1419983"/>
              <a:gd name="connsiteY7" fmla="*/ 939739 h 1381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19983" h="1381003">
                <a:moveTo>
                  <a:pt x="770026" y="939739"/>
                </a:moveTo>
                <a:lnTo>
                  <a:pt x="770026" y="1381003"/>
                </a:lnTo>
                <a:lnTo>
                  <a:pt x="1419983" y="690501"/>
                </a:lnTo>
                <a:lnTo>
                  <a:pt x="770026" y="0"/>
                </a:lnTo>
                <a:lnTo>
                  <a:pt x="770026" y="441264"/>
                </a:lnTo>
                <a:lnTo>
                  <a:pt x="0" y="441264"/>
                </a:lnTo>
                <a:lnTo>
                  <a:pt x="0" y="939739"/>
                </a:lnTo>
                <a:lnTo>
                  <a:pt x="770026" y="939739"/>
                </a:lnTo>
              </a:path>
            </a:pathLst>
          </a:custGeom>
          <a:solidFill>
            <a:srgbClr val="1178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4438145" y="2070381"/>
            <a:ext cx="1442258" cy="1403277"/>
          </a:xfrm>
          <a:custGeom>
            <a:avLst/>
            <a:gdLst>
              <a:gd name="connsiteX0" fmla="*/ 781163 w 1442258"/>
              <a:gd name="connsiteY0" fmla="*/ 950876 h 1403277"/>
              <a:gd name="connsiteX1" fmla="*/ 781163 w 1442258"/>
              <a:gd name="connsiteY1" fmla="*/ 1392140 h 1403277"/>
              <a:gd name="connsiteX2" fmla="*/ 1431120 w 1442258"/>
              <a:gd name="connsiteY2" fmla="*/ 701638 h 1403277"/>
              <a:gd name="connsiteX3" fmla="*/ 781163 w 1442258"/>
              <a:gd name="connsiteY3" fmla="*/ 11137 h 1403277"/>
              <a:gd name="connsiteX4" fmla="*/ 781163 w 1442258"/>
              <a:gd name="connsiteY4" fmla="*/ 452401 h 1403277"/>
              <a:gd name="connsiteX5" fmla="*/ 11137 w 1442258"/>
              <a:gd name="connsiteY5" fmla="*/ 452401 h 1403277"/>
              <a:gd name="connsiteX6" fmla="*/ 11137 w 1442258"/>
              <a:gd name="connsiteY6" fmla="*/ 950876 h 1403277"/>
              <a:gd name="connsiteX7" fmla="*/ 781163 w 1442258"/>
              <a:gd name="connsiteY7" fmla="*/ 950876 h 14032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42258" h="1403277">
                <a:moveTo>
                  <a:pt x="781163" y="950876"/>
                </a:moveTo>
                <a:lnTo>
                  <a:pt x="781163" y="1392140"/>
                </a:lnTo>
                <a:lnTo>
                  <a:pt x="1431120" y="701638"/>
                </a:lnTo>
                <a:lnTo>
                  <a:pt x="781163" y="11137"/>
                </a:lnTo>
                <a:lnTo>
                  <a:pt x="781163" y="452401"/>
                </a:lnTo>
                <a:lnTo>
                  <a:pt x="11137" y="452401"/>
                </a:lnTo>
                <a:lnTo>
                  <a:pt x="11137" y="950876"/>
                </a:lnTo>
                <a:lnTo>
                  <a:pt x="781163" y="950876"/>
                </a:lnTo>
              </a:path>
            </a:pathLst>
          </a:custGeom>
          <a:solidFill>
            <a:srgbClr val="000000">
              <a:alpha val="0"/>
            </a:srgbClr>
          </a:solidFill>
          <a:ln w="25400">
            <a:solidFill>
              <a:srgbClr val="19B4F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346200" y="1612900"/>
            <a:ext cx="7480300" cy="5156200"/>
          </a:xfrm>
          <a:prstGeom prst="rect">
            <a:avLst/>
          </a:prstGeom>
          <a:noFill/>
        </p:spPr>
      </p:pic>
      <p:sp>
        <p:nvSpPr>
          <p:cNvPr id="2" name="TextBox 1"/>
          <p:cNvSpPr txBox="1"/>
          <p:nvPr/>
        </p:nvSpPr>
        <p:spPr>
          <a:xfrm>
            <a:off x="6261100" y="1028700"/>
            <a:ext cx="195215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OpenCL</a:t>
            </a:r>
            <a:r>
              <a:rPr lang="en-US" altLang="zh-CN" sz="2455" dirty="0" smtClean="0">
                <a:latin typeface="Calibri"/>
                <a:cs typeface="Calibri"/>
              </a:rPr>
              <a:t> </a:t>
            </a:r>
            <a:r>
              <a:rPr lang="en-US" altLang="zh-CN" sz="2455" b="1" dirty="0" smtClean="0">
                <a:solidFill>
                  <a:srgbClr val="FFFFFF"/>
                </a:solidFill>
                <a:latin typeface="Calibri"/>
                <a:cs typeface="Calibri"/>
              </a:rPr>
              <a:t>Device</a:t>
            </a:r>
          </a:p>
        </p:txBody>
      </p:sp>
      <p:sp>
        <p:nvSpPr>
          <p:cNvPr id="12" name="TextBox 1"/>
          <p:cNvSpPr txBox="1"/>
          <p:nvPr/>
        </p:nvSpPr>
        <p:spPr>
          <a:xfrm>
            <a:off x="2679700" y="1028700"/>
            <a:ext cx="599068"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Host</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536700" y="2882900"/>
            <a:ext cx="2108200" cy="1244600"/>
          </a:xfrm>
          <a:prstGeom prst="rect">
            <a:avLst/>
          </a:prstGeom>
          <a:noFill/>
        </p:spPr>
      </p:pic>
      <p:pic>
        <p:nvPicPr>
          <p:cNvPr id="5" name="Picture 3"/>
          <p:cNvPicPr>
            <a:picLocks noChangeAspect="1" noChangeArrowheads="1"/>
          </p:cNvPicPr>
          <p:nvPr/>
        </p:nvPicPr>
        <p:blipFill>
          <a:blip r:embed="rId4"/>
          <a:srcRect/>
          <a:stretch>
            <a:fillRect/>
          </a:stretch>
        </p:blipFill>
        <p:spPr bwMode="auto">
          <a:xfrm>
            <a:off x="1752600" y="4648200"/>
            <a:ext cx="1549400" cy="1549400"/>
          </a:xfrm>
          <a:prstGeom prst="rect">
            <a:avLst/>
          </a:prstGeom>
          <a:noFill/>
        </p:spPr>
      </p:pic>
      <p:sp>
        <p:nvSpPr>
          <p:cNvPr id="2" name="TextBox 1"/>
          <p:cNvSpPr txBox="1"/>
          <p:nvPr/>
        </p:nvSpPr>
        <p:spPr>
          <a:xfrm>
            <a:off x="685800" y="914400"/>
            <a:ext cx="3885772" cy="1017954"/>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Data</a:t>
            </a:r>
            <a:r>
              <a:rPr lang="en-US" altLang="zh-CN" sz="3858" dirty="0" smtClean="0">
                <a:latin typeface="Calibri"/>
                <a:cs typeface="Calibri"/>
              </a:rPr>
              <a:t> </a:t>
            </a:r>
            <a:r>
              <a:rPr lang="en-US" altLang="zh-CN" sz="3858" b="1" dirty="0" smtClean="0">
                <a:solidFill>
                  <a:srgbClr val="FFFFFF"/>
                </a:solidFill>
                <a:latin typeface="Calibri"/>
                <a:cs typeface="Calibri"/>
              </a:rPr>
              <a:t>on</a:t>
            </a:r>
            <a:r>
              <a:rPr lang="en-US" altLang="zh-CN" sz="3858" dirty="0" smtClean="0">
                <a:latin typeface="Calibri"/>
                <a:cs typeface="Calibri"/>
              </a:rPr>
              <a:t> </a:t>
            </a: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Device</a:t>
            </a:r>
          </a:p>
          <a:p>
            <a:pPr>
              <a:lnSpc>
                <a:spcPts val="3500"/>
              </a:lnSpc>
              <a:tabLst/>
            </a:pPr>
            <a:r>
              <a:rPr lang="en-US" altLang="zh-CN" sz="2806" b="1" dirty="0" smtClean="0">
                <a:solidFill>
                  <a:srgbClr val="90A7BF"/>
                </a:solidFill>
                <a:latin typeface="Calibri"/>
                <a:cs typeface="Calibri"/>
              </a:rPr>
              <a:t>OpenGL</a:t>
            </a:r>
            <a:r>
              <a:rPr lang="en-US" altLang="zh-CN" sz="2806" dirty="0" smtClean="0">
                <a:latin typeface="Calibri"/>
                <a:cs typeface="Calibri"/>
              </a:rPr>
              <a:t> </a:t>
            </a:r>
            <a:r>
              <a:rPr lang="en-US" altLang="zh-CN" sz="2806" b="1" dirty="0" smtClean="0">
                <a:solidFill>
                  <a:srgbClr val="90A7BF"/>
                </a:solidFill>
                <a:latin typeface="Calibri"/>
                <a:cs typeface="Calibri"/>
              </a:rPr>
              <a:t>objects</a:t>
            </a:r>
          </a:p>
        </p:txBody>
      </p:sp>
      <p:sp>
        <p:nvSpPr>
          <p:cNvPr id="6" name="TextBox 1"/>
          <p:cNvSpPr txBox="1"/>
          <p:nvPr/>
        </p:nvSpPr>
        <p:spPr>
          <a:xfrm>
            <a:off x="1625600" y="4267200"/>
            <a:ext cx="1795363"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Vertex</a:t>
            </a:r>
            <a:r>
              <a:rPr lang="en-US" altLang="zh-CN" sz="1578" dirty="0" smtClean="0">
                <a:latin typeface="Calibri"/>
                <a:cs typeface="Calibri"/>
              </a:rPr>
              <a:t> </a:t>
            </a:r>
            <a:r>
              <a:rPr lang="en-US" altLang="zh-CN" sz="1578" b="1" dirty="0" smtClean="0">
                <a:solidFill>
                  <a:srgbClr val="FFFFFF"/>
                </a:solidFill>
                <a:latin typeface="Calibri"/>
                <a:cs typeface="Calibri"/>
              </a:rPr>
              <a:t>Buffer</a:t>
            </a:r>
            <a:r>
              <a:rPr lang="en-US" altLang="zh-CN" sz="1578" dirty="0" smtClean="0">
                <a:latin typeface="Calibri"/>
                <a:cs typeface="Calibri"/>
              </a:rPr>
              <a:t> </a:t>
            </a:r>
            <a:r>
              <a:rPr lang="en-US" altLang="zh-CN" sz="1578" b="1" dirty="0" smtClean="0">
                <a:solidFill>
                  <a:srgbClr val="FFFFFF"/>
                </a:solidFill>
                <a:latin typeface="Calibri"/>
                <a:cs typeface="Calibri"/>
              </a:rPr>
              <a:t>Objects</a:t>
            </a:r>
          </a:p>
        </p:txBody>
      </p:sp>
      <p:sp>
        <p:nvSpPr>
          <p:cNvPr id="7" name="TextBox 1"/>
          <p:cNvSpPr txBox="1"/>
          <p:nvPr/>
        </p:nvSpPr>
        <p:spPr>
          <a:xfrm>
            <a:off x="2159000" y="6286500"/>
            <a:ext cx="70540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Textures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a:cs typeface="Calibri"/>
            </a:endParaRPr>
          </a:p>
        </p:txBody>
      </p:sp>
      <p:sp>
        <p:nvSpPr>
          <p:cNvPr id="2" name="TextBox 1"/>
          <p:cNvSpPr txBox="1"/>
          <p:nvPr/>
        </p:nvSpPr>
        <p:spPr>
          <a:xfrm>
            <a:off x="660400" y="774700"/>
            <a:ext cx="1820645"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Devices:</a:t>
            </a:r>
          </a:p>
        </p:txBody>
      </p:sp>
      <p:sp>
        <p:nvSpPr>
          <p:cNvPr id="5" name="TextBox 1"/>
          <p:cNvSpPr txBox="1"/>
          <p:nvPr/>
        </p:nvSpPr>
        <p:spPr>
          <a:xfrm>
            <a:off x="240506" y="2789237"/>
            <a:ext cx="10210800" cy="3493264"/>
          </a:xfrm>
          <a:prstGeom prst="rect">
            <a:avLst/>
          </a:prstGeom>
          <a:noFill/>
        </p:spPr>
        <p:txBody>
          <a:bodyPr wrap="square" lIns="0" tIns="0" rIns="0" rtlCol="0">
            <a:spAutoFit/>
          </a:bodyPr>
          <a:lstStyle/>
          <a:p>
            <a:pPr lvl="1">
              <a:defRPr/>
            </a:pPr>
            <a:r>
              <a:rPr lang="en-AU" sz="3200" dirty="0">
                <a:solidFill>
                  <a:srgbClr val="FFFFFF"/>
                </a:solidFill>
              </a:rPr>
              <a:t>Refers to any computational device on a computer system as a </a:t>
            </a:r>
            <a:r>
              <a:rPr lang="en-AU" sz="3200" b="1" dirty="0">
                <a:solidFill>
                  <a:srgbClr val="FFFFFF"/>
                </a:solidFill>
              </a:rPr>
              <a:t>device </a:t>
            </a:r>
            <a:r>
              <a:rPr lang="en-AU" sz="3200" dirty="0">
                <a:solidFill>
                  <a:srgbClr val="FFFFFF"/>
                </a:solidFill>
              </a:rPr>
              <a:t>(GPUs, CPUs, </a:t>
            </a:r>
            <a:r>
              <a:rPr lang="en-AU" sz="3200" dirty="0" err="1">
                <a:solidFill>
                  <a:srgbClr val="FFFFFF"/>
                </a:solidFill>
              </a:rPr>
              <a:t>etc</a:t>
            </a:r>
            <a:r>
              <a:rPr lang="en-AU" sz="3200" dirty="0" smtClean="0">
                <a:solidFill>
                  <a:srgbClr val="FFFFFF"/>
                </a:solidFill>
              </a:rPr>
              <a:t>)</a:t>
            </a:r>
          </a:p>
          <a:p>
            <a:pPr lvl="1">
              <a:defRPr/>
            </a:pPr>
            <a:endParaRPr lang="en-AU" sz="3200" b="1" dirty="0">
              <a:solidFill>
                <a:srgbClr val="FFFFFF"/>
              </a:solidFill>
            </a:endParaRPr>
          </a:p>
          <a:p>
            <a:pPr lvl="1">
              <a:defRPr/>
            </a:pPr>
            <a:r>
              <a:rPr lang="en-AU" sz="3200" dirty="0">
                <a:solidFill>
                  <a:srgbClr val="FFFFFF"/>
                </a:solidFill>
              </a:rPr>
              <a:t>Within each </a:t>
            </a:r>
            <a:r>
              <a:rPr lang="en-AU" sz="3200" b="1" dirty="0">
                <a:solidFill>
                  <a:srgbClr val="FFFFFF"/>
                </a:solidFill>
              </a:rPr>
              <a:t>device</a:t>
            </a:r>
            <a:r>
              <a:rPr lang="en-AU" sz="3200" dirty="0">
                <a:solidFill>
                  <a:srgbClr val="FFFFFF"/>
                </a:solidFill>
              </a:rPr>
              <a:t> there are one or more units referred to as </a:t>
            </a:r>
            <a:r>
              <a:rPr lang="en-AU" sz="3200" b="1" dirty="0">
                <a:solidFill>
                  <a:srgbClr val="FFFFFF"/>
                </a:solidFill>
              </a:rPr>
              <a:t>compute units </a:t>
            </a:r>
            <a:r>
              <a:rPr lang="en-AU" sz="3200" dirty="0">
                <a:solidFill>
                  <a:srgbClr val="FFFFFF"/>
                </a:solidFill>
              </a:rPr>
              <a:t>(cores, ALUs, </a:t>
            </a:r>
            <a:r>
              <a:rPr lang="en-AU" sz="3200" dirty="0" err="1">
                <a:solidFill>
                  <a:srgbClr val="FFFFFF"/>
                </a:solidFill>
              </a:rPr>
              <a:t>etc</a:t>
            </a:r>
            <a:r>
              <a:rPr lang="en-AU" sz="3200" dirty="0">
                <a:solidFill>
                  <a:srgbClr val="FFFFFF"/>
                </a:solidFill>
              </a:rPr>
              <a:t>)</a:t>
            </a:r>
            <a:endParaRPr lang="en-AU" sz="3200" b="1" dirty="0">
              <a:solidFill>
                <a:srgbClr val="FFFFFF"/>
              </a:solidFill>
            </a:endParaRPr>
          </a:p>
          <a:p>
            <a:pPr>
              <a:defRPr/>
            </a:pPr>
            <a:endParaRPr lang="en-US" sz="3200" dirty="0" smtClean="0">
              <a:solidFill>
                <a:srgbClr val="FFFFFF"/>
              </a:solidFill>
            </a:endParaRPr>
          </a:p>
          <a:p>
            <a:pPr>
              <a:defRPr/>
            </a:pPr>
            <a:endParaRPr lang="en-US" sz="3200" dirty="0" smtClean="0">
              <a:solidFill>
                <a:srgbClr val="FFFFFF"/>
              </a:solidFill>
            </a:endParaRPr>
          </a:p>
        </p:txBody>
      </p:sp>
    </p:spTree>
    <p:extLst>
      <p:ext uri="{BB962C8B-B14F-4D97-AF65-F5344CB8AC3E}">
        <p14:creationId xmlns:p14="http://schemas.microsoft.com/office/powerpoint/2010/main" val="24172726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6988545" y="2677355"/>
            <a:ext cx="2500284" cy="1598178"/>
          </a:xfrm>
          <a:custGeom>
            <a:avLst/>
            <a:gdLst>
              <a:gd name="connsiteX0" fmla="*/ 0 w 2500284"/>
              <a:gd name="connsiteY0" fmla="*/ 0 h 1598178"/>
              <a:gd name="connsiteX1" fmla="*/ 2500284 w 2500284"/>
              <a:gd name="connsiteY1" fmla="*/ 0 h 1598178"/>
              <a:gd name="connsiteX2" fmla="*/ 2500284 w 2500284"/>
              <a:gd name="connsiteY2" fmla="*/ 1598178 h 1598178"/>
              <a:gd name="connsiteX3" fmla="*/ 0 w 2500284"/>
              <a:gd name="connsiteY3" fmla="*/ 1598178 h 1598178"/>
              <a:gd name="connsiteX4" fmla="*/ 0 w 2500284"/>
              <a:gd name="connsiteY4" fmla="*/ 0 h 159817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00284" h="1598178">
                <a:moveTo>
                  <a:pt x="0" y="0"/>
                </a:moveTo>
                <a:lnTo>
                  <a:pt x="2500284" y="0"/>
                </a:lnTo>
                <a:lnTo>
                  <a:pt x="2500284" y="1598178"/>
                </a:lnTo>
                <a:lnTo>
                  <a:pt x="0" y="1598178"/>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3966324" y="3405453"/>
            <a:ext cx="2557373" cy="25665"/>
          </a:xfrm>
          <a:custGeom>
            <a:avLst/>
            <a:gdLst>
              <a:gd name="connsiteX0" fmla="*/ 2546236 w 2557373"/>
              <a:gd name="connsiteY0" fmla="*/ 14528 h 25665"/>
              <a:gd name="connsiteX1" fmla="*/ 2535099 w 2557373"/>
              <a:gd name="connsiteY1" fmla="*/ 14511 h 25665"/>
              <a:gd name="connsiteX2" fmla="*/ 11137 w 2557373"/>
              <a:gd name="connsiteY2" fmla="*/ 11137 h 25665"/>
            </a:gdLst>
            <a:ahLst/>
            <a:cxnLst>
              <a:cxn ang="0">
                <a:pos x="connsiteX0" y="connsiteY0"/>
              </a:cxn>
              <a:cxn ang="1">
                <a:pos x="connsiteX1" y="connsiteY1"/>
              </a:cxn>
              <a:cxn ang="2">
                <a:pos x="connsiteX2" y="connsiteY2"/>
              </a:cxn>
            </a:cxnLst>
            <a:rect l="l" t="t" r="r" b="b"/>
            <a:pathLst>
              <a:path w="2557373" h="25665">
                <a:moveTo>
                  <a:pt x="2546236" y="14528"/>
                </a:moveTo>
                <a:lnTo>
                  <a:pt x="2535099" y="14511"/>
                </a:lnTo>
                <a:lnTo>
                  <a:pt x="11137" y="11137"/>
                </a:lnTo>
              </a:path>
            </a:pathLst>
          </a:custGeom>
          <a:ln w="25400">
            <a:solidFill>
              <a:srgbClr val="17B4F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7" name="Freeform 3"/>
          <p:cNvSpPr/>
          <p:nvPr/>
        </p:nvSpPr>
        <p:spPr>
          <a:xfrm>
            <a:off x="6501363" y="3373191"/>
            <a:ext cx="93612" cy="93552"/>
          </a:xfrm>
          <a:custGeom>
            <a:avLst/>
            <a:gdLst>
              <a:gd name="connsiteX0" fmla="*/ 0 w 93612"/>
              <a:gd name="connsiteY0" fmla="*/ 93552 h 93552"/>
              <a:gd name="connsiteX1" fmla="*/ 93612 w 93612"/>
              <a:gd name="connsiteY1" fmla="*/ 46898 h 93552"/>
              <a:gd name="connsiteX2" fmla="*/ 122 w 93612"/>
              <a:gd name="connsiteY2" fmla="*/ 0 h 93552"/>
              <a:gd name="connsiteX3" fmla="*/ 0 w 93612"/>
              <a:gd name="connsiteY3" fmla="*/ 93552 h 93552"/>
            </a:gdLst>
            <a:ahLst/>
            <a:cxnLst>
              <a:cxn ang="0">
                <a:pos x="connsiteX0" y="connsiteY0"/>
              </a:cxn>
              <a:cxn ang="1">
                <a:pos x="connsiteX1" y="connsiteY1"/>
              </a:cxn>
              <a:cxn ang="2">
                <a:pos x="connsiteX2" y="connsiteY2"/>
              </a:cxn>
              <a:cxn ang="3">
                <a:pos x="connsiteX3" y="connsiteY3"/>
              </a:cxn>
            </a:cxnLst>
            <a:rect l="l" t="t" r="r" b="b"/>
            <a:pathLst>
              <a:path w="93612" h="93552">
                <a:moveTo>
                  <a:pt x="0" y="93552"/>
                </a:moveTo>
                <a:lnTo>
                  <a:pt x="93612" y="46898"/>
                </a:lnTo>
                <a:lnTo>
                  <a:pt x="122" y="0"/>
                </a:lnTo>
                <a:lnTo>
                  <a:pt x="0" y="93552"/>
                </a:lnTo>
              </a:path>
            </a:pathLst>
          </a:custGeom>
          <a:solidFill>
            <a:srgbClr val="17B4F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536700" y="2882900"/>
            <a:ext cx="2108200" cy="1244600"/>
          </a:xfrm>
          <a:prstGeom prst="rect">
            <a:avLst/>
          </a:prstGeom>
          <a:noFill/>
        </p:spPr>
      </p:pic>
      <p:pic>
        <p:nvPicPr>
          <p:cNvPr id="8" name="Picture 3"/>
          <p:cNvPicPr>
            <a:picLocks noChangeAspect="1" noChangeArrowheads="1"/>
          </p:cNvPicPr>
          <p:nvPr/>
        </p:nvPicPr>
        <p:blipFill>
          <a:blip r:embed="rId4"/>
          <a:srcRect/>
          <a:stretch>
            <a:fillRect/>
          </a:stretch>
        </p:blipFill>
        <p:spPr bwMode="auto">
          <a:xfrm>
            <a:off x="1752600" y="4648200"/>
            <a:ext cx="1549400" cy="1549400"/>
          </a:xfrm>
          <a:prstGeom prst="rect">
            <a:avLst/>
          </a:prstGeom>
          <a:noFill/>
        </p:spPr>
      </p:pic>
      <p:pic>
        <p:nvPicPr>
          <p:cNvPr id="9" name="Picture 3"/>
          <p:cNvPicPr>
            <a:picLocks noChangeAspect="1" noChangeArrowheads="1"/>
          </p:cNvPicPr>
          <p:nvPr/>
        </p:nvPicPr>
        <p:blipFill>
          <a:blip r:embed="rId5"/>
          <a:srcRect/>
          <a:stretch>
            <a:fillRect/>
          </a:stretch>
        </p:blipFill>
        <p:spPr bwMode="auto">
          <a:xfrm>
            <a:off x="6934200" y="2628900"/>
            <a:ext cx="2616200" cy="1752600"/>
          </a:xfrm>
          <a:prstGeom prst="rect">
            <a:avLst/>
          </a:prstGeom>
          <a:noFill/>
        </p:spPr>
      </p:pic>
      <p:sp>
        <p:nvSpPr>
          <p:cNvPr id="2" name="TextBox 1"/>
          <p:cNvSpPr txBox="1"/>
          <p:nvPr/>
        </p:nvSpPr>
        <p:spPr>
          <a:xfrm>
            <a:off x="685800" y="914400"/>
            <a:ext cx="3885772" cy="1017954"/>
          </a:xfrm>
          <a:prstGeom prst="rect">
            <a:avLst/>
          </a:prstGeom>
          <a:noFill/>
        </p:spPr>
        <p:txBody>
          <a:bodyPr wrap="none" lIns="0" tIns="0" rIns="0" rtlCol="0">
            <a:spAutoFit/>
          </a:bodyPr>
          <a:lstStyle/>
          <a:p>
            <a:pPr>
              <a:lnSpc>
                <a:spcPts val="4100"/>
              </a:lnSpc>
              <a:tabLst/>
            </a:pPr>
            <a:r>
              <a:rPr lang="en-US" altLang="zh-CN" sz="3858" b="1" dirty="0" smtClean="0">
                <a:solidFill>
                  <a:srgbClr val="FFFFFF"/>
                </a:solidFill>
                <a:latin typeface="Calibri"/>
                <a:cs typeface="Calibri"/>
              </a:rPr>
              <a:t>Data</a:t>
            </a:r>
            <a:r>
              <a:rPr lang="en-US" altLang="zh-CN" sz="3858" dirty="0" smtClean="0">
                <a:latin typeface="Calibri"/>
                <a:cs typeface="Calibri"/>
              </a:rPr>
              <a:t> </a:t>
            </a:r>
            <a:r>
              <a:rPr lang="en-US" altLang="zh-CN" sz="3858" b="1" dirty="0" smtClean="0">
                <a:solidFill>
                  <a:srgbClr val="FFFFFF"/>
                </a:solidFill>
                <a:latin typeface="Calibri"/>
                <a:cs typeface="Calibri"/>
              </a:rPr>
              <a:t>on</a:t>
            </a:r>
            <a:r>
              <a:rPr lang="en-US" altLang="zh-CN" sz="3858" dirty="0" smtClean="0">
                <a:latin typeface="Calibri"/>
                <a:cs typeface="Calibri"/>
              </a:rPr>
              <a:t> </a:t>
            </a: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Device</a:t>
            </a:r>
          </a:p>
          <a:p>
            <a:pPr>
              <a:lnSpc>
                <a:spcPts val="3500"/>
              </a:lnSpc>
              <a:tabLst/>
            </a:pPr>
            <a:r>
              <a:rPr lang="en-US" altLang="zh-CN" sz="2806" b="1" dirty="0" smtClean="0">
                <a:solidFill>
                  <a:srgbClr val="90A7BF"/>
                </a:solidFill>
                <a:latin typeface="Calibri"/>
                <a:cs typeface="Calibri"/>
              </a:rPr>
              <a:t>OpenGL</a:t>
            </a:r>
            <a:r>
              <a:rPr lang="en-US" altLang="zh-CN" sz="2806" dirty="0" smtClean="0">
                <a:latin typeface="Calibri"/>
                <a:cs typeface="Calibri"/>
              </a:rPr>
              <a:t> </a:t>
            </a:r>
            <a:r>
              <a:rPr lang="en-US" altLang="zh-CN" sz="2806" b="1" dirty="0" smtClean="0">
                <a:solidFill>
                  <a:srgbClr val="90A7BF"/>
                </a:solidFill>
                <a:latin typeface="Calibri"/>
                <a:cs typeface="Calibri"/>
              </a:rPr>
              <a:t>objects</a:t>
            </a:r>
          </a:p>
        </p:txBody>
      </p:sp>
      <p:sp>
        <p:nvSpPr>
          <p:cNvPr id="10" name="TextBox 1"/>
          <p:cNvSpPr txBox="1"/>
          <p:nvPr/>
        </p:nvSpPr>
        <p:spPr>
          <a:xfrm>
            <a:off x="1625600" y="4267200"/>
            <a:ext cx="1795363"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Vertex</a:t>
            </a:r>
            <a:r>
              <a:rPr lang="en-US" altLang="zh-CN" sz="1578" dirty="0" smtClean="0">
                <a:latin typeface="Calibri"/>
                <a:cs typeface="Calibri"/>
              </a:rPr>
              <a:t> </a:t>
            </a:r>
            <a:r>
              <a:rPr lang="en-US" altLang="zh-CN" sz="1578" b="1" dirty="0" smtClean="0">
                <a:solidFill>
                  <a:srgbClr val="FFFFFF"/>
                </a:solidFill>
                <a:latin typeface="Calibri"/>
                <a:cs typeface="Calibri"/>
              </a:rPr>
              <a:t>Buffer</a:t>
            </a:r>
            <a:r>
              <a:rPr lang="en-US" altLang="zh-CN" sz="1578" dirty="0" smtClean="0">
                <a:latin typeface="Calibri"/>
                <a:cs typeface="Calibri"/>
              </a:rPr>
              <a:t> </a:t>
            </a:r>
            <a:r>
              <a:rPr lang="en-US" altLang="zh-CN" sz="1578" b="1" dirty="0" smtClean="0">
                <a:solidFill>
                  <a:srgbClr val="FFFFFF"/>
                </a:solidFill>
                <a:latin typeface="Calibri"/>
                <a:cs typeface="Calibri"/>
              </a:rPr>
              <a:t>Objects</a:t>
            </a:r>
          </a:p>
        </p:txBody>
      </p:sp>
      <p:sp>
        <p:nvSpPr>
          <p:cNvPr id="11" name="TextBox 1"/>
          <p:cNvSpPr txBox="1"/>
          <p:nvPr/>
        </p:nvSpPr>
        <p:spPr>
          <a:xfrm>
            <a:off x="2159000" y="6286500"/>
            <a:ext cx="70540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Textures</a:t>
            </a:r>
          </a:p>
        </p:txBody>
      </p:sp>
      <p:sp>
        <p:nvSpPr>
          <p:cNvPr id="12" name="TextBox 1"/>
          <p:cNvSpPr txBox="1"/>
          <p:nvPr/>
        </p:nvSpPr>
        <p:spPr>
          <a:xfrm>
            <a:off x="6477000" y="4419600"/>
            <a:ext cx="345301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Texture</a:t>
            </a:r>
            <a:r>
              <a:rPr lang="en-US" altLang="zh-CN" sz="1578" dirty="0" smtClean="0">
                <a:latin typeface="Calibri"/>
                <a:cs typeface="Calibri"/>
              </a:rPr>
              <a:t> </a:t>
            </a:r>
            <a:r>
              <a:rPr lang="en-US" altLang="zh-CN" sz="1578" b="1" dirty="0" smtClean="0">
                <a:solidFill>
                  <a:srgbClr val="FFFFFF"/>
                </a:solidFill>
                <a:latin typeface="Calibri"/>
                <a:cs typeface="Calibri"/>
              </a:rPr>
              <a:t>or</a:t>
            </a:r>
            <a:r>
              <a:rPr lang="en-US" altLang="zh-CN" sz="1578" dirty="0" smtClean="0">
                <a:latin typeface="Calibri"/>
                <a:cs typeface="Calibri"/>
              </a:rPr>
              <a:t> </a:t>
            </a:r>
            <a:r>
              <a:rPr lang="en-US" altLang="zh-CN" sz="1578" b="1" dirty="0" smtClean="0">
                <a:solidFill>
                  <a:srgbClr val="FFFFFF"/>
                </a:solidFill>
                <a:latin typeface="Calibri"/>
                <a:cs typeface="Calibri"/>
              </a:rPr>
              <a:t>renderbuffer</a:t>
            </a:r>
            <a:r>
              <a:rPr lang="en-US" altLang="zh-CN" sz="1578" dirty="0" smtClean="0">
                <a:latin typeface="Calibri"/>
                <a:cs typeface="Calibri"/>
              </a:rPr>
              <a:t> </a:t>
            </a:r>
            <a:r>
              <a:rPr lang="en-US" altLang="zh-CN" sz="1578" b="1" dirty="0" smtClean="0">
                <a:solidFill>
                  <a:srgbClr val="FFFFFF"/>
                </a:solidFill>
                <a:latin typeface="Calibri"/>
                <a:cs typeface="Calibri"/>
              </a:rPr>
              <a:t>FBO</a:t>
            </a:r>
            <a:r>
              <a:rPr lang="en-US" altLang="zh-CN" sz="1578" dirty="0" smtClean="0">
                <a:latin typeface="Calibri"/>
                <a:cs typeface="Calibri"/>
              </a:rPr>
              <a:t> </a:t>
            </a:r>
            <a:r>
              <a:rPr lang="en-US" altLang="zh-CN" sz="1578" b="1" dirty="0" smtClean="0">
                <a:solidFill>
                  <a:srgbClr val="FFFFFF"/>
                </a:solidFill>
                <a:latin typeface="Calibri"/>
                <a:cs typeface="Calibri"/>
              </a:rPr>
              <a:t>attachments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5271747" y="2509832"/>
            <a:ext cx="22274" cy="925784"/>
          </a:xfrm>
          <a:custGeom>
            <a:avLst/>
            <a:gdLst>
              <a:gd name="connsiteX0" fmla="*/ 11137 w 22274"/>
              <a:gd name="connsiteY0" fmla="*/ 11137 h 925784"/>
              <a:gd name="connsiteX1" fmla="*/ 11137 w 22274"/>
              <a:gd name="connsiteY1" fmla="*/ 22274 h 925784"/>
              <a:gd name="connsiteX2" fmla="*/ 11137 w 22274"/>
              <a:gd name="connsiteY2" fmla="*/ 914647 h 925784"/>
            </a:gdLst>
            <a:ahLst/>
            <a:cxnLst>
              <a:cxn ang="0">
                <a:pos x="connsiteX0" y="connsiteY0"/>
              </a:cxn>
              <a:cxn ang="1">
                <a:pos x="connsiteX1" y="connsiteY1"/>
              </a:cxn>
              <a:cxn ang="2">
                <a:pos x="connsiteX2" y="connsiteY2"/>
              </a:cxn>
            </a:cxnLst>
            <a:rect l="l" t="t" r="r" b="b"/>
            <a:pathLst>
              <a:path w="22274" h="925784">
                <a:moveTo>
                  <a:pt x="11137" y="11137"/>
                </a:moveTo>
                <a:lnTo>
                  <a:pt x="11137" y="22274"/>
                </a:lnTo>
                <a:lnTo>
                  <a:pt x="11137" y="914647"/>
                </a:lnTo>
              </a:path>
            </a:pathLst>
          </a:custGeom>
          <a:ln w="25400">
            <a:solidFill>
              <a:srgbClr val="17B4F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5243903" y="2454145"/>
            <a:ext cx="77959" cy="77961"/>
          </a:xfrm>
          <a:custGeom>
            <a:avLst/>
            <a:gdLst>
              <a:gd name="connsiteX0" fmla="*/ 11418 w 77959"/>
              <a:gd name="connsiteY0" fmla="*/ 66542 h 77961"/>
              <a:gd name="connsiteX1" fmla="*/ 11418 w 77959"/>
              <a:gd name="connsiteY1" fmla="*/ 11414 h 77961"/>
              <a:gd name="connsiteX2" fmla="*/ 66541 w 77959"/>
              <a:gd name="connsiteY2" fmla="*/ 11414 h 77961"/>
              <a:gd name="connsiteX3" fmla="*/ 66541 w 77959"/>
              <a:gd name="connsiteY3" fmla="*/ 66542 h 77961"/>
              <a:gd name="connsiteX4" fmla="*/ 11418 w 77959"/>
              <a:gd name="connsiteY4" fmla="*/ 66542 h 77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9" h="77961">
                <a:moveTo>
                  <a:pt x="11418" y="66542"/>
                </a:moveTo>
                <a:cubicBezTo>
                  <a:pt x="-3805" y="51317"/>
                  <a:pt x="-3805" y="26638"/>
                  <a:pt x="11418" y="11414"/>
                </a:cubicBezTo>
                <a:cubicBezTo>
                  <a:pt x="26637" y="-3805"/>
                  <a:pt x="51322" y="-3805"/>
                  <a:pt x="66541" y="11414"/>
                </a:cubicBezTo>
                <a:cubicBezTo>
                  <a:pt x="81765" y="26638"/>
                  <a:pt x="81765" y="51317"/>
                  <a:pt x="66541" y="66542"/>
                </a:cubicBezTo>
                <a:cubicBezTo>
                  <a:pt x="51322" y="81767"/>
                  <a:pt x="26642" y="81767"/>
                  <a:pt x="11418" y="66542"/>
                </a:cubicBezTo>
              </a:path>
            </a:pathLst>
          </a:custGeom>
          <a:solidFill>
            <a:srgbClr val="17B4F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6988545" y="2677355"/>
            <a:ext cx="2500284" cy="1598178"/>
          </a:xfrm>
          <a:custGeom>
            <a:avLst/>
            <a:gdLst>
              <a:gd name="connsiteX0" fmla="*/ 0 w 2500284"/>
              <a:gd name="connsiteY0" fmla="*/ 0 h 1598178"/>
              <a:gd name="connsiteX1" fmla="*/ 2500284 w 2500284"/>
              <a:gd name="connsiteY1" fmla="*/ 0 h 1598178"/>
              <a:gd name="connsiteX2" fmla="*/ 2500284 w 2500284"/>
              <a:gd name="connsiteY2" fmla="*/ 1598178 h 1598178"/>
              <a:gd name="connsiteX3" fmla="*/ 0 w 2500284"/>
              <a:gd name="connsiteY3" fmla="*/ 1598178 h 1598178"/>
              <a:gd name="connsiteX4" fmla="*/ 0 w 2500284"/>
              <a:gd name="connsiteY4" fmla="*/ 0 h 159817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00284" h="1598178">
                <a:moveTo>
                  <a:pt x="0" y="0"/>
                </a:moveTo>
                <a:lnTo>
                  <a:pt x="2500284" y="0"/>
                </a:lnTo>
                <a:lnTo>
                  <a:pt x="2500284" y="1598178"/>
                </a:lnTo>
                <a:lnTo>
                  <a:pt x="0" y="1598178"/>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3966324" y="3405453"/>
            <a:ext cx="2557373" cy="25665"/>
          </a:xfrm>
          <a:custGeom>
            <a:avLst/>
            <a:gdLst>
              <a:gd name="connsiteX0" fmla="*/ 2546236 w 2557373"/>
              <a:gd name="connsiteY0" fmla="*/ 14528 h 25665"/>
              <a:gd name="connsiteX1" fmla="*/ 2535099 w 2557373"/>
              <a:gd name="connsiteY1" fmla="*/ 14511 h 25665"/>
              <a:gd name="connsiteX2" fmla="*/ 11137 w 2557373"/>
              <a:gd name="connsiteY2" fmla="*/ 11137 h 25665"/>
            </a:gdLst>
            <a:ahLst/>
            <a:cxnLst>
              <a:cxn ang="0">
                <a:pos x="connsiteX0" y="connsiteY0"/>
              </a:cxn>
              <a:cxn ang="1">
                <a:pos x="connsiteX1" y="connsiteY1"/>
              </a:cxn>
              <a:cxn ang="2">
                <a:pos x="connsiteX2" y="connsiteY2"/>
              </a:cxn>
            </a:cxnLst>
            <a:rect l="l" t="t" r="r" b="b"/>
            <a:pathLst>
              <a:path w="2557373" h="25665">
                <a:moveTo>
                  <a:pt x="2546236" y="14528"/>
                </a:moveTo>
                <a:lnTo>
                  <a:pt x="2535099" y="14511"/>
                </a:lnTo>
                <a:lnTo>
                  <a:pt x="11137" y="11137"/>
                </a:lnTo>
              </a:path>
            </a:pathLst>
          </a:custGeom>
          <a:ln w="25400">
            <a:solidFill>
              <a:srgbClr val="17B4F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9" name="Freeform 3"/>
          <p:cNvSpPr/>
          <p:nvPr/>
        </p:nvSpPr>
        <p:spPr>
          <a:xfrm>
            <a:off x="6501363" y="3373191"/>
            <a:ext cx="93612" cy="93552"/>
          </a:xfrm>
          <a:custGeom>
            <a:avLst/>
            <a:gdLst>
              <a:gd name="connsiteX0" fmla="*/ 0 w 93612"/>
              <a:gd name="connsiteY0" fmla="*/ 93552 h 93552"/>
              <a:gd name="connsiteX1" fmla="*/ 93612 w 93612"/>
              <a:gd name="connsiteY1" fmla="*/ 46898 h 93552"/>
              <a:gd name="connsiteX2" fmla="*/ 122 w 93612"/>
              <a:gd name="connsiteY2" fmla="*/ 0 h 93552"/>
              <a:gd name="connsiteX3" fmla="*/ 0 w 93612"/>
              <a:gd name="connsiteY3" fmla="*/ 93552 h 93552"/>
            </a:gdLst>
            <a:ahLst/>
            <a:cxnLst>
              <a:cxn ang="0">
                <a:pos x="connsiteX0" y="connsiteY0"/>
              </a:cxn>
              <a:cxn ang="1">
                <a:pos x="connsiteX1" y="connsiteY1"/>
              </a:cxn>
              <a:cxn ang="2">
                <a:pos x="connsiteX2" y="connsiteY2"/>
              </a:cxn>
              <a:cxn ang="3">
                <a:pos x="connsiteX3" y="connsiteY3"/>
              </a:cxn>
            </a:cxnLst>
            <a:rect l="l" t="t" r="r" b="b"/>
            <a:pathLst>
              <a:path w="93612" h="93552">
                <a:moveTo>
                  <a:pt x="0" y="93552"/>
                </a:moveTo>
                <a:lnTo>
                  <a:pt x="93612" y="46898"/>
                </a:lnTo>
                <a:lnTo>
                  <a:pt x="122" y="0"/>
                </a:lnTo>
                <a:lnTo>
                  <a:pt x="0" y="93552"/>
                </a:lnTo>
              </a:path>
            </a:pathLst>
          </a:custGeom>
          <a:solidFill>
            <a:srgbClr val="17B4F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536700" y="2882900"/>
            <a:ext cx="2108200" cy="1244600"/>
          </a:xfrm>
          <a:prstGeom prst="rect">
            <a:avLst/>
          </a:prstGeom>
          <a:noFill/>
        </p:spPr>
      </p:pic>
      <p:pic>
        <p:nvPicPr>
          <p:cNvPr id="10" name="Picture 3"/>
          <p:cNvPicPr>
            <a:picLocks noChangeAspect="1" noChangeArrowheads="1"/>
          </p:cNvPicPr>
          <p:nvPr/>
        </p:nvPicPr>
        <p:blipFill>
          <a:blip r:embed="rId4"/>
          <a:srcRect/>
          <a:stretch>
            <a:fillRect/>
          </a:stretch>
        </p:blipFill>
        <p:spPr bwMode="auto">
          <a:xfrm>
            <a:off x="1752600" y="4648200"/>
            <a:ext cx="1549400" cy="1549400"/>
          </a:xfrm>
          <a:prstGeom prst="rect">
            <a:avLst/>
          </a:prstGeom>
          <a:noFill/>
        </p:spPr>
      </p:pic>
      <p:pic>
        <p:nvPicPr>
          <p:cNvPr id="11" name="Picture 3"/>
          <p:cNvPicPr>
            <a:picLocks noChangeAspect="1" noChangeArrowheads="1"/>
          </p:cNvPicPr>
          <p:nvPr/>
        </p:nvPicPr>
        <p:blipFill>
          <a:blip r:embed="rId5"/>
          <a:srcRect/>
          <a:stretch>
            <a:fillRect/>
          </a:stretch>
        </p:blipFill>
        <p:spPr bwMode="auto">
          <a:xfrm>
            <a:off x="6934200" y="2628900"/>
            <a:ext cx="2616200" cy="1752600"/>
          </a:xfrm>
          <a:prstGeom prst="rect">
            <a:avLst/>
          </a:prstGeom>
          <a:noFill/>
        </p:spPr>
      </p:pic>
      <p:sp>
        <p:nvSpPr>
          <p:cNvPr id="2" name="TextBox 1"/>
          <p:cNvSpPr txBox="1"/>
          <p:nvPr/>
        </p:nvSpPr>
        <p:spPr>
          <a:xfrm>
            <a:off x="1625600" y="4267200"/>
            <a:ext cx="1795363"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Vertex</a:t>
            </a:r>
            <a:r>
              <a:rPr lang="en-US" altLang="zh-CN" sz="1578" dirty="0" smtClean="0">
                <a:latin typeface="Calibri"/>
                <a:cs typeface="Calibri"/>
              </a:rPr>
              <a:t> </a:t>
            </a:r>
            <a:r>
              <a:rPr lang="en-US" altLang="zh-CN" sz="1578" b="1" dirty="0" smtClean="0">
                <a:solidFill>
                  <a:srgbClr val="FFFFFF"/>
                </a:solidFill>
                <a:latin typeface="Calibri"/>
                <a:cs typeface="Calibri"/>
              </a:rPr>
              <a:t>Buffer</a:t>
            </a:r>
            <a:r>
              <a:rPr lang="en-US" altLang="zh-CN" sz="1578" dirty="0" smtClean="0">
                <a:latin typeface="Calibri"/>
                <a:cs typeface="Calibri"/>
              </a:rPr>
              <a:t> </a:t>
            </a:r>
            <a:r>
              <a:rPr lang="en-US" altLang="zh-CN" sz="1578" b="1" dirty="0" smtClean="0">
                <a:solidFill>
                  <a:srgbClr val="FFFFFF"/>
                </a:solidFill>
                <a:latin typeface="Calibri"/>
                <a:cs typeface="Calibri"/>
              </a:rPr>
              <a:t>Objects</a:t>
            </a:r>
          </a:p>
        </p:txBody>
      </p:sp>
      <p:sp>
        <p:nvSpPr>
          <p:cNvPr id="12" name="TextBox 1"/>
          <p:cNvSpPr txBox="1"/>
          <p:nvPr/>
        </p:nvSpPr>
        <p:spPr>
          <a:xfrm>
            <a:off x="2159000" y="6286500"/>
            <a:ext cx="70540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Textures</a:t>
            </a:r>
          </a:p>
        </p:txBody>
      </p:sp>
      <p:sp>
        <p:nvSpPr>
          <p:cNvPr id="13" name="TextBox 1"/>
          <p:cNvSpPr txBox="1"/>
          <p:nvPr/>
        </p:nvSpPr>
        <p:spPr>
          <a:xfrm>
            <a:off x="685800" y="939800"/>
            <a:ext cx="6654198" cy="1547860"/>
          </a:xfrm>
          <a:prstGeom prst="rect">
            <a:avLst/>
          </a:prstGeom>
          <a:noFill/>
        </p:spPr>
        <p:txBody>
          <a:bodyPr wrap="none" lIns="0" tIns="0" rIns="0" rtlCol="0">
            <a:spAutoFit/>
          </a:bodyPr>
          <a:lstStyle/>
          <a:p>
            <a:pPr>
              <a:lnSpc>
                <a:spcPts val="4100"/>
              </a:lnSpc>
              <a:tabLst>
                <a:tab pos="2514600" algn="l"/>
              </a:tabLst>
            </a:pPr>
            <a:r>
              <a:rPr lang="en-US" altLang="zh-CN" sz="3858" b="1" dirty="0" smtClean="0">
                <a:solidFill>
                  <a:srgbClr val="FFFFFF"/>
                </a:solidFill>
                <a:latin typeface="Calibri"/>
                <a:cs typeface="Calibri"/>
              </a:rPr>
              <a:t>Data</a:t>
            </a:r>
            <a:r>
              <a:rPr lang="en-US" altLang="zh-CN" sz="3858" dirty="0" smtClean="0">
                <a:latin typeface="Calibri"/>
                <a:cs typeface="Calibri"/>
              </a:rPr>
              <a:t> </a:t>
            </a:r>
            <a:r>
              <a:rPr lang="en-US" altLang="zh-CN" sz="3858" b="1" dirty="0" smtClean="0">
                <a:solidFill>
                  <a:srgbClr val="FFFFFF"/>
                </a:solidFill>
                <a:latin typeface="Calibri"/>
                <a:cs typeface="Calibri"/>
              </a:rPr>
              <a:t>on</a:t>
            </a:r>
            <a:r>
              <a:rPr lang="en-US" altLang="zh-CN" sz="3858" dirty="0" smtClean="0">
                <a:latin typeface="Calibri"/>
                <a:cs typeface="Calibri"/>
              </a:rPr>
              <a:t> </a:t>
            </a: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Device</a:t>
            </a:r>
          </a:p>
          <a:p>
            <a:pPr>
              <a:lnSpc>
                <a:spcPts val="3500"/>
              </a:lnSpc>
              <a:tabLst>
                <a:tab pos="2514600" algn="l"/>
              </a:tabLst>
            </a:pPr>
            <a:r>
              <a:rPr lang="en-US" altLang="zh-CN" sz="2806" b="1" dirty="0" smtClean="0">
                <a:solidFill>
                  <a:srgbClr val="90A7BF"/>
                </a:solidFill>
                <a:latin typeface="Calibri"/>
                <a:cs typeface="Calibri"/>
              </a:rPr>
              <a:t>OpenGL</a:t>
            </a:r>
            <a:r>
              <a:rPr lang="en-US" altLang="zh-CN" sz="2806" dirty="0" smtClean="0">
                <a:latin typeface="Calibri"/>
                <a:cs typeface="Calibri"/>
              </a:rPr>
              <a:t> </a:t>
            </a:r>
            <a:r>
              <a:rPr lang="en-US" altLang="zh-CN" sz="2806" b="1" dirty="0" smtClean="0">
                <a:solidFill>
                  <a:srgbClr val="90A7BF"/>
                </a:solidFill>
                <a:latin typeface="Calibri"/>
                <a:cs typeface="Calibri"/>
              </a:rPr>
              <a:t>objects</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100"/>
              </a:lnSpc>
              <a:tabLst>
                <a:tab pos="2514600" algn="l"/>
              </a:tabLst>
            </a:pPr>
            <a:r>
              <a:rPr lang="en-US" altLang="zh-CN" dirty="0" smtClean="0">
                <a:latin typeface="Calibri"/>
                <a:cs typeface="Calibri"/>
              </a:rPr>
              <a:t>	</a:t>
            </a:r>
            <a:r>
              <a:rPr lang="en-US" altLang="zh-CN" sz="1578" b="1" dirty="0" smtClean="0">
                <a:solidFill>
                  <a:srgbClr val="FFFFFF"/>
                </a:solidFill>
                <a:latin typeface="Calibri"/>
                <a:cs typeface="Calibri"/>
              </a:rPr>
              <a:t>Shaders:Vertex,Tessellation,</a:t>
            </a:r>
            <a:r>
              <a:rPr lang="en-US" altLang="zh-CN" sz="1578" dirty="0" smtClean="0">
                <a:latin typeface="Calibri"/>
                <a:cs typeface="Calibri"/>
              </a:rPr>
              <a:t> </a:t>
            </a:r>
            <a:r>
              <a:rPr lang="en-US" altLang="zh-CN" sz="1578" b="1" dirty="0" smtClean="0">
                <a:solidFill>
                  <a:srgbClr val="FFFFFF"/>
                </a:solidFill>
                <a:latin typeface="Calibri"/>
                <a:cs typeface="Calibri"/>
              </a:rPr>
              <a:t>Geometry,</a:t>
            </a:r>
            <a:r>
              <a:rPr lang="en-US" altLang="zh-CN" sz="1578" dirty="0" smtClean="0">
                <a:latin typeface="Calibri"/>
                <a:cs typeface="Calibri"/>
              </a:rPr>
              <a:t> </a:t>
            </a:r>
            <a:r>
              <a:rPr lang="en-US" altLang="zh-CN" sz="1578" b="1" dirty="0" smtClean="0">
                <a:solidFill>
                  <a:srgbClr val="FFFFFF"/>
                </a:solidFill>
                <a:latin typeface="Calibri"/>
                <a:cs typeface="Calibri"/>
              </a:rPr>
              <a:t>Fragment</a:t>
            </a:r>
          </a:p>
        </p:txBody>
      </p:sp>
      <p:sp>
        <p:nvSpPr>
          <p:cNvPr id="14" name="TextBox 1"/>
          <p:cNvSpPr txBox="1"/>
          <p:nvPr/>
        </p:nvSpPr>
        <p:spPr>
          <a:xfrm>
            <a:off x="6477000" y="4419600"/>
            <a:ext cx="345301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Texture</a:t>
            </a:r>
            <a:r>
              <a:rPr lang="en-US" altLang="zh-CN" sz="1578" dirty="0" smtClean="0">
                <a:latin typeface="Calibri"/>
                <a:cs typeface="Calibri"/>
              </a:rPr>
              <a:t> </a:t>
            </a:r>
            <a:r>
              <a:rPr lang="en-US" altLang="zh-CN" sz="1578" b="1" dirty="0" smtClean="0">
                <a:solidFill>
                  <a:srgbClr val="FFFFFF"/>
                </a:solidFill>
                <a:latin typeface="Calibri"/>
                <a:cs typeface="Calibri"/>
              </a:rPr>
              <a:t>or</a:t>
            </a:r>
            <a:r>
              <a:rPr lang="en-US" altLang="zh-CN" sz="1578" dirty="0" smtClean="0">
                <a:latin typeface="Calibri"/>
                <a:cs typeface="Calibri"/>
              </a:rPr>
              <a:t> </a:t>
            </a:r>
            <a:r>
              <a:rPr lang="en-US" altLang="zh-CN" sz="1578" b="1" dirty="0" smtClean="0">
                <a:solidFill>
                  <a:srgbClr val="FFFFFF"/>
                </a:solidFill>
                <a:latin typeface="Calibri"/>
                <a:cs typeface="Calibri"/>
              </a:rPr>
              <a:t>renderbuffer</a:t>
            </a:r>
            <a:r>
              <a:rPr lang="en-US" altLang="zh-CN" sz="1578" dirty="0" smtClean="0">
                <a:latin typeface="Calibri"/>
                <a:cs typeface="Calibri"/>
              </a:rPr>
              <a:t> </a:t>
            </a:r>
            <a:r>
              <a:rPr lang="en-US" altLang="zh-CN" sz="1578" b="1" dirty="0" smtClean="0">
                <a:solidFill>
                  <a:srgbClr val="FFFFFF"/>
                </a:solidFill>
                <a:latin typeface="Calibri"/>
                <a:cs typeface="Calibri"/>
              </a:rPr>
              <a:t>FBO</a:t>
            </a:r>
            <a:r>
              <a:rPr lang="en-US" altLang="zh-CN" sz="1578" dirty="0" smtClean="0">
                <a:latin typeface="Calibri"/>
                <a:cs typeface="Calibri"/>
              </a:rPr>
              <a:t> </a:t>
            </a:r>
            <a:r>
              <a:rPr lang="en-US" altLang="zh-CN" sz="1578" b="1" dirty="0" smtClean="0">
                <a:solidFill>
                  <a:srgbClr val="FFFFFF"/>
                </a:solidFill>
                <a:latin typeface="Calibri"/>
                <a:cs typeface="Calibri"/>
              </a:rPr>
              <a:t>attachments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5271783" y="2509832"/>
            <a:ext cx="22752" cy="909056"/>
          </a:xfrm>
          <a:custGeom>
            <a:avLst/>
            <a:gdLst>
              <a:gd name="connsiteX0" fmla="*/ 11137 w 22752"/>
              <a:gd name="connsiteY0" fmla="*/ 11137 h 909056"/>
              <a:gd name="connsiteX1" fmla="*/ 11142 w 22752"/>
              <a:gd name="connsiteY1" fmla="*/ 22274 h 909056"/>
              <a:gd name="connsiteX2" fmla="*/ 11616 w 22752"/>
              <a:gd name="connsiteY2" fmla="*/ 897919 h 909056"/>
            </a:gdLst>
            <a:ahLst/>
            <a:cxnLst>
              <a:cxn ang="0">
                <a:pos x="connsiteX0" y="connsiteY0"/>
              </a:cxn>
              <a:cxn ang="1">
                <a:pos x="connsiteX1" y="connsiteY1"/>
              </a:cxn>
              <a:cxn ang="2">
                <a:pos x="connsiteX2" y="connsiteY2"/>
              </a:cxn>
            </a:cxnLst>
            <a:rect l="l" t="t" r="r" b="b"/>
            <a:pathLst>
              <a:path w="22752" h="909056">
                <a:moveTo>
                  <a:pt x="11137" y="11137"/>
                </a:moveTo>
                <a:lnTo>
                  <a:pt x="11142" y="22274"/>
                </a:lnTo>
                <a:lnTo>
                  <a:pt x="11616" y="897919"/>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5243925" y="2454144"/>
            <a:ext cx="77959" cy="77961"/>
          </a:xfrm>
          <a:custGeom>
            <a:avLst/>
            <a:gdLst>
              <a:gd name="connsiteX0" fmla="*/ 11432 w 77959"/>
              <a:gd name="connsiteY0" fmla="*/ 66559 h 77961"/>
              <a:gd name="connsiteX1" fmla="*/ 11404 w 77959"/>
              <a:gd name="connsiteY1" fmla="*/ 11430 h 77961"/>
              <a:gd name="connsiteX2" fmla="*/ 66527 w 77959"/>
              <a:gd name="connsiteY2" fmla="*/ 11402 h 77961"/>
              <a:gd name="connsiteX3" fmla="*/ 66555 w 77959"/>
              <a:gd name="connsiteY3" fmla="*/ 66531 h 77961"/>
              <a:gd name="connsiteX4" fmla="*/ 11432 w 77959"/>
              <a:gd name="connsiteY4" fmla="*/ 66559 h 77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9" h="77961">
                <a:moveTo>
                  <a:pt x="11432" y="66559"/>
                </a:moveTo>
                <a:cubicBezTo>
                  <a:pt x="-3797" y="51346"/>
                  <a:pt x="-3815" y="26666"/>
                  <a:pt x="11404" y="11430"/>
                </a:cubicBezTo>
                <a:cubicBezTo>
                  <a:pt x="26617" y="-3799"/>
                  <a:pt x="51297" y="-3811"/>
                  <a:pt x="66527" y="11402"/>
                </a:cubicBezTo>
                <a:cubicBezTo>
                  <a:pt x="81757" y="26615"/>
                  <a:pt x="81774" y="51295"/>
                  <a:pt x="66555" y="66531"/>
                </a:cubicBezTo>
                <a:cubicBezTo>
                  <a:pt x="51342" y="81761"/>
                  <a:pt x="26662" y="81772"/>
                  <a:pt x="11432" y="66559"/>
                </a:cubicBezTo>
              </a:path>
            </a:pathLst>
          </a:custGeom>
          <a:solidFill>
            <a:srgbClr val="CCC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6988545" y="2677355"/>
            <a:ext cx="2500284" cy="1598178"/>
          </a:xfrm>
          <a:custGeom>
            <a:avLst/>
            <a:gdLst>
              <a:gd name="connsiteX0" fmla="*/ 0 w 2500284"/>
              <a:gd name="connsiteY0" fmla="*/ 0 h 1598178"/>
              <a:gd name="connsiteX1" fmla="*/ 2500284 w 2500284"/>
              <a:gd name="connsiteY1" fmla="*/ 0 h 1598178"/>
              <a:gd name="connsiteX2" fmla="*/ 2500284 w 2500284"/>
              <a:gd name="connsiteY2" fmla="*/ 1598178 h 1598178"/>
              <a:gd name="connsiteX3" fmla="*/ 0 w 2500284"/>
              <a:gd name="connsiteY3" fmla="*/ 1598178 h 1598178"/>
              <a:gd name="connsiteX4" fmla="*/ 0 w 2500284"/>
              <a:gd name="connsiteY4" fmla="*/ 0 h 159817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00284" h="1598178">
                <a:moveTo>
                  <a:pt x="0" y="0"/>
                </a:moveTo>
                <a:lnTo>
                  <a:pt x="2500284" y="0"/>
                </a:lnTo>
                <a:lnTo>
                  <a:pt x="2500284" y="1598178"/>
                </a:lnTo>
                <a:lnTo>
                  <a:pt x="0" y="1598178"/>
                </a:lnTo>
                <a:lnTo>
                  <a:pt x="0" y="0"/>
                </a:lnTo>
              </a:path>
            </a:pathLst>
          </a:custGeom>
          <a:solidFill>
            <a:srgbClr val="CCC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3966324" y="3405453"/>
            <a:ext cx="2557373" cy="25665"/>
          </a:xfrm>
          <a:custGeom>
            <a:avLst/>
            <a:gdLst>
              <a:gd name="connsiteX0" fmla="*/ 2546236 w 2557373"/>
              <a:gd name="connsiteY0" fmla="*/ 14528 h 25665"/>
              <a:gd name="connsiteX1" fmla="*/ 2535099 w 2557373"/>
              <a:gd name="connsiteY1" fmla="*/ 14511 h 25665"/>
              <a:gd name="connsiteX2" fmla="*/ 11137 w 2557373"/>
              <a:gd name="connsiteY2" fmla="*/ 11137 h 25665"/>
            </a:gdLst>
            <a:ahLst/>
            <a:cxnLst>
              <a:cxn ang="0">
                <a:pos x="connsiteX0" y="connsiteY0"/>
              </a:cxn>
              <a:cxn ang="1">
                <a:pos x="connsiteX1" y="connsiteY1"/>
              </a:cxn>
              <a:cxn ang="2">
                <a:pos x="connsiteX2" y="connsiteY2"/>
              </a:cxn>
            </a:cxnLst>
            <a:rect l="l" t="t" r="r" b="b"/>
            <a:pathLst>
              <a:path w="2557373" h="25665">
                <a:moveTo>
                  <a:pt x="2546236" y="14528"/>
                </a:moveTo>
                <a:lnTo>
                  <a:pt x="2535099" y="14511"/>
                </a:lnTo>
                <a:lnTo>
                  <a:pt x="11137" y="11137"/>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9" name="Freeform 3"/>
          <p:cNvSpPr/>
          <p:nvPr/>
        </p:nvSpPr>
        <p:spPr>
          <a:xfrm>
            <a:off x="6501363" y="3373191"/>
            <a:ext cx="93612" cy="93552"/>
          </a:xfrm>
          <a:custGeom>
            <a:avLst/>
            <a:gdLst>
              <a:gd name="connsiteX0" fmla="*/ 0 w 93612"/>
              <a:gd name="connsiteY0" fmla="*/ 93552 h 93552"/>
              <a:gd name="connsiteX1" fmla="*/ 93612 w 93612"/>
              <a:gd name="connsiteY1" fmla="*/ 46898 h 93552"/>
              <a:gd name="connsiteX2" fmla="*/ 122 w 93612"/>
              <a:gd name="connsiteY2" fmla="*/ 0 h 93552"/>
              <a:gd name="connsiteX3" fmla="*/ 0 w 93612"/>
              <a:gd name="connsiteY3" fmla="*/ 93552 h 93552"/>
            </a:gdLst>
            <a:ahLst/>
            <a:cxnLst>
              <a:cxn ang="0">
                <a:pos x="connsiteX0" y="connsiteY0"/>
              </a:cxn>
              <a:cxn ang="1">
                <a:pos x="connsiteX1" y="connsiteY1"/>
              </a:cxn>
              <a:cxn ang="2">
                <a:pos x="connsiteX2" y="connsiteY2"/>
              </a:cxn>
              <a:cxn ang="3">
                <a:pos x="connsiteX3" y="connsiteY3"/>
              </a:cxn>
            </a:cxnLst>
            <a:rect l="l" t="t" r="r" b="b"/>
            <a:pathLst>
              <a:path w="93612" h="93552">
                <a:moveTo>
                  <a:pt x="0" y="93552"/>
                </a:moveTo>
                <a:lnTo>
                  <a:pt x="93612" y="46898"/>
                </a:lnTo>
                <a:lnTo>
                  <a:pt x="122" y="0"/>
                </a:lnTo>
                <a:lnTo>
                  <a:pt x="0" y="93552"/>
                </a:lnTo>
              </a:path>
            </a:pathLst>
          </a:custGeom>
          <a:solidFill>
            <a:srgbClr val="CCC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536700" y="2882900"/>
            <a:ext cx="2108200" cy="1244600"/>
          </a:xfrm>
          <a:prstGeom prst="rect">
            <a:avLst/>
          </a:prstGeom>
          <a:noFill/>
        </p:spPr>
      </p:pic>
      <p:pic>
        <p:nvPicPr>
          <p:cNvPr id="10" name="Picture 3"/>
          <p:cNvPicPr>
            <a:picLocks noChangeAspect="1" noChangeArrowheads="1"/>
          </p:cNvPicPr>
          <p:nvPr/>
        </p:nvPicPr>
        <p:blipFill>
          <a:blip r:embed="rId4"/>
          <a:srcRect/>
          <a:stretch>
            <a:fillRect/>
          </a:stretch>
        </p:blipFill>
        <p:spPr bwMode="auto">
          <a:xfrm>
            <a:off x="1752600" y="4648200"/>
            <a:ext cx="1549400" cy="1549400"/>
          </a:xfrm>
          <a:prstGeom prst="rect">
            <a:avLst/>
          </a:prstGeom>
          <a:noFill/>
        </p:spPr>
      </p:pic>
      <p:pic>
        <p:nvPicPr>
          <p:cNvPr id="11" name="Picture 3"/>
          <p:cNvPicPr>
            <a:picLocks noChangeAspect="1" noChangeArrowheads="1"/>
          </p:cNvPicPr>
          <p:nvPr/>
        </p:nvPicPr>
        <p:blipFill>
          <a:blip r:embed="rId5"/>
          <a:srcRect/>
          <a:stretch>
            <a:fillRect/>
          </a:stretch>
        </p:blipFill>
        <p:spPr bwMode="auto">
          <a:xfrm>
            <a:off x="6934200" y="2628900"/>
            <a:ext cx="2616200" cy="1752600"/>
          </a:xfrm>
          <a:prstGeom prst="rect">
            <a:avLst/>
          </a:prstGeom>
          <a:noFill/>
        </p:spPr>
      </p:pic>
      <p:sp>
        <p:nvSpPr>
          <p:cNvPr id="2" name="TextBox 1"/>
          <p:cNvSpPr txBox="1"/>
          <p:nvPr/>
        </p:nvSpPr>
        <p:spPr>
          <a:xfrm>
            <a:off x="1625600" y="4267200"/>
            <a:ext cx="1795363"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Vertex</a:t>
            </a:r>
            <a:r>
              <a:rPr lang="en-US" altLang="zh-CN" sz="1578" dirty="0" smtClean="0">
                <a:latin typeface="Calibri"/>
                <a:cs typeface="Calibri"/>
              </a:rPr>
              <a:t> </a:t>
            </a:r>
            <a:r>
              <a:rPr lang="en-US" altLang="zh-CN" sz="1578" b="1" dirty="0" smtClean="0">
                <a:solidFill>
                  <a:srgbClr val="FFFFFF"/>
                </a:solidFill>
                <a:latin typeface="Calibri"/>
                <a:cs typeface="Calibri"/>
              </a:rPr>
              <a:t>Buffer</a:t>
            </a:r>
            <a:r>
              <a:rPr lang="en-US" altLang="zh-CN" sz="1578" dirty="0" smtClean="0">
                <a:latin typeface="Calibri"/>
                <a:cs typeface="Calibri"/>
              </a:rPr>
              <a:t> </a:t>
            </a:r>
            <a:r>
              <a:rPr lang="en-US" altLang="zh-CN" sz="1578" b="1" dirty="0" smtClean="0">
                <a:solidFill>
                  <a:srgbClr val="FFFFFF"/>
                </a:solidFill>
                <a:latin typeface="Calibri"/>
                <a:cs typeface="Calibri"/>
              </a:rPr>
              <a:t>Objects</a:t>
            </a:r>
          </a:p>
        </p:txBody>
      </p:sp>
      <p:sp>
        <p:nvSpPr>
          <p:cNvPr id="12" name="TextBox 1"/>
          <p:cNvSpPr txBox="1"/>
          <p:nvPr/>
        </p:nvSpPr>
        <p:spPr>
          <a:xfrm>
            <a:off x="2171700" y="6286500"/>
            <a:ext cx="70540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Textures</a:t>
            </a:r>
          </a:p>
        </p:txBody>
      </p:sp>
      <p:sp>
        <p:nvSpPr>
          <p:cNvPr id="13" name="TextBox 1"/>
          <p:cNvSpPr txBox="1"/>
          <p:nvPr/>
        </p:nvSpPr>
        <p:spPr>
          <a:xfrm>
            <a:off x="685800" y="939800"/>
            <a:ext cx="6654198" cy="1547860"/>
          </a:xfrm>
          <a:prstGeom prst="rect">
            <a:avLst/>
          </a:prstGeom>
          <a:noFill/>
        </p:spPr>
        <p:txBody>
          <a:bodyPr wrap="none" lIns="0" tIns="0" rIns="0" rtlCol="0">
            <a:spAutoFit/>
          </a:bodyPr>
          <a:lstStyle/>
          <a:p>
            <a:pPr>
              <a:lnSpc>
                <a:spcPts val="4100"/>
              </a:lnSpc>
              <a:tabLst>
                <a:tab pos="2514600" algn="l"/>
              </a:tabLst>
            </a:pPr>
            <a:r>
              <a:rPr lang="en-US" altLang="zh-CN" sz="3858" b="1" dirty="0" smtClean="0">
                <a:solidFill>
                  <a:srgbClr val="FFFFFF"/>
                </a:solidFill>
                <a:latin typeface="Calibri"/>
                <a:cs typeface="Calibri"/>
              </a:rPr>
              <a:t>Data</a:t>
            </a:r>
            <a:r>
              <a:rPr lang="en-US" altLang="zh-CN" sz="3858" dirty="0" smtClean="0">
                <a:latin typeface="Calibri"/>
                <a:cs typeface="Calibri"/>
              </a:rPr>
              <a:t> </a:t>
            </a:r>
            <a:r>
              <a:rPr lang="en-US" altLang="zh-CN" sz="3858" b="1" dirty="0" smtClean="0">
                <a:solidFill>
                  <a:srgbClr val="FFFFFF"/>
                </a:solidFill>
                <a:latin typeface="Calibri"/>
                <a:cs typeface="Calibri"/>
              </a:rPr>
              <a:t>on</a:t>
            </a:r>
            <a:r>
              <a:rPr lang="en-US" altLang="zh-CN" sz="3858" dirty="0" smtClean="0">
                <a:latin typeface="Calibri"/>
                <a:cs typeface="Calibri"/>
              </a:rPr>
              <a:t> </a:t>
            </a: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Device</a:t>
            </a:r>
          </a:p>
          <a:p>
            <a:pPr>
              <a:lnSpc>
                <a:spcPts val="3500"/>
              </a:lnSpc>
              <a:tabLst>
                <a:tab pos="2514600" algn="l"/>
              </a:tabLst>
            </a:pPr>
            <a:r>
              <a:rPr lang="en-US" altLang="zh-CN" sz="2806" b="1" dirty="0" smtClean="0">
                <a:solidFill>
                  <a:srgbClr val="90A7BF"/>
                </a:solidFill>
                <a:latin typeface="Calibri"/>
                <a:cs typeface="Calibri"/>
              </a:rPr>
              <a:t>OpenGL</a:t>
            </a:r>
            <a:r>
              <a:rPr lang="en-US" altLang="zh-CN" sz="2806" dirty="0" smtClean="0">
                <a:latin typeface="Calibri"/>
                <a:cs typeface="Calibri"/>
              </a:rPr>
              <a:t> </a:t>
            </a:r>
            <a:r>
              <a:rPr lang="en-US" altLang="zh-CN" sz="2806" b="1" dirty="0" smtClean="0">
                <a:solidFill>
                  <a:srgbClr val="90A7BF"/>
                </a:solidFill>
                <a:latin typeface="Calibri"/>
                <a:cs typeface="Calibri"/>
              </a:rPr>
              <a:t>buffer</a:t>
            </a:r>
            <a:r>
              <a:rPr lang="en-US" altLang="zh-CN" sz="2806" dirty="0" smtClean="0">
                <a:latin typeface="Calibri"/>
                <a:cs typeface="Calibri"/>
              </a:rPr>
              <a:t> </a:t>
            </a:r>
            <a:r>
              <a:rPr lang="en-US" altLang="zh-CN" sz="2806" b="1" dirty="0" smtClean="0">
                <a:solidFill>
                  <a:srgbClr val="90A7BF"/>
                </a:solidFill>
                <a:latin typeface="Calibri"/>
                <a:cs typeface="Calibri"/>
              </a:rPr>
              <a:t>objects</a:t>
            </a:r>
            <a:r>
              <a:rPr lang="en-US" altLang="zh-CN" sz="2806" dirty="0" smtClean="0">
                <a:latin typeface="Calibri"/>
                <a:cs typeface="Calibri"/>
              </a:rPr>
              <a:t> </a:t>
            </a:r>
            <a:r>
              <a:rPr lang="en-US" altLang="zh-CN" sz="2806" b="1" dirty="0" smtClean="0">
                <a:solidFill>
                  <a:srgbClr val="90A7BF"/>
                </a:solidFill>
                <a:latin typeface="Calibri"/>
                <a:cs typeface="Calibri"/>
              </a:rPr>
              <a:t>=</a:t>
            </a:r>
            <a:r>
              <a:rPr lang="en-US" altLang="zh-CN" sz="2806" dirty="0" smtClean="0">
                <a:latin typeface="Calibri"/>
                <a:cs typeface="Calibri"/>
              </a:rPr>
              <a:t> </a:t>
            </a:r>
            <a:r>
              <a:rPr lang="en-US" altLang="zh-CN" sz="2806" b="1" dirty="0" smtClean="0">
                <a:solidFill>
                  <a:srgbClr val="90A7BF"/>
                </a:solidFill>
                <a:latin typeface="Calibri"/>
                <a:cs typeface="Calibri"/>
              </a:rPr>
              <a:t>OpenCL</a:t>
            </a:r>
            <a:r>
              <a:rPr lang="en-US" altLang="zh-CN" sz="2806" dirty="0" smtClean="0">
                <a:latin typeface="Calibri"/>
                <a:cs typeface="Calibri"/>
              </a:rPr>
              <a:t> </a:t>
            </a:r>
            <a:r>
              <a:rPr lang="en-US" altLang="zh-CN" sz="2806" b="1" dirty="0" smtClean="0">
                <a:solidFill>
                  <a:srgbClr val="90A7BF"/>
                </a:solidFill>
                <a:latin typeface="Calibri"/>
                <a:cs typeface="Calibri"/>
              </a:rPr>
              <a:t>buffers</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100"/>
              </a:lnSpc>
              <a:tabLst>
                <a:tab pos="2514600" algn="l"/>
              </a:tabLst>
            </a:pPr>
            <a:r>
              <a:rPr lang="en-US" altLang="zh-CN" dirty="0" smtClean="0">
                <a:latin typeface="Calibri"/>
                <a:cs typeface="Calibri"/>
              </a:rPr>
              <a:t>	</a:t>
            </a:r>
            <a:r>
              <a:rPr lang="en-US" altLang="zh-CN" sz="1578" b="1" dirty="0" smtClean="0">
                <a:solidFill>
                  <a:srgbClr val="FFFFFF"/>
                </a:solidFill>
                <a:latin typeface="Calibri"/>
                <a:cs typeface="Calibri"/>
              </a:rPr>
              <a:t>Shaders:Vertex,Tessellation,</a:t>
            </a:r>
            <a:r>
              <a:rPr lang="en-US" altLang="zh-CN" sz="1578" dirty="0" smtClean="0">
                <a:latin typeface="Calibri"/>
                <a:cs typeface="Calibri"/>
              </a:rPr>
              <a:t> </a:t>
            </a:r>
            <a:r>
              <a:rPr lang="en-US" altLang="zh-CN" sz="1578" b="1" dirty="0" smtClean="0">
                <a:solidFill>
                  <a:srgbClr val="FFFFFF"/>
                </a:solidFill>
                <a:latin typeface="Calibri"/>
                <a:cs typeface="Calibri"/>
              </a:rPr>
              <a:t>Geometry,</a:t>
            </a:r>
            <a:r>
              <a:rPr lang="en-US" altLang="zh-CN" sz="1578" dirty="0" smtClean="0">
                <a:latin typeface="Calibri"/>
                <a:cs typeface="Calibri"/>
              </a:rPr>
              <a:t> </a:t>
            </a:r>
            <a:r>
              <a:rPr lang="en-US" altLang="zh-CN" sz="1578" b="1" dirty="0" smtClean="0">
                <a:solidFill>
                  <a:srgbClr val="FFFFFF"/>
                </a:solidFill>
                <a:latin typeface="Calibri"/>
                <a:cs typeface="Calibri"/>
              </a:rPr>
              <a:t>Fragment</a:t>
            </a:r>
          </a:p>
        </p:txBody>
      </p:sp>
      <p:sp>
        <p:nvSpPr>
          <p:cNvPr id="14" name="TextBox 1"/>
          <p:cNvSpPr txBox="1"/>
          <p:nvPr/>
        </p:nvSpPr>
        <p:spPr>
          <a:xfrm>
            <a:off x="6477000" y="4419600"/>
            <a:ext cx="345301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Texture</a:t>
            </a:r>
            <a:r>
              <a:rPr lang="en-US" altLang="zh-CN" sz="1578" dirty="0" smtClean="0">
                <a:latin typeface="Calibri"/>
                <a:cs typeface="Calibri"/>
              </a:rPr>
              <a:t> </a:t>
            </a:r>
            <a:r>
              <a:rPr lang="en-US" altLang="zh-CN" sz="1578" b="1" dirty="0" smtClean="0">
                <a:solidFill>
                  <a:srgbClr val="FFFFFF"/>
                </a:solidFill>
                <a:latin typeface="Calibri"/>
                <a:cs typeface="Calibri"/>
              </a:rPr>
              <a:t>or</a:t>
            </a:r>
            <a:r>
              <a:rPr lang="en-US" altLang="zh-CN" sz="1578" dirty="0" smtClean="0">
                <a:latin typeface="Calibri"/>
                <a:cs typeface="Calibri"/>
              </a:rPr>
              <a:t> </a:t>
            </a:r>
            <a:r>
              <a:rPr lang="en-US" altLang="zh-CN" sz="1578" b="1" dirty="0" smtClean="0">
                <a:solidFill>
                  <a:srgbClr val="FFFFFF"/>
                </a:solidFill>
                <a:latin typeface="Calibri"/>
                <a:cs typeface="Calibri"/>
              </a:rPr>
              <a:t>renderbuffer</a:t>
            </a:r>
            <a:r>
              <a:rPr lang="en-US" altLang="zh-CN" sz="1578" dirty="0" smtClean="0">
                <a:latin typeface="Calibri"/>
                <a:cs typeface="Calibri"/>
              </a:rPr>
              <a:t> </a:t>
            </a:r>
            <a:r>
              <a:rPr lang="en-US" altLang="zh-CN" sz="1578" b="1" dirty="0" smtClean="0">
                <a:solidFill>
                  <a:srgbClr val="FFFFFF"/>
                </a:solidFill>
                <a:latin typeface="Calibri"/>
                <a:cs typeface="Calibri"/>
              </a:rPr>
              <a:t>FBO</a:t>
            </a:r>
            <a:r>
              <a:rPr lang="en-US" altLang="zh-CN" sz="1578" dirty="0" smtClean="0">
                <a:latin typeface="Calibri"/>
                <a:cs typeface="Calibri"/>
              </a:rPr>
              <a:t> </a:t>
            </a:r>
            <a:r>
              <a:rPr lang="en-US" altLang="zh-CN" sz="1578" b="1" dirty="0" smtClean="0">
                <a:solidFill>
                  <a:srgbClr val="FFFFFF"/>
                </a:solidFill>
                <a:latin typeface="Calibri"/>
                <a:cs typeface="Calibri"/>
              </a:rPr>
              <a:t>attachments</a:t>
            </a:r>
          </a:p>
        </p:txBody>
      </p:sp>
      <p:sp>
        <p:nvSpPr>
          <p:cNvPr id="16" name="Freeform 3"/>
          <p:cNvSpPr/>
          <p:nvPr/>
        </p:nvSpPr>
        <p:spPr>
          <a:xfrm>
            <a:off x="5262869" y="2492246"/>
            <a:ext cx="22274" cy="925784"/>
          </a:xfrm>
          <a:custGeom>
            <a:avLst/>
            <a:gdLst>
              <a:gd name="connsiteX0" fmla="*/ 11137 w 22274"/>
              <a:gd name="connsiteY0" fmla="*/ 11137 h 925784"/>
              <a:gd name="connsiteX1" fmla="*/ 11137 w 22274"/>
              <a:gd name="connsiteY1" fmla="*/ 22274 h 925784"/>
              <a:gd name="connsiteX2" fmla="*/ 11137 w 22274"/>
              <a:gd name="connsiteY2" fmla="*/ 914647 h 925784"/>
            </a:gdLst>
            <a:ahLst/>
            <a:cxnLst>
              <a:cxn ang="0">
                <a:pos x="connsiteX0" y="connsiteY0"/>
              </a:cxn>
              <a:cxn ang="1">
                <a:pos x="connsiteX1" y="connsiteY1"/>
              </a:cxn>
              <a:cxn ang="2">
                <a:pos x="connsiteX2" y="connsiteY2"/>
              </a:cxn>
            </a:cxnLst>
            <a:rect l="l" t="t" r="r" b="b"/>
            <a:pathLst>
              <a:path w="22274" h="925784">
                <a:moveTo>
                  <a:pt x="11137" y="11137"/>
                </a:moveTo>
                <a:lnTo>
                  <a:pt x="11137" y="22274"/>
                </a:lnTo>
                <a:lnTo>
                  <a:pt x="11137" y="914647"/>
                </a:lnTo>
              </a:path>
            </a:pathLst>
          </a:custGeom>
          <a:ln w="25400">
            <a:solidFill>
              <a:srgbClr val="17B4F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7" name="Freeform 3"/>
          <p:cNvSpPr/>
          <p:nvPr/>
        </p:nvSpPr>
        <p:spPr>
          <a:xfrm>
            <a:off x="3957446" y="3387867"/>
            <a:ext cx="2557373" cy="25665"/>
          </a:xfrm>
          <a:custGeom>
            <a:avLst/>
            <a:gdLst>
              <a:gd name="connsiteX0" fmla="*/ 2546236 w 2557373"/>
              <a:gd name="connsiteY0" fmla="*/ 14528 h 25665"/>
              <a:gd name="connsiteX1" fmla="*/ 2535099 w 2557373"/>
              <a:gd name="connsiteY1" fmla="*/ 14511 h 25665"/>
              <a:gd name="connsiteX2" fmla="*/ 11137 w 2557373"/>
              <a:gd name="connsiteY2" fmla="*/ 11137 h 25665"/>
            </a:gdLst>
            <a:ahLst/>
            <a:cxnLst>
              <a:cxn ang="0">
                <a:pos x="connsiteX0" y="connsiteY0"/>
              </a:cxn>
              <a:cxn ang="1">
                <a:pos x="connsiteX1" y="connsiteY1"/>
              </a:cxn>
              <a:cxn ang="2">
                <a:pos x="connsiteX2" y="connsiteY2"/>
              </a:cxn>
            </a:cxnLst>
            <a:rect l="l" t="t" r="r" b="b"/>
            <a:pathLst>
              <a:path w="2557373" h="25665">
                <a:moveTo>
                  <a:pt x="2546236" y="14528"/>
                </a:moveTo>
                <a:lnTo>
                  <a:pt x="2535099" y="14511"/>
                </a:lnTo>
                <a:lnTo>
                  <a:pt x="11137" y="11137"/>
                </a:lnTo>
              </a:path>
            </a:pathLst>
          </a:custGeom>
          <a:ln w="25400">
            <a:solidFill>
              <a:srgbClr val="17B4F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3966325" y="3405451"/>
            <a:ext cx="2580761" cy="25698"/>
          </a:xfrm>
          <a:custGeom>
            <a:avLst/>
            <a:gdLst>
              <a:gd name="connsiteX0" fmla="*/ 2569625 w 2580761"/>
              <a:gd name="connsiteY0" fmla="*/ 14561 h 25698"/>
              <a:gd name="connsiteX1" fmla="*/ 2558487 w 2580761"/>
              <a:gd name="connsiteY1" fmla="*/ 14545 h 25698"/>
              <a:gd name="connsiteX2" fmla="*/ 11137 w 2580761"/>
              <a:gd name="connsiteY2" fmla="*/ 11137 h 25698"/>
            </a:gdLst>
            <a:ahLst/>
            <a:cxnLst>
              <a:cxn ang="0">
                <a:pos x="connsiteX0" y="connsiteY0"/>
              </a:cxn>
              <a:cxn ang="1">
                <a:pos x="connsiteX1" y="connsiteY1"/>
              </a:cxn>
              <a:cxn ang="2">
                <a:pos x="connsiteX2" y="connsiteY2"/>
              </a:cxn>
            </a:cxnLst>
            <a:rect l="l" t="t" r="r" b="b"/>
            <a:pathLst>
              <a:path w="2580761" h="25698">
                <a:moveTo>
                  <a:pt x="2569625" y="14561"/>
                </a:moveTo>
                <a:lnTo>
                  <a:pt x="2558487" y="14545"/>
                </a:lnTo>
                <a:lnTo>
                  <a:pt x="11137" y="11137"/>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6501363" y="3373191"/>
            <a:ext cx="93612" cy="93552"/>
          </a:xfrm>
          <a:custGeom>
            <a:avLst/>
            <a:gdLst>
              <a:gd name="connsiteX0" fmla="*/ 0 w 93612"/>
              <a:gd name="connsiteY0" fmla="*/ 93552 h 93552"/>
              <a:gd name="connsiteX1" fmla="*/ 93612 w 93612"/>
              <a:gd name="connsiteY1" fmla="*/ 46898 h 93552"/>
              <a:gd name="connsiteX2" fmla="*/ 122 w 93612"/>
              <a:gd name="connsiteY2" fmla="*/ 0 h 93552"/>
              <a:gd name="connsiteX3" fmla="*/ 23448 w 93612"/>
              <a:gd name="connsiteY3" fmla="*/ 46809 h 93552"/>
              <a:gd name="connsiteX4" fmla="*/ 0 w 93612"/>
              <a:gd name="connsiteY4" fmla="*/ 93552 h 9355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612" h="93552">
                <a:moveTo>
                  <a:pt x="0" y="93552"/>
                </a:moveTo>
                <a:lnTo>
                  <a:pt x="93612" y="46898"/>
                </a:lnTo>
                <a:lnTo>
                  <a:pt x="122" y="0"/>
                </a:lnTo>
                <a:lnTo>
                  <a:pt x="23448" y="46809"/>
                </a:lnTo>
                <a:lnTo>
                  <a:pt x="0" y="93552"/>
                </a:lnTo>
              </a:path>
            </a:pathLst>
          </a:custGeom>
          <a:solidFill>
            <a:srgbClr val="CCC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5271761" y="2509832"/>
            <a:ext cx="22469" cy="909079"/>
          </a:xfrm>
          <a:custGeom>
            <a:avLst/>
            <a:gdLst>
              <a:gd name="connsiteX0" fmla="*/ 11137 w 22469"/>
              <a:gd name="connsiteY0" fmla="*/ 11137 h 909079"/>
              <a:gd name="connsiteX1" fmla="*/ 11137 w 22469"/>
              <a:gd name="connsiteY1" fmla="*/ 22274 h 909079"/>
              <a:gd name="connsiteX2" fmla="*/ 11332 w 22469"/>
              <a:gd name="connsiteY2" fmla="*/ 897941 h 909079"/>
            </a:gdLst>
            <a:ahLst/>
            <a:cxnLst>
              <a:cxn ang="0">
                <a:pos x="connsiteX0" y="connsiteY0"/>
              </a:cxn>
              <a:cxn ang="1">
                <a:pos x="connsiteX1" y="connsiteY1"/>
              </a:cxn>
              <a:cxn ang="2">
                <a:pos x="connsiteX2" y="connsiteY2"/>
              </a:cxn>
            </a:cxnLst>
            <a:rect l="l" t="t" r="r" b="b"/>
            <a:pathLst>
              <a:path w="22469" h="909079">
                <a:moveTo>
                  <a:pt x="11137" y="11137"/>
                </a:moveTo>
                <a:lnTo>
                  <a:pt x="11137" y="22274"/>
                </a:lnTo>
                <a:lnTo>
                  <a:pt x="11332" y="897941"/>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5243913" y="2454144"/>
            <a:ext cx="77959" cy="77961"/>
          </a:xfrm>
          <a:custGeom>
            <a:avLst/>
            <a:gdLst>
              <a:gd name="connsiteX0" fmla="*/ 11422 w 77959"/>
              <a:gd name="connsiteY0" fmla="*/ 66550 h 77961"/>
              <a:gd name="connsiteX1" fmla="*/ 11411 w 77959"/>
              <a:gd name="connsiteY1" fmla="*/ 11421 h 77961"/>
              <a:gd name="connsiteX2" fmla="*/ 66534 w 77959"/>
              <a:gd name="connsiteY2" fmla="*/ 11411 h 77961"/>
              <a:gd name="connsiteX3" fmla="*/ 66545 w 77959"/>
              <a:gd name="connsiteY3" fmla="*/ 66539 h 77961"/>
              <a:gd name="connsiteX4" fmla="*/ 11422 w 77959"/>
              <a:gd name="connsiteY4" fmla="*/ 66550 h 77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9" h="77961">
                <a:moveTo>
                  <a:pt x="11422" y="66550"/>
                </a:moveTo>
                <a:cubicBezTo>
                  <a:pt x="-3802" y="51330"/>
                  <a:pt x="-3808" y="26651"/>
                  <a:pt x="11411" y="11421"/>
                </a:cubicBezTo>
                <a:cubicBezTo>
                  <a:pt x="26629" y="-3802"/>
                  <a:pt x="51309" y="-3808"/>
                  <a:pt x="66534" y="11411"/>
                </a:cubicBezTo>
                <a:cubicBezTo>
                  <a:pt x="81764" y="26629"/>
                  <a:pt x="81769" y="51309"/>
                  <a:pt x="66545" y="66539"/>
                </a:cubicBezTo>
                <a:cubicBezTo>
                  <a:pt x="51332" y="81764"/>
                  <a:pt x="26646" y="81769"/>
                  <a:pt x="11422" y="66550"/>
                </a:cubicBezTo>
              </a:path>
            </a:pathLst>
          </a:custGeom>
          <a:solidFill>
            <a:srgbClr val="CCC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988545" y="2677355"/>
            <a:ext cx="2500284" cy="1598178"/>
          </a:xfrm>
          <a:custGeom>
            <a:avLst/>
            <a:gdLst>
              <a:gd name="connsiteX0" fmla="*/ 0 w 2500284"/>
              <a:gd name="connsiteY0" fmla="*/ 0 h 1598178"/>
              <a:gd name="connsiteX1" fmla="*/ 2500284 w 2500284"/>
              <a:gd name="connsiteY1" fmla="*/ 0 h 1598178"/>
              <a:gd name="connsiteX2" fmla="*/ 2500284 w 2500284"/>
              <a:gd name="connsiteY2" fmla="*/ 1598178 h 1598178"/>
              <a:gd name="connsiteX3" fmla="*/ 0 w 2500284"/>
              <a:gd name="connsiteY3" fmla="*/ 1598178 h 1598178"/>
              <a:gd name="connsiteX4" fmla="*/ 0 w 2500284"/>
              <a:gd name="connsiteY4" fmla="*/ 0 h 159817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00284" h="1598178">
                <a:moveTo>
                  <a:pt x="0" y="0"/>
                </a:moveTo>
                <a:lnTo>
                  <a:pt x="2500284" y="0"/>
                </a:lnTo>
                <a:lnTo>
                  <a:pt x="2500284" y="1598178"/>
                </a:lnTo>
                <a:lnTo>
                  <a:pt x="0" y="1598178"/>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536700" y="2882900"/>
            <a:ext cx="2108200" cy="1244600"/>
          </a:xfrm>
          <a:prstGeom prst="rect">
            <a:avLst/>
          </a:prstGeom>
          <a:noFill/>
        </p:spPr>
      </p:pic>
      <p:pic>
        <p:nvPicPr>
          <p:cNvPr id="10" name="Picture 3"/>
          <p:cNvPicPr>
            <a:picLocks noChangeAspect="1" noChangeArrowheads="1"/>
          </p:cNvPicPr>
          <p:nvPr/>
        </p:nvPicPr>
        <p:blipFill>
          <a:blip r:embed="rId4"/>
          <a:srcRect/>
          <a:stretch>
            <a:fillRect/>
          </a:stretch>
        </p:blipFill>
        <p:spPr bwMode="auto">
          <a:xfrm>
            <a:off x="1752600" y="4648200"/>
            <a:ext cx="1549400" cy="1549400"/>
          </a:xfrm>
          <a:prstGeom prst="rect">
            <a:avLst/>
          </a:prstGeom>
          <a:noFill/>
        </p:spPr>
      </p:pic>
      <p:pic>
        <p:nvPicPr>
          <p:cNvPr id="11" name="Picture 3"/>
          <p:cNvPicPr>
            <a:picLocks noChangeAspect="1" noChangeArrowheads="1"/>
          </p:cNvPicPr>
          <p:nvPr/>
        </p:nvPicPr>
        <p:blipFill>
          <a:blip r:embed="rId5"/>
          <a:srcRect/>
          <a:stretch>
            <a:fillRect/>
          </a:stretch>
        </p:blipFill>
        <p:spPr bwMode="auto">
          <a:xfrm>
            <a:off x="6934200" y="2628900"/>
            <a:ext cx="2616200" cy="1752600"/>
          </a:xfrm>
          <a:prstGeom prst="rect">
            <a:avLst/>
          </a:prstGeom>
          <a:noFill/>
        </p:spPr>
      </p:pic>
      <p:sp>
        <p:nvSpPr>
          <p:cNvPr id="2" name="TextBox 1"/>
          <p:cNvSpPr txBox="1"/>
          <p:nvPr/>
        </p:nvSpPr>
        <p:spPr>
          <a:xfrm>
            <a:off x="1625600" y="4267200"/>
            <a:ext cx="1795363"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Vertex</a:t>
            </a:r>
            <a:r>
              <a:rPr lang="en-US" altLang="zh-CN" sz="1578" dirty="0" smtClean="0">
                <a:latin typeface="Calibri"/>
                <a:cs typeface="Calibri"/>
              </a:rPr>
              <a:t> </a:t>
            </a:r>
            <a:r>
              <a:rPr lang="en-US" altLang="zh-CN" sz="1578" b="1" dirty="0" smtClean="0">
                <a:solidFill>
                  <a:srgbClr val="FFFFFF"/>
                </a:solidFill>
                <a:latin typeface="Calibri"/>
                <a:cs typeface="Calibri"/>
              </a:rPr>
              <a:t>Buffer</a:t>
            </a:r>
            <a:r>
              <a:rPr lang="en-US" altLang="zh-CN" sz="1578" dirty="0" smtClean="0">
                <a:latin typeface="Calibri"/>
                <a:cs typeface="Calibri"/>
              </a:rPr>
              <a:t> </a:t>
            </a:r>
            <a:r>
              <a:rPr lang="en-US" altLang="zh-CN" sz="1578" b="1" dirty="0" smtClean="0">
                <a:solidFill>
                  <a:srgbClr val="FFFFFF"/>
                </a:solidFill>
                <a:latin typeface="Calibri"/>
                <a:cs typeface="Calibri"/>
              </a:rPr>
              <a:t>Objects</a:t>
            </a:r>
          </a:p>
        </p:txBody>
      </p:sp>
      <p:sp>
        <p:nvSpPr>
          <p:cNvPr id="12" name="TextBox 1"/>
          <p:cNvSpPr txBox="1"/>
          <p:nvPr/>
        </p:nvSpPr>
        <p:spPr>
          <a:xfrm>
            <a:off x="2171700" y="6286500"/>
            <a:ext cx="70540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Textures</a:t>
            </a:r>
          </a:p>
        </p:txBody>
      </p:sp>
      <p:sp>
        <p:nvSpPr>
          <p:cNvPr id="13" name="TextBox 1"/>
          <p:cNvSpPr txBox="1"/>
          <p:nvPr/>
        </p:nvSpPr>
        <p:spPr>
          <a:xfrm>
            <a:off x="685800" y="939800"/>
            <a:ext cx="7432484" cy="1546577"/>
          </a:xfrm>
          <a:prstGeom prst="rect">
            <a:avLst/>
          </a:prstGeom>
          <a:noFill/>
        </p:spPr>
        <p:txBody>
          <a:bodyPr wrap="none" lIns="0" tIns="0" rIns="0" rtlCol="0">
            <a:spAutoFit/>
          </a:bodyPr>
          <a:lstStyle/>
          <a:p>
            <a:pPr>
              <a:lnSpc>
                <a:spcPts val="4100"/>
              </a:lnSpc>
              <a:tabLst>
                <a:tab pos="2514600" algn="l"/>
              </a:tabLst>
            </a:pPr>
            <a:r>
              <a:rPr lang="en-US" altLang="zh-CN" sz="3858" b="1" dirty="0" smtClean="0">
                <a:solidFill>
                  <a:srgbClr val="FFFFFF"/>
                </a:solidFill>
                <a:latin typeface="Calibri"/>
                <a:cs typeface="Calibri"/>
              </a:rPr>
              <a:t>Data</a:t>
            </a:r>
            <a:r>
              <a:rPr lang="en-US" altLang="zh-CN" sz="3858" dirty="0" smtClean="0">
                <a:latin typeface="Calibri"/>
                <a:cs typeface="Calibri"/>
              </a:rPr>
              <a:t> </a:t>
            </a:r>
            <a:r>
              <a:rPr lang="en-US" altLang="zh-CN" sz="3858" b="1" dirty="0" smtClean="0">
                <a:solidFill>
                  <a:srgbClr val="FFFFFF"/>
                </a:solidFill>
                <a:latin typeface="Calibri"/>
                <a:cs typeface="Calibri"/>
              </a:rPr>
              <a:t>on</a:t>
            </a:r>
            <a:r>
              <a:rPr lang="en-US" altLang="zh-CN" sz="3858" dirty="0" smtClean="0">
                <a:latin typeface="Calibri"/>
                <a:cs typeface="Calibri"/>
              </a:rPr>
              <a:t> </a:t>
            </a: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Device</a:t>
            </a:r>
          </a:p>
          <a:p>
            <a:pPr>
              <a:lnSpc>
                <a:spcPts val="3500"/>
              </a:lnSpc>
              <a:tabLst>
                <a:tab pos="2514600" algn="l"/>
              </a:tabLst>
            </a:pPr>
            <a:r>
              <a:rPr lang="en-US" altLang="zh-CN" sz="2806" b="1" dirty="0" smtClean="0">
                <a:solidFill>
                  <a:srgbClr val="90A7BF"/>
                </a:solidFill>
                <a:latin typeface="Calibri"/>
                <a:cs typeface="Calibri"/>
              </a:rPr>
              <a:t>OpenGL</a:t>
            </a:r>
            <a:r>
              <a:rPr lang="en-US" altLang="zh-CN" sz="2806" dirty="0" smtClean="0">
                <a:latin typeface="Calibri"/>
                <a:cs typeface="Calibri"/>
              </a:rPr>
              <a:t> </a:t>
            </a:r>
            <a:r>
              <a:rPr lang="en-US" altLang="zh-CN" sz="2806" b="1" dirty="0" smtClean="0">
                <a:solidFill>
                  <a:srgbClr val="90A7BF"/>
                </a:solidFill>
                <a:latin typeface="Calibri"/>
                <a:cs typeface="Calibri"/>
              </a:rPr>
              <a:t>textures,</a:t>
            </a:r>
            <a:r>
              <a:rPr lang="en-US" altLang="zh-CN" sz="2806" dirty="0" smtClean="0">
                <a:latin typeface="Calibri"/>
                <a:cs typeface="Calibri"/>
              </a:rPr>
              <a:t> </a:t>
            </a:r>
            <a:r>
              <a:rPr lang="en-US" altLang="zh-CN" sz="2806" b="1" dirty="0" smtClean="0">
                <a:solidFill>
                  <a:srgbClr val="90A7BF"/>
                </a:solidFill>
                <a:latin typeface="Calibri"/>
                <a:cs typeface="Calibri"/>
              </a:rPr>
              <a:t>Renderbuffers</a:t>
            </a:r>
            <a:r>
              <a:rPr lang="en-US" altLang="zh-CN" sz="2806" dirty="0" smtClean="0">
                <a:latin typeface="Calibri"/>
                <a:cs typeface="Calibri"/>
              </a:rPr>
              <a:t> </a:t>
            </a:r>
            <a:r>
              <a:rPr lang="en-US" altLang="zh-CN" sz="2806" b="1" dirty="0" smtClean="0">
                <a:solidFill>
                  <a:srgbClr val="90A7BF"/>
                </a:solidFill>
                <a:latin typeface="Calibri"/>
                <a:cs typeface="Calibri"/>
              </a:rPr>
              <a:t>=</a:t>
            </a:r>
            <a:r>
              <a:rPr lang="en-US" altLang="zh-CN" sz="2806" dirty="0" smtClean="0">
                <a:latin typeface="Calibri"/>
                <a:cs typeface="Calibri"/>
              </a:rPr>
              <a:t> </a:t>
            </a:r>
            <a:r>
              <a:rPr lang="en-US" altLang="zh-CN" sz="2806" b="1" dirty="0" smtClean="0">
                <a:solidFill>
                  <a:srgbClr val="90A7BF"/>
                </a:solidFill>
                <a:latin typeface="Calibri"/>
                <a:cs typeface="Calibri"/>
              </a:rPr>
              <a:t>OpenCL</a:t>
            </a:r>
            <a:r>
              <a:rPr lang="en-US" altLang="zh-CN" sz="2806" dirty="0" smtClean="0">
                <a:latin typeface="Calibri"/>
                <a:cs typeface="Calibri"/>
              </a:rPr>
              <a:t> </a:t>
            </a:r>
            <a:r>
              <a:rPr lang="en-US" altLang="zh-CN" sz="2806" b="1" dirty="0" smtClean="0">
                <a:solidFill>
                  <a:srgbClr val="90A7BF"/>
                </a:solidFill>
                <a:latin typeface="Calibri"/>
                <a:cs typeface="Calibri"/>
              </a:rPr>
              <a:t>images</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100"/>
              </a:lnSpc>
              <a:tabLst>
                <a:tab pos="2514600" algn="l"/>
              </a:tabLst>
            </a:pPr>
            <a:r>
              <a:rPr lang="en-US" altLang="zh-CN" dirty="0" smtClean="0">
                <a:latin typeface="Calibri"/>
                <a:cs typeface="Calibri"/>
              </a:rPr>
              <a:t>	</a:t>
            </a:r>
            <a:r>
              <a:rPr lang="en-US" altLang="zh-CN" sz="1578" b="1" dirty="0" smtClean="0">
                <a:solidFill>
                  <a:srgbClr val="FFFFFF"/>
                </a:solidFill>
                <a:latin typeface="Calibri"/>
                <a:cs typeface="Calibri"/>
              </a:rPr>
              <a:t>Shaders:Vertex,Tessellation,</a:t>
            </a:r>
            <a:r>
              <a:rPr lang="en-US" altLang="zh-CN" sz="1578" dirty="0" smtClean="0">
                <a:latin typeface="Calibri"/>
                <a:cs typeface="Calibri"/>
              </a:rPr>
              <a:t> </a:t>
            </a:r>
            <a:r>
              <a:rPr lang="en-US" altLang="zh-CN" sz="1578" b="1" dirty="0" smtClean="0">
                <a:solidFill>
                  <a:srgbClr val="FFFFFF"/>
                </a:solidFill>
                <a:latin typeface="Calibri"/>
                <a:cs typeface="Calibri"/>
              </a:rPr>
              <a:t>Geometry,</a:t>
            </a:r>
            <a:r>
              <a:rPr lang="en-US" altLang="zh-CN" sz="1578" dirty="0" smtClean="0">
                <a:latin typeface="Calibri"/>
                <a:cs typeface="Calibri"/>
              </a:rPr>
              <a:t> </a:t>
            </a:r>
            <a:r>
              <a:rPr lang="en-US" altLang="zh-CN" sz="1578" b="1" dirty="0" smtClean="0">
                <a:solidFill>
                  <a:srgbClr val="FFFFFF"/>
                </a:solidFill>
                <a:latin typeface="Calibri"/>
                <a:cs typeface="Calibri"/>
              </a:rPr>
              <a:t>Fragment</a:t>
            </a:r>
          </a:p>
        </p:txBody>
      </p:sp>
      <p:sp>
        <p:nvSpPr>
          <p:cNvPr id="14" name="TextBox 1"/>
          <p:cNvSpPr txBox="1"/>
          <p:nvPr/>
        </p:nvSpPr>
        <p:spPr>
          <a:xfrm>
            <a:off x="6477000" y="4419600"/>
            <a:ext cx="345301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Texture</a:t>
            </a:r>
            <a:r>
              <a:rPr lang="en-US" altLang="zh-CN" sz="1578" dirty="0" smtClean="0">
                <a:latin typeface="Calibri"/>
                <a:cs typeface="Calibri"/>
              </a:rPr>
              <a:t> </a:t>
            </a:r>
            <a:r>
              <a:rPr lang="en-US" altLang="zh-CN" sz="1578" b="1" dirty="0" smtClean="0">
                <a:solidFill>
                  <a:srgbClr val="FFFFFF"/>
                </a:solidFill>
                <a:latin typeface="Calibri"/>
                <a:cs typeface="Calibri"/>
              </a:rPr>
              <a:t>or</a:t>
            </a:r>
            <a:r>
              <a:rPr lang="en-US" altLang="zh-CN" sz="1578" dirty="0" smtClean="0">
                <a:latin typeface="Calibri"/>
                <a:cs typeface="Calibri"/>
              </a:rPr>
              <a:t> </a:t>
            </a:r>
            <a:r>
              <a:rPr lang="en-US" altLang="zh-CN" sz="1578" b="1" dirty="0" smtClean="0">
                <a:solidFill>
                  <a:srgbClr val="FFFFFF"/>
                </a:solidFill>
                <a:latin typeface="Calibri"/>
                <a:cs typeface="Calibri"/>
              </a:rPr>
              <a:t>renderbuffer</a:t>
            </a:r>
            <a:r>
              <a:rPr lang="en-US" altLang="zh-CN" sz="1578" dirty="0" smtClean="0">
                <a:latin typeface="Calibri"/>
                <a:cs typeface="Calibri"/>
              </a:rPr>
              <a:t> </a:t>
            </a:r>
            <a:r>
              <a:rPr lang="en-US" altLang="zh-CN" sz="1578" b="1" dirty="0" smtClean="0">
                <a:solidFill>
                  <a:srgbClr val="FFFFFF"/>
                </a:solidFill>
                <a:latin typeface="Calibri"/>
                <a:cs typeface="Calibri"/>
              </a:rPr>
              <a:t>FBO</a:t>
            </a:r>
            <a:r>
              <a:rPr lang="en-US" altLang="zh-CN" sz="1578" dirty="0" smtClean="0">
                <a:latin typeface="Calibri"/>
                <a:cs typeface="Calibri"/>
              </a:rPr>
              <a:t> </a:t>
            </a:r>
            <a:r>
              <a:rPr lang="en-US" altLang="zh-CN" sz="1578" b="1" dirty="0" smtClean="0">
                <a:solidFill>
                  <a:srgbClr val="FFFFFF"/>
                </a:solidFill>
                <a:latin typeface="Calibri"/>
                <a:cs typeface="Calibri"/>
              </a:rPr>
              <a:t>attachments</a:t>
            </a:r>
          </a:p>
        </p:txBody>
      </p:sp>
      <p:sp>
        <p:nvSpPr>
          <p:cNvPr id="16" name="Freeform 3"/>
          <p:cNvSpPr/>
          <p:nvPr/>
        </p:nvSpPr>
        <p:spPr>
          <a:xfrm>
            <a:off x="5271747" y="2509832"/>
            <a:ext cx="22274" cy="925784"/>
          </a:xfrm>
          <a:custGeom>
            <a:avLst/>
            <a:gdLst>
              <a:gd name="connsiteX0" fmla="*/ 11137 w 22274"/>
              <a:gd name="connsiteY0" fmla="*/ 11137 h 925784"/>
              <a:gd name="connsiteX1" fmla="*/ 11137 w 22274"/>
              <a:gd name="connsiteY1" fmla="*/ 22274 h 925784"/>
              <a:gd name="connsiteX2" fmla="*/ 11137 w 22274"/>
              <a:gd name="connsiteY2" fmla="*/ 914647 h 925784"/>
            </a:gdLst>
            <a:ahLst/>
            <a:cxnLst>
              <a:cxn ang="0">
                <a:pos x="connsiteX0" y="connsiteY0"/>
              </a:cxn>
              <a:cxn ang="1">
                <a:pos x="connsiteX1" y="connsiteY1"/>
              </a:cxn>
              <a:cxn ang="2">
                <a:pos x="connsiteX2" y="connsiteY2"/>
              </a:cxn>
            </a:cxnLst>
            <a:rect l="l" t="t" r="r" b="b"/>
            <a:pathLst>
              <a:path w="22274" h="925784">
                <a:moveTo>
                  <a:pt x="11137" y="11137"/>
                </a:moveTo>
                <a:lnTo>
                  <a:pt x="11137" y="22274"/>
                </a:lnTo>
                <a:lnTo>
                  <a:pt x="11137" y="914647"/>
                </a:lnTo>
              </a:path>
            </a:pathLst>
          </a:custGeom>
          <a:ln w="25400">
            <a:solidFill>
              <a:srgbClr val="17B4F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7" name="Freeform 3"/>
          <p:cNvSpPr/>
          <p:nvPr/>
        </p:nvSpPr>
        <p:spPr>
          <a:xfrm>
            <a:off x="3966324" y="3405453"/>
            <a:ext cx="2557373" cy="25665"/>
          </a:xfrm>
          <a:custGeom>
            <a:avLst/>
            <a:gdLst>
              <a:gd name="connsiteX0" fmla="*/ 2546236 w 2557373"/>
              <a:gd name="connsiteY0" fmla="*/ 14528 h 25665"/>
              <a:gd name="connsiteX1" fmla="*/ 2535099 w 2557373"/>
              <a:gd name="connsiteY1" fmla="*/ 14511 h 25665"/>
              <a:gd name="connsiteX2" fmla="*/ 11137 w 2557373"/>
              <a:gd name="connsiteY2" fmla="*/ 11137 h 25665"/>
            </a:gdLst>
            <a:ahLst/>
            <a:cxnLst>
              <a:cxn ang="0">
                <a:pos x="connsiteX0" y="connsiteY0"/>
              </a:cxn>
              <a:cxn ang="1">
                <a:pos x="connsiteX1" y="connsiteY1"/>
              </a:cxn>
              <a:cxn ang="2">
                <a:pos x="connsiteX2" y="connsiteY2"/>
              </a:cxn>
            </a:cxnLst>
            <a:rect l="l" t="t" r="r" b="b"/>
            <a:pathLst>
              <a:path w="2557373" h="25665">
                <a:moveTo>
                  <a:pt x="2546236" y="14528"/>
                </a:moveTo>
                <a:lnTo>
                  <a:pt x="2535099" y="14511"/>
                </a:lnTo>
                <a:lnTo>
                  <a:pt x="11137" y="11137"/>
                </a:lnTo>
              </a:path>
            </a:pathLst>
          </a:custGeom>
          <a:ln w="25400">
            <a:solidFill>
              <a:srgbClr val="17B4F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4292749" y="3412479"/>
            <a:ext cx="22474" cy="680139"/>
          </a:xfrm>
          <a:custGeom>
            <a:avLst/>
            <a:gdLst>
              <a:gd name="connsiteX0" fmla="*/ 11338 w 22474"/>
              <a:gd name="connsiteY0" fmla="*/ 669001 h 680139"/>
              <a:gd name="connsiteX1" fmla="*/ 11332 w 22474"/>
              <a:gd name="connsiteY1" fmla="*/ 657864 h 680139"/>
              <a:gd name="connsiteX2" fmla="*/ 11137 w 22474"/>
              <a:gd name="connsiteY2" fmla="*/ 11137 h 680139"/>
            </a:gdLst>
            <a:ahLst/>
            <a:cxnLst>
              <a:cxn ang="0">
                <a:pos x="connsiteX0" y="connsiteY0"/>
              </a:cxn>
              <a:cxn ang="1">
                <a:pos x="connsiteX1" y="connsiteY1"/>
              </a:cxn>
              <a:cxn ang="2">
                <a:pos x="connsiteX2" y="connsiteY2"/>
              </a:cxn>
            </a:cxnLst>
            <a:rect l="l" t="t" r="r" b="b"/>
            <a:pathLst>
              <a:path w="22474" h="680139">
                <a:moveTo>
                  <a:pt x="11338" y="669001"/>
                </a:moveTo>
                <a:lnTo>
                  <a:pt x="11332" y="657864"/>
                </a:lnTo>
                <a:lnTo>
                  <a:pt x="11137" y="11137"/>
                </a:lnTo>
              </a:path>
            </a:pathLst>
          </a:custGeom>
          <a:ln w="25400">
            <a:solidFill>
              <a:srgbClr val="C3F86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6" name="Freeform 3"/>
          <p:cNvSpPr/>
          <p:nvPr/>
        </p:nvSpPr>
        <p:spPr>
          <a:xfrm>
            <a:off x="4265116" y="4070345"/>
            <a:ext cx="77958" cy="77959"/>
          </a:xfrm>
          <a:custGeom>
            <a:avLst/>
            <a:gdLst>
              <a:gd name="connsiteX0" fmla="*/ 66533 w 77958"/>
              <a:gd name="connsiteY0" fmla="*/ 11408 h 77959"/>
              <a:gd name="connsiteX1" fmla="*/ 66550 w 77958"/>
              <a:gd name="connsiteY1" fmla="*/ 66536 h 77959"/>
              <a:gd name="connsiteX2" fmla="*/ 11426 w 77958"/>
              <a:gd name="connsiteY2" fmla="*/ 66552 h 77959"/>
              <a:gd name="connsiteX3" fmla="*/ 11410 w 77958"/>
              <a:gd name="connsiteY3" fmla="*/ 11424 h 77959"/>
              <a:gd name="connsiteX4" fmla="*/ 66533 w 77958"/>
              <a:gd name="connsiteY4" fmla="*/ 11408 h 779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8" h="77959">
                <a:moveTo>
                  <a:pt x="66533" y="11408"/>
                </a:moveTo>
                <a:cubicBezTo>
                  <a:pt x="81758" y="26626"/>
                  <a:pt x="81768" y="51306"/>
                  <a:pt x="66550" y="66536"/>
                </a:cubicBezTo>
                <a:cubicBezTo>
                  <a:pt x="51331" y="81761"/>
                  <a:pt x="26651" y="81766"/>
                  <a:pt x="11426" y="66552"/>
                </a:cubicBezTo>
                <a:cubicBezTo>
                  <a:pt x="-3802" y="51334"/>
                  <a:pt x="-3809" y="26654"/>
                  <a:pt x="11410" y="11424"/>
                </a:cubicBezTo>
                <a:cubicBezTo>
                  <a:pt x="26623" y="-3799"/>
                  <a:pt x="51303" y="-3811"/>
                  <a:pt x="66533" y="11408"/>
                </a:cubicBezTo>
              </a:path>
            </a:pathLst>
          </a:custGeom>
          <a:solidFill>
            <a:srgbClr val="C3F86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5457286" y="3412407"/>
            <a:ext cx="22474" cy="680138"/>
          </a:xfrm>
          <a:custGeom>
            <a:avLst/>
            <a:gdLst>
              <a:gd name="connsiteX0" fmla="*/ 11338 w 22474"/>
              <a:gd name="connsiteY0" fmla="*/ 669001 h 680138"/>
              <a:gd name="connsiteX1" fmla="*/ 11332 w 22474"/>
              <a:gd name="connsiteY1" fmla="*/ 657864 h 680138"/>
              <a:gd name="connsiteX2" fmla="*/ 11137 w 22474"/>
              <a:gd name="connsiteY2" fmla="*/ 11137 h 680138"/>
            </a:gdLst>
            <a:ahLst/>
            <a:cxnLst>
              <a:cxn ang="0">
                <a:pos x="connsiteX0" y="connsiteY0"/>
              </a:cxn>
              <a:cxn ang="1">
                <a:pos x="connsiteX1" y="connsiteY1"/>
              </a:cxn>
              <a:cxn ang="2">
                <a:pos x="connsiteX2" y="connsiteY2"/>
              </a:cxn>
            </a:cxnLst>
            <a:rect l="l" t="t" r="r" b="b"/>
            <a:pathLst>
              <a:path w="22474" h="680138">
                <a:moveTo>
                  <a:pt x="11338" y="669001"/>
                </a:moveTo>
                <a:lnTo>
                  <a:pt x="11332" y="657864"/>
                </a:lnTo>
                <a:lnTo>
                  <a:pt x="11137" y="11137"/>
                </a:lnTo>
              </a:path>
            </a:pathLst>
          </a:custGeom>
          <a:ln w="25400">
            <a:solidFill>
              <a:srgbClr val="C3F86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5429653" y="4070272"/>
            <a:ext cx="77958" cy="77959"/>
          </a:xfrm>
          <a:custGeom>
            <a:avLst/>
            <a:gdLst>
              <a:gd name="connsiteX0" fmla="*/ 66533 w 77958"/>
              <a:gd name="connsiteY0" fmla="*/ 11408 h 77959"/>
              <a:gd name="connsiteX1" fmla="*/ 66551 w 77958"/>
              <a:gd name="connsiteY1" fmla="*/ 66536 h 77959"/>
              <a:gd name="connsiteX2" fmla="*/ 11426 w 77958"/>
              <a:gd name="connsiteY2" fmla="*/ 66553 h 77959"/>
              <a:gd name="connsiteX3" fmla="*/ 11405 w 77958"/>
              <a:gd name="connsiteY3" fmla="*/ 11424 h 77959"/>
              <a:gd name="connsiteX4" fmla="*/ 66533 w 77958"/>
              <a:gd name="connsiteY4" fmla="*/ 11408 h 779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8" h="77959">
                <a:moveTo>
                  <a:pt x="66533" y="11408"/>
                </a:moveTo>
                <a:cubicBezTo>
                  <a:pt x="81758" y="26627"/>
                  <a:pt x="81769" y="51306"/>
                  <a:pt x="66551" y="66536"/>
                </a:cubicBezTo>
                <a:cubicBezTo>
                  <a:pt x="51331" y="81761"/>
                  <a:pt x="26651" y="81766"/>
                  <a:pt x="11426" y="66553"/>
                </a:cubicBezTo>
                <a:cubicBezTo>
                  <a:pt x="-3802" y="51334"/>
                  <a:pt x="-3807" y="26654"/>
                  <a:pt x="11405" y="11424"/>
                </a:cubicBezTo>
                <a:cubicBezTo>
                  <a:pt x="26623" y="-3799"/>
                  <a:pt x="51303" y="-3811"/>
                  <a:pt x="66533" y="11408"/>
                </a:cubicBezTo>
              </a:path>
            </a:pathLst>
          </a:custGeom>
          <a:solidFill>
            <a:srgbClr val="C3F86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3966325" y="3405451"/>
            <a:ext cx="2580761" cy="25698"/>
          </a:xfrm>
          <a:custGeom>
            <a:avLst/>
            <a:gdLst>
              <a:gd name="connsiteX0" fmla="*/ 2569625 w 2580761"/>
              <a:gd name="connsiteY0" fmla="*/ 14561 h 25698"/>
              <a:gd name="connsiteX1" fmla="*/ 2558487 w 2580761"/>
              <a:gd name="connsiteY1" fmla="*/ 14545 h 25698"/>
              <a:gd name="connsiteX2" fmla="*/ 11137 w 2580761"/>
              <a:gd name="connsiteY2" fmla="*/ 11137 h 25698"/>
            </a:gdLst>
            <a:ahLst/>
            <a:cxnLst>
              <a:cxn ang="0">
                <a:pos x="connsiteX0" y="connsiteY0"/>
              </a:cxn>
              <a:cxn ang="1">
                <a:pos x="connsiteX1" y="connsiteY1"/>
              </a:cxn>
              <a:cxn ang="2">
                <a:pos x="connsiteX2" y="connsiteY2"/>
              </a:cxn>
            </a:cxnLst>
            <a:rect l="l" t="t" r="r" b="b"/>
            <a:pathLst>
              <a:path w="2580761" h="25698">
                <a:moveTo>
                  <a:pt x="2569625" y="14561"/>
                </a:moveTo>
                <a:lnTo>
                  <a:pt x="2558487" y="14545"/>
                </a:lnTo>
                <a:lnTo>
                  <a:pt x="11137" y="11137"/>
                </a:lnTo>
              </a:path>
            </a:pathLst>
          </a:custGeom>
          <a:ln w="25400">
            <a:solidFill>
              <a:srgbClr val="17B4F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6501363" y="3373191"/>
            <a:ext cx="93612" cy="93552"/>
          </a:xfrm>
          <a:custGeom>
            <a:avLst/>
            <a:gdLst>
              <a:gd name="connsiteX0" fmla="*/ 0 w 93612"/>
              <a:gd name="connsiteY0" fmla="*/ 93552 h 93552"/>
              <a:gd name="connsiteX1" fmla="*/ 93612 w 93612"/>
              <a:gd name="connsiteY1" fmla="*/ 46898 h 93552"/>
              <a:gd name="connsiteX2" fmla="*/ 122 w 93612"/>
              <a:gd name="connsiteY2" fmla="*/ 0 h 93552"/>
              <a:gd name="connsiteX3" fmla="*/ 23448 w 93612"/>
              <a:gd name="connsiteY3" fmla="*/ 46809 h 93552"/>
              <a:gd name="connsiteX4" fmla="*/ 0 w 93612"/>
              <a:gd name="connsiteY4" fmla="*/ 93552 h 9355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612" h="93552">
                <a:moveTo>
                  <a:pt x="0" y="93552"/>
                </a:moveTo>
                <a:lnTo>
                  <a:pt x="93612" y="46898"/>
                </a:lnTo>
                <a:lnTo>
                  <a:pt x="122" y="0"/>
                </a:lnTo>
                <a:lnTo>
                  <a:pt x="23448" y="46809"/>
                </a:lnTo>
                <a:lnTo>
                  <a:pt x="0" y="93552"/>
                </a:lnTo>
              </a:path>
            </a:pathLst>
          </a:custGeom>
          <a:solidFill>
            <a:srgbClr val="17B4F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5271747" y="2509832"/>
            <a:ext cx="22274" cy="925784"/>
          </a:xfrm>
          <a:custGeom>
            <a:avLst/>
            <a:gdLst>
              <a:gd name="connsiteX0" fmla="*/ 11137 w 22274"/>
              <a:gd name="connsiteY0" fmla="*/ 11137 h 925784"/>
              <a:gd name="connsiteX1" fmla="*/ 11137 w 22274"/>
              <a:gd name="connsiteY1" fmla="*/ 22274 h 925784"/>
              <a:gd name="connsiteX2" fmla="*/ 11137 w 22274"/>
              <a:gd name="connsiteY2" fmla="*/ 914647 h 925784"/>
            </a:gdLst>
            <a:ahLst/>
            <a:cxnLst>
              <a:cxn ang="0">
                <a:pos x="connsiteX0" y="connsiteY0"/>
              </a:cxn>
              <a:cxn ang="1">
                <a:pos x="connsiteX1" y="connsiteY1"/>
              </a:cxn>
              <a:cxn ang="2">
                <a:pos x="connsiteX2" y="connsiteY2"/>
              </a:cxn>
            </a:cxnLst>
            <a:rect l="l" t="t" r="r" b="b"/>
            <a:pathLst>
              <a:path w="22274" h="925784">
                <a:moveTo>
                  <a:pt x="11137" y="11137"/>
                </a:moveTo>
                <a:lnTo>
                  <a:pt x="11137" y="22274"/>
                </a:lnTo>
                <a:lnTo>
                  <a:pt x="11137" y="914647"/>
                </a:lnTo>
              </a:path>
            </a:pathLst>
          </a:custGeom>
          <a:ln w="25400">
            <a:solidFill>
              <a:srgbClr val="17B4F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5243903" y="2454145"/>
            <a:ext cx="77959" cy="77961"/>
          </a:xfrm>
          <a:custGeom>
            <a:avLst/>
            <a:gdLst>
              <a:gd name="connsiteX0" fmla="*/ 11418 w 77959"/>
              <a:gd name="connsiteY0" fmla="*/ 66542 h 77961"/>
              <a:gd name="connsiteX1" fmla="*/ 11418 w 77959"/>
              <a:gd name="connsiteY1" fmla="*/ 11414 h 77961"/>
              <a:gd name="connsiteX2" fmla="*/ 66541 w 77959"/>
              <a:gd name="connsiteY2" fmla="*/ 11414 h 77961"/>
              <a:gd name="connsiteX3" fmla="*/ 66541 w 77959"/>
              <a:gd name="connsiteY3" fmla="*/ 66542 h 77961"/>
              <a:gd name="connsiteX4" fmla="*/ 11418 w 77959"/>
              <a:gd name="connsiteY4" fmla="*/ 66542 h 7796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59" h="77961">
                <a:moveTo>
                  <a:pt x="11418" y="66542"/>
                </a:moveTo>
                <a:cubicBezTo>
                  <a:pt x="-3805" y="51317"/>
                  <a:pt x="-3805" y="26638"/>
                  <a:pt x="11418" y="11414"/>
                </a:cubicBezTo>
                <a:cubicBezTo>
                  <a:pt x="26637" y="-3805"/>
                  <a:pt x="51322" y="-3805"/>
                  <a:pt x="66541" y="11414"/>
                </a:cubicBezTo>
                <a:cubicBezTo>
                  <a:pt x="81765" y="26638"/>
                  <a:pt x="81765" y="51317"/>
                  <a:pt x="66541" y="66542"/>
                </a:cubicBezTo>
                <a:cubicBezTo>
                  <a:pt x="51322" y="81767"/>
                  <a:pt x="26642" y="81767"/>
                  <a:pt x="11418" y="66542"/>
                </a:cubicBezTo>
              </a:path>
            </a:pathLst>
          </a:custGeom>
          <a:solidFill>
            <a:srgbClr val="17B4F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6988545" y="2677355"/>
            <a:ext cx="2500284" cy="1598178"/>
          </a:xfrm>
          <a:custGeom>
            <a:avLst/>
            <a:gdLst>
              <a:gd name="connsiteX0" fmla="*/ 0 w 2500284"/>
              <a:gd name="connsiteY0" fmla="*/ 0 h 1598178"/>
              <a:gd name="connsiteX1" fmla="*/ 2500284 w 2500284"/>
              <a:gd name="connsiteY1" fmla="*/ 0 h 1598178"/>
              <a:gd name="connsiteX2" fmla="*/ 2500284 w 2500284"/>
              <a:gd name="connsiteY2" fmla="*/ 1598178 h 1598178"/>
              <a:gd name="connsiteX3" fmla="*/ 0 w 2500284"/>
              <a:gd name="connsiteY3" fmla="*/ 1598178 h 1598178"/>
              <a:gd name="connsiteX4" fmla="*/ 0 w 2500284"/>
              <a:gd name="connsiteY4" fmla="*/ 0 h 159817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00284" h="1598178">
                <a:moveTo>
                  <a:pt x="0" y="0"/>
                </a:moveTo>
                <a:lnTo>
                  <a:pt x="2500284" y="0"/>
                </a:lnTo>
                <a:lnTo>
                  <a:pt x="2500284" y="1598178"/>
                </a:lnTo>
                <a:lnTo>
                  <a:pt x="0" y="1598178"/>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536700" y="2882900"/>
            <a:ext cx="2108200" cy="1244600"/>
          </a:xfrm>
          <a:prstGeom prst="rect">
            <a:avLst/>
          </a:prstGeom>
          <a:noFill/>
        </p:spPr>
      </p:pic>
      <p:pic>
        <p:nvPicPr>
          <p:cNvPr id="14" name="Picture 3"/>
          <p:cNvPicPr>
            <a:picLocks noChangeAspect="1" noChangeArrowheads="1"/>
          </p:cNvPicPr>
          <p:nvPr/>
        </p:nvPicPr>
        <p:blipFill>
          <a:blip r:embed="rId4"/>
          <a:srcRect/>
          <a:stretch>
            <a:fillRect/>
          </a:stretch>
        </p:blipFill>
        <p:spPr bwMode="auto">
          <a:xfrm>
            <a:off x="1752600" y="4648200"/>
            <a:ext cx="1549400" cy="1549400"/>
          </a:xfrm>
          <a:prstGeom prst="rect">
            <a:avLst/>
          </a:prstGeom>
          <a:noFill/>
        </p:spPr>
      </p:pic>
      <p:pic>
        <p:nvPicPr>
          <p:cNvPr id="15" name="Picture 3"/>
          <p:cNvPicPr>
            <a:picLocks noChangeAspect="1" noChangeArrowheads="1"/>
          </p:cNvPicPr>
          <p:nvPr/>
        </p:nvPicPr>
        <p:blipFill>
          <a:blip r:embed="rId5"/>
          <a:srcRect/>
          <a:stretch>
            <a:fillRect/>
          </a:stretch>
        </p:blipFill>
        <p:spPr bwMode="auto">
          <a:xfrm>
            <a:off x="6934200" y="2628900"/>
            <a:ext cx="2616200" cy="1752600"/>
          </a:xfrm>
          <a:prstGeom prst="rect">
            <a:avLst/>
          </a:prstGeom>
          <a:noFill/>
        </p:spPr>
      </p:pic>
      <p:sp>
        <p:nvSpPr>
          <p:cNvPr id="2" name="TextBox 1"/>
          <p:cNvSpPr txBox="1"/>
          <p:nvPr/>
        </p:nvSpPr>
        <p:spPr>
          <a:xfrm>
            <a:off x="1625600" y="4267200"/>
            <a:ext cx="1795363"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Vertex</a:t>
            </a:r>
            <a:r>
              <a:rPr lang="en-US" altLang="zh-CN" sz="1578" dirty="0" smtClean="0">
                <a:latin typeface="Calibri"/>
                <a:cs typeface="Calibri"/>
              </a:rPr>
              <a:t> </a:t>
            </a:r>
            <a:r>
              <a:rPr lang="en-US" altLang="zh-CN" sz="1578" b="1" dirty="0" smtClean="0">
                <a:solidFill>
                  <a:srgbClr val="FFFFFF"/>
                </a:solidFill>
                <a:latin typeface="Calibri"/>
                <a:cs typeface="Calibri"/>
              </a:rPr>
              <a:t>Buffer</a:t>
            </a:r>
            <a:r>
              <a:rPr lang="en-US" altLang="zh-CN" sz="1578" dirty="0" smtClean="0">
                <a:latin typeface="Calibri"/>
                <a:cs typeface="Calibri"/>
              </a:rPr>
              <a:t> </a:t>
            </a:r>
            <a:r>
              <a:rPr lang="en-US" altLang="zh-CN" sz="1578" b="1" dirty="0" smtClean="0">
                <a:solidFill>
                  <a:srgbClr val="FFFFFF"/>
                </a:solidFill>
                <a:latin typeface="Calibri"/>
                <a:cs typeface="Calibri"/>
              </a:rPr>
              <a:t>Objects</a:t>
            </a:r>
          </a:p>
        </p:txBody>
      </p:sp>
      <p:sp>
        <p:nvSpPr>
          <p:cNvPr id="16" name="TextBox 1"/>
          <p:cNvSpPr txBox="1"/>
          <p:nvPr/>
        </p:nvSpPr>
        <p:spPr>
          <a:xfrm>
            <a:off x="2159000" y="6286500"/>
            <a:ext cx="70540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Textures</a:t>
            </a:r>
          </a:p>
        </p:txBody>
      </p:sp>
      <p:sp>
        <p:nvSpPr>
          <p:cNvPr id="17" name="TextBox 1"/>
          <p:cNvSpPr txBox="1"/>
          <p:nvPr/>
        </p:nvSpPr>
        <p:spPr>
          <a:xfrm>
            <a:off x="685800" y="939800"/>
            <a:ext cx="6654198" cy="1547860"/>
          </a:xfrm>
          <a:prstGeom prst="rect">
            <a:avLst/>
          </a:prstGeom>
          <a:noFill/>
        </p:spPr>
        <p:txBody>
          <a:bodyPr wrap="none" lIns="0" tIns="0" rIns="0" rtlCol="0">
            <a:spAutoFit/>
          </a:bodyPr>
          <a:lstStyle/>
          <a:p>
            <a:pPr>
              <a:lnSpc>
                <a:spcPts val="4100"/>
              </a:lnSpc>
              <a:tabLst>
                <a:tab pos="2514600" algn="l"/>
              </a:tabLst>
            </a:pPr>
            <a:r>
              <a:rPr lang="en-US" altLang="zh-CN" sz="3858" b="1" dirty="0" smtClean="0">
                <a:solidFill>
                  <a:srgbClr val="FFFFFF"/>
                </a:solidFill>
                <a:latin typeface="Calibri"/>
                <a:cs typeface="Calibri"/>
              </a:rPr>
              <a:t>Data</a:t>
            </a:r>
            <a:r>
              <a:rPr lang="en-US" altLang="zh-CN" sz="3858" dirty="0" smtClean="0">
                <a:latin typeface="Calibri"/>
                <a:cs typeface="Calibri"/>
              </a:rPr>
              <a:t> </a:t>
            </a:r>
            <a:r>
              <a:rPr lang="en-US" altLang="zh-CN" sz="3858" b="1" dirty="0" smtClean="0">
                <a:solidFill>
                  <a:srgbClr val="FFFFFF"/>
                </a:solidFill>
                <a:latin typeface="Calibri"/>
                <a:cs typeface="Calibri"/>
              </a:rPr>
              <a:t>on</a:t>
            </a:r>
            <a:r>
              <a:rPr lang="en-US" altLang="zh-CN" sz="3858" dirty="0" smtClean="0">
                <a:latin typeface="Calibri"/>
                <a:cs typeface="Calibri"/>
              </a:rPr>
              <a:t> </a:t>
            </a:r>
            <a:r>
              <a:rPr lang="en-US" altLang="zh-CN" sz="3858" b="1" dirty="0" smtClean="0">
                <a:solidFill>
                  <a:srgbClr val="FFFFFF"/>
                </a:solidFill>
                <a:latin typeface="Calibri"/>
                <a:cs typeface="Calibri"/>
              </a:rPr>
              <a:t>the</a:t>
            </a:r>
            <a:r>
              <a:rPr lang="en-US" altLang="zh-CN" sz="3858" dirty="0" smtClean="0">
                <a:latin typeface="Calibri"/>
                <a:cs typeface="Calibri"/>
              </a:rPr>
              <a:t> </a:t>
            </a:r>
            <a:r>
              <a:rPr lang="en-US" altLang="zh-CN" sz="3858" b="1" dirty="0" smtClean="0">
                <a:solidFill>
                  <a:srgbClr val="FFFFFF"/>
                </a:solidFill>
                <a:latin typeface="Calibri"/>
                <a:cs typeface="Calibri"/>
              </a:rPr>
              <a:t>Device</a:t>
            </a:r>
          </a:p>
          <a:p>
            <a:pPr>
              <a:lnSpc>
                <a:spcPts val="3500"/>
              </a:lnSpc>
              <a:tabLst>
                <a:tab pos="2514600" algn="l"/>
              </a:tabLst>
            </a:pPr>
            <a:r>
              <a:rPr lang="en-US" altLang="zh-CN" sz="2806" b="1" dirty="0" smtClean="0">
                <a:solidFill>
                  <a:srgbClr val="90A7BF"/>
                </a:solidFill>
                <a:latin typeface="Calibri"/>
                <a:cs typeface="Calibri"/>
              </a:rPr>
              <a:t>OpenCL</a:t>
            </a:r>
            <a:r>
              <a:rPr lang="en-US" altLang="zh-CN" sz="2806" dirty="0" smtClean="0">
                <a:latin typeface="Calibri"/>
                <a:cs typeface="Calibri"/>
              </a:rPr>
              <a:t> </a:t>
            </a:r>
            <a:r>
              <a:rPr lang="en-US" altLang="zh-CN" sz="2806" b="1" dirty="0" smtClean="0">
                <a:solidFill>
                  <a:srgbClr val="90A7BF"/>
                </a:solidFill>
                <a:latin typeface="Calibri"/>
                <a:cs typeface="Calibri"/>
              </a:rPr>
              <a:t>joins</a:t>
            </a:r>
            <a:r>
              <a:rPr lang="en-US" altLang="zh-CN" sz="2806" dirty="0" smtClean="0">
                <a:latin typeface="Calibri"/>
                <a:cs typeface="Calibri"/>
              </a:rPr>
              <a:t> </a:t>
            </a:r>
            <a:r>
              <a:rPr lang="en-US" altLang="zh-CN" sz="2806" b="1" dirty="0" smtClean="0">
                <a:solidFill>
                  <a:srgbClr val="90A7BF"/>
                </a:solidFill>
                <a:latin typeface="Calibri"/>
                <a:cs typeface="Calibri"/>
              </a:rPr>
              <a:t>the</a:t>
            </a:r>
            <a:r>
              <a:rPr lang="en-US" altLang="zh-CN" sz="2806" dirty="0" smtClean="0">
                <a:latin typeface="Calibri"/>
                <a:cs typeface="Calibri"/>
              </a:rPr>
              <a:t> </a:t>
            </a:r>
            <a:r>
              <a:rPr lang="en-US" altLang="zh-CN" sz="2806" b="1" dirty="0" smtClean="0">
                <a:solidFill>
                  <a:srgbClr val="90A7BF"/>
                </a:solidFill>
                <a:latin typeface="Calibri"/>
                <a:cs typeface="Calibri"/>
              </a:rPr>
              <a:t>party</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100"/>
              </a:lnSpc>
              <a:tabLst>
                <a:tab pos="2514600" algn="l"/>
              </a:tabLst>
            </a:pPr>
            <a:r>
              <a:rPr lang="en-US" altLang="zh-CN" dirty="0" smtClean="0">
                <a:latin typeface="Calibri"/>
                <a:cs typeface="Calibri"/>
              </a:rPr>
              <a:t>	</a:t>
            </a:r>
            <a:r>
              <a:rPr lang="en-US" altLang="zh-CN" sz="1578" b="1" dirty="0" smtClean="0">
                <a:solidFill>
                  <a:srgbClr val="FFFFFF"/>
                </a:solidFill>
                <a:latin typeface="Calibri"/>
                <a:cs typeface="Calibri"/>
              </a:rPr>
              <a:t>Shaders:Vertex,Tessellation,</a:t>
            </a:r>
            <a:r>
              <a:rPr lang="en-US" altLang="zh-CN" sz="1578" dirty="0" smtClean="0">
                <a:latin typeface="Calibri"/>
                <a:cs typeface="Calibri"/>
              </a:rPr>
              <a:t> </a:t>
            </a:r>
            <a:r>
              <a:rPr lang="en-US" altLang="zh-CN" sz="1578" b="1" dirty="0" smtClean="0">
                <a:solidFill>
                  <a:srgbClr val="FFFFFF"/>
                </a:solidFill>
                <a:latin typeface="Calibri"/>
                <a:cs typeface="Calibri"/>
              </a:rPr>
              <a:t>Geometry,</a:t>
            </a:r>
            <a:r>
              <a:rPr lang="en-US" altLang="zh-CN" sz="1578" dirty="0" smtClean="0">
                <a:latin typeface="Calibri"/>
                <a:cs typeface="Calibri"/>
              </a:rPr>
              <a:t> </a:t>
            </a:r>
            <a:r>
              <a:rPr lang="en-US" altLang="zh-CN" sz="1578" b="1" dirty="0" smtClean="0">
                <a:solidFill>
                  <a:srgbClr val="FFFFFF"/>
                </a:solidFill>
                <a:latin typeface="Calibri"/>
                <a:cs typeface="Calibri"/>
              </a:rPr>
              <a:t>Fragment</a:t>
            </a:r>
          </a:p>
        </p:txBody>
      </p:sp>
      <p:sp>
        <p:nvSpPr>
          <p:cNvPr id="18" name="TextBox 1"/>
          <p:cNvSpPr txBox="1"/>
          <p:nvPr/>
        </p:nvSpPr>
        <p:spPr>
          <a:xfrm>
            <a:off x="4406900" y="3898900"/>
            <a:ext cx="844112" cy="922338"/>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Modify</a:t>
            </a:r>
            <a:r>
              <a:rPr lang="en-US" altLang="zh-CN" sz="1578" dirty="0" smtClean="0">
                <a:latin typeface="Calibri"/>
                <a:cs typeface="Calibri"/>
              </a:rPr>
              <a:t> </a:t>
            </a:r>
            <a:r>
              <a:rPr lang="en-US" altLang="zh-CN" sz="1578" b="1" dirty="0" smtClean="0">
                <a:solidFill>
                  <a:srgbClr val="FFFFFF"/>
                </a:solidFill>
                <a:latin typeface="Calibri"/>
                <a:cs typeface="Calibri"/>
              </a:rPr>
              <a:t>or</a:t>
            </a:r>
          </a:p>
          <a:p>
            <a:pPr>
              <a:lnSpc>
                <a:spcPts val="1700"/>
              </a:lnSpc>
              <a:tabLst/>
            </a:pPr>
            <a:r>
              <a:rPr lang="en-US" altLang="zh-CN" sz="1578" b="1" dirty="0" smtClean="0">
                <a:solidFill>
                  <a:srgbClr val="FFFFFF"/>
                </a:solidFill>
                <a:latin typeface="Calibri"/>
                <a:cs typeface="Calibri"/>
              </a:rPr>
              <a:t>Generate</a:t>
            </a:r>
          </a:p>
          <a:p>
            <a:pPr>
              <a:lnSpc>
                <a:spcPts val="1700"/>
              </a:lnSpc>
              <a:tabLst/>
            </a:pPr>
            <a:r>
              <a:rPr lang="en-US" altLang="zh-CN" sz="1578" b="1" dirty="0" smtClean="0">
                <a:solidFill>
                  <a:srgbClr val="FFFFFF"/>
                </a:solidFill>
                <a:latin typeface="Calibri"/>
                <a:cs typeface="Calibri"/>
              </a:rPr>
              <a:t>Vertex</a:t>
            </a:r>
          </a:p>
          <a:p>
            <a:pPr>
              <a:lnSpc>
                <a:spcPts val="1700"/>
              </a:lnSpc>
              <a:tabLst/>
            </a:pPr>
            <a:r>
              <a:rPr lang="en-US" altLang="zh-CN" sz="1578" b="1" dirty="0" smtClean="0">
                <a:solidFill>
                  <a:srgbClr val="FFFFFF"/>
                </a:solidFill>
                <a:latin typeface="Calibri"/>
                <a:cs typeface="Calibri"/>
              </a:rPr>
              <a:t>Data</a:t>
            </a:r>
          </a:p>
        </p:txBody>
      </p:sp>
      <p:sp>
        <p:nvSpPr>
          <p:cNvPr id="19" name="TextBox 1"/>
          <p:cNvSpPr txBox="1"/>
          <p:nvPr/>
        </p:nvSpPr>
        <p:spPr>
          <a:xfrm>
            <a:off x="5626100" y="3886200"/>
            <a:ext cx="633965" cy="704330"/>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Post</a:t>
            </a:r>
          </a:p>
          <a:p>
            <a:pPr>
              <a:lnSpc>
                <a:spcPts val="1700"/>
              </a:lnSpc>
              <a:tabLst/>
            </a:pPr>
            <a:r>
              <a:rPr lang="en-US" altLang="zh-CN" sz="1578" b="1" dirty="0" smtClean="0">
                <a:solidFill>
                  <a:srgbClr val="FFFFFF"/>
                </a:solidFill>
                <a:latin typeface="Calibri"/>
                <a:cs typeface="Calibri"/>
              </a:rPr>
              <a:t>Process</a:t>
            </a:r>
          </a:p>
          <a:p>
            <a:pPr>
              <a:lnSpc>
                <a:spcPts val="1700"/>
              </a:lnSpc>
              <a:tabLst/>
            </a:pPr>
            <a:r>
              <a:rPr lang="en-US" altLang="zh-CN" sz="1578" b="1" dirty="0" smtClean="0">
                <a:solidFill>
                  <a:srgbClr val="FFFFFF"/>
                </a:solidFill>
                <a:latin typeface="Calibri"/>
                <a:cs typeface="Calibri"/>
              </a:rPr>
              <a:t>Images</a:t>
            </a:r>
          </a:p>
        </p:txBody>
      </p:sp>
      <p:sp>
        <p:nvSpPr>
          <p:cNvPr id="20" name="TextBox 1"/>
          <p:cNvSpPr txBox="1"/>
          <p:nvPr/>
        </p:nvSpPr>
        <p:spPr>
          <a:xfrm>
            <a:off x="6477000" y="4419600"/>
            <a:ext cx="3453015" cy="268313"/>
          </a:xfrm>
          <a:prstGeom prst="rect">
            <a:avLst/>
          </a:prstGeom>
          <a:noFill/>
        </p:spPr>
        <p:txBody>
          <a:bodyPr wrap="none" lIns="0" tIns="0" rIns="0" rtlCol="0">
            <a:spAutoFit/>
          </a:bodyPr>
          <a:lstStyle/>
          <a:p>
            <a:pPr>
              <a:lnSpc>
                <a:spcPts val="1700"/>
              </a:lnSpc>
              <a:tabLst/>
            </a:pPr>
            <a:r>
              <a:rPr lang="en-US" altLang="zh-CN" sz="1578" b="1" dirty="0" smtClean="0">
                <a:solidFill>
                  <a:srgbClr val="FFFFFF"/>
                </a:solidFill>
                <a:latin typeface="Calibri"/>
                <a:cs typeface="Calibri"/>
              </a:rPr>
              <a:t>Texture</a:t>
            </a:r>
            <a:r>
              <a:rPr lang="en-US" altLang="zh-CN" sz="1578" dirty="0" smtClean="0">
                <a:latin typeface="Calibri"/>
                <a:cs typeface="Calibri"/>
              </a:rPr>
              <a:t> </a:t>
            </a:r>
            <a:r>
              <a:rPr lang="en-US" altLang="zh-CN" sz="1578" b="1" dirty="0" smtClean="0">
                <a:solidFill>
                  <a:srgbClr val="FFFFFF"/>
                </a:solidFill>
                <a:latin typeface="Calibri"/>
                <a:cs typeface="Calibri"/>
              </a:rPr>
              <a:t>or</a:t>
            </a:r>
            <a:r>
              <a:rPr lang="en-US" altLang="zh-CN" sz="1578" dirty="0" smtClean="0">
                <a:latin typeface="Calibri"/>
                <a:cs typeface="Calibri"/>
              </a:rPr>
              <a:t> </a:t>
            </a:r>
            <a:r>
              <a:rPr lang="en-US" altLang="zh-CN" sz="1578" b="1" dirty="0" smtClean="0">
                <a:solidFill>
                  <a:srgbClr val="FFFFFF"/>
                </a:solidFill>
                <a:latin typeface="Calibri"/>
                <a:cs typeface="Calibri"/>
              </a:rPr>
              <a:t>renderbuffer</a:t>
            </a:r>
            <a:r>
              <a:rPr lang="en-US" altLang="zh-CN" sz="1578" dirty="0" smtClean="0">
                <a:latin typeface="Calibri"/>
                <a:cs typeface="Calibri"/>
              </a:rPr>
              <a:t> </a:t>
            </a:r>
            <a:r>
              <a:rPr lang="en-US" altLang="zh-CN" sz="1578" b="1" dirty="0" smtClean="0">
                <a:solidFill>
                  <a:srgbClr val="FFFFFF"/>
                </a:solidFill>
                <a:latin typeface="Calibri"/>
                <a:cs typeface="Calibri"/>
              </a:rPr>
              <a:t>FBO</a:t>
            </a:r>
            <a:r>
              <a:rPr lang="en-US" altLang="zh-CN" sz="1578" dirty="0" smtClean="0">
                <a:latin typeface="Calibri"/>
                <a:cs typeface="Calibri"/>
              </a:rPr>
              <a:t> </a:t>
            </a:r>
            <a:r>
              <a:rPr lang="en-US" altLang="zh-CN" sz="1578" b="1" dirty="0" smtClean="0">
                <a:solidFill>
                  <a:srgbClr val="FFFFFF"/>
                </a:solidFill>
                <a:latin typeface="Calibri"/>
                <a:cs typeface="Calibri"/>
              </a:rPr>
              <a:t>attachments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1186103" y="3562757"/>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186103" y="4197573"/>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186103" y="4832389"/>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4 h 423210"/>
              <a:gd name="connsiteX3" fmla="*/ 16705 w 423210"/>
              <a:gd name="connsiteY3" fmla="*/ 406504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4"/>
                </a:lnTo>
                <a:lnTo>
                  <a:pt x="16705" y="406504"/>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8" name="Freeform 3"/>
          <p:cNvSpPr/>
          <p:nvPr/>
        </p:nvSpPr>
        <p:spPr>
          <a:xfrm>
            <a:off x="1186103" y="5467205"/>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1186103" y="1658308"/>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0" name="Freeform 3"/>
          <p:cNvSpPr/>
          <p:nvPr/>
        </p:nvSpPr>
        <p:spPr>
          <a:xfrm>
            <a:off x="1186103" y="2293124"/>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1186103" y="2927941"/>
            <a:ext cx="423210" cy="423210"/>
          </a:xfrm>
          <a:custGeom>
            <a:avLst/>
            <a:gdLst>
              <a:gd name="connsiteX0" fmla="*/ 16705 w 423210"/>
              <a:gd name="connsiteY0" fmla="*/ 16705 h 423210"/>
              <a:gd name="connsiteX1" fmla="*/ 406505 w 423210"/>
              <a:gd name="connsiteY1" fmla="*/ 16705 h 423210"/>
              <a:gd name="connsiteX2" fmla="*/ 406505 w 423210"/>
              <a:gd name="connsiteY2" fmla="*/ 406505 h 423210"/>
              <a:gd name="connsiteX3" fmla="*/ 16705 w 423210"/>
              <a:gd name="connsiteY3" fmla="*/ 406505 h 423210"/>
              <a:gd name="connsiteX4" fmla="*/ 16705 w 423210"/>
              <a:gd name="connsiteY4" fmla="*/ 16705 h 4232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3210" h="423210">
                <a:moveTo>
                  <a:pt x="16705" y="16705"/>
                </a:moveTo>
                <a:lnTo>
                  <a:pt x="406505" y="16705"/>
                </a:lnTo>
                <a:lnTo>
                  <a:pt x="406505" y="406505"/>
                </a:lnTo>
                <a:lnTo>
                  <a:pt x="16705" y="406505"/>
                </a:lnTo>
                <a:lnTo>
                  <a:pt x="16705" y="16705"/>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pic>
        <p:nvPicPr>
          <p:cNvPr id="1027" name="Picture 3"/>
          <p:cNvPicPr>
            <a:picLocks noChangeAspect="1" noChangeArrowheads="1"/>
          </p:cNvPicPr>
          <p:nvPr/>
        </p:nvPicPr>
        <p:blipFill>
          <a:blip r:embed="rId3"/>
          <a:srcRect/>
          <a:stretch>
            <a:fillRect/>
          </a:stretch>
        </p:blipFill>
        <p:spPr bwMode="auto">
          <a:xfrm>
            <a:off x="1193800" y="1663700"/>
            <a:ext cx="406400" cy="419100"/>
          </a:xfrm>
          <a:prstGeom prst="rect">
            <a:avLst/>
          </a:prstGeom>
          <a:noFill/>
        </p:spPr>
      </p:pic>
      <p:pic>
        <p:nvPicPr>
          <p:cNvPr id="12" name="Picture 3"/>
          <p:cNvPicPr>
            <a:picLocks noChangeAspect="1" noChangeArrowheads="1"/>
          </p:cNvPicPr>
          <p:nvPr/>
        </p:nvPicPr>
        <p:blipFill>
          <a:blip r:embed="rId4"/>
          <a:srcRect/>
          <a:stretch>
            <a:fillRect/>
          </a:stretch>
        </p:blipFill>
        <p:spPr bwMode="auto">
          <a:xfrm>
            <a:off x="1193800" y="2298700"/>
            <a:ext cx="406400" cy="419100"/>
          </a:xfrm>
          <a:prstGeom prst="rect">
            <a:avLst/>
          </a:prstGeom>
          <a:noFill/>
        </p:spPr>
      </p:pic>
      <p:pic>
        <p:nvPicPr>
          <p:cNvPr id="13" name="Picture 3"/>
          <p:cNvPicPr>
            <a:picLocks noChangeAspect="1" noChangeArrowheads="1"/>
          </p:cNvPicPr>
          <p:nvPr/>
        </p:nvPicPr>
        <p:blipFill>
          <a:blip r:embed="rId5"/>
          <a:srcRect/>
          <a:stretch>
            <a:fillRect/>
          </a:stretch>
        </p:blipFill>
        <p:spPr bwMode="auto">
          <a:xfrm>
            <a:off x="1193800" y="2933700"/>
            <a:ext cx="406400" cy="419100"/>
          </a:xfrm>
          <a:prstGeom prst="rect">
            <a:avLst/>
          </a:prstGeom>
          <a:noFill/>
        </p:spPr>
      </p:pic>
      <p:pic>
        <p:nvPicPr>
          <p:cNvPr id="14" name="Picture 3"/>
          <p:cNvPicPr>
            <a:picLocks noChangeAspect="1" noChangeArrowheads="1"/>
          </p:cNvPicPr>
          <p:nvPr/>
        </p:nvPicPr>
        <p:blipFill>
          <a:blip r:embed="rId6"/>
          <a:srcRect/>
          <a:stretch>
            <a:fillRect/>
          </a:stretch>
        </p:blipFill>
        <p:spPr bwMode="auto">
          <a:xfrm>
            <a:off x="1193800" y="3568700"/>
            <a:ext cx="406400" cy="419100"/>
          </a:xfrm>
          <a:prstGeom prst="rect">
            <a:avLst/>
          </a:prstGeom>
          <a:noFill/>
        </p:spPr>
      </p:pic>
      <p:pic>
        <p:nvPicPr>
          <p:cNvPr id="15" name="Picture 3"/>
          <p:cNvPicPr>
            <a:picLocks noChangeAspect="1" noChangeArrowheads="1"/>
          </p:cNvPicPr>
          <p:nvPr/>
        </p:nvPicPr>
        <p:blipFill>
          <a:blip r:embed="rId7"/>
          <a:srcRect/>
          <a:stretch>
            <a:fillRect/>
          </a:stretch>
        </p:blipFill>
        <p:spPr bwMode="auto">
          <a:xfrm>
            <a:off x="1193800" y="4203700"/>
            <a:ext cx="406400" cy="419100"/>
          </a:xfrm>
          <a:prstGeom prst="rect">
            <a:avLst/>
          </a:prstGeom>
          <a:noFill/>
        </p:spPr>
      </p:pic>
      <p:pic>
        <p:nvPicPr>
          <p:cNvPr id="16" name="Picture 3"/>
          <p:cNvPicPr>
            <a:picLocks noChangeAspect="1" noChangeArrowheads="1"/>
          </p:cNvPicPr>
          <p:nvPr/>
        </p:nvPicPr>
        <p:blipFill>
          <a:blip r:embed="rId8"/>
          <a:srcRect/>
          <a:stretch>
            <a:fillRect/>
          </a:stretch>
        </p:blipFill>
        <p:spPr bwMode="auto">
          <a:xfrm>
            <a:off x="1193800" y="4838700"/>
            <a:ext cx="406400" cy="419100"/>
          </a:xfrm>
          <a:prstGeom prst="rect">
            <a:avLst/>
          </a:prstGeom>
          <a:noFill/>
        </p:spPr>
      </p:pic>
      <p:pic>
        <p:nvPicPr>
          <p:cNvPr id="17" name="Picture 3"/>
          <p:cNvPicPr>
            <a:picLocks noChangeAspect="1" noChangeArrowheads="1"/>
          </p:cNvPicPr>
          <p:nvPr/>
        </p:nvPicPr>
        <p:blipFill>
          <a:blip r:embed="rId9"/>
          <a:srcRect/>
          <a:stretch>
            <a:fillRect/>
          </a:stretch>
        </p:blipFill>
        <p:spPr bwMode="auto">
          <a:xfrm>
            <a:off x="1193800" y="5473700"/>
            <a:ext cx="406400" cy="406400"/>
          </a:xfrm>
          <a:prstGeom prst="rect">
            <a:avLst/>
          </a:prstGeom>
          <a:noFill/>
        </p:spPr>
      </p:pic>
      <p:pic>
        <p:nvPicPr>
          <p:cNvPr id="18" name="Picture 3"/>
          <p:cNvPicPr>
            <a:picLocks noChangeAspect="1" noChangeArrowheads="1"/>
          </p:cNvPicPr>
          <p:nvPr/>
        </p:nvPicPr>
        <p:blipFill>
          <a:blip r:embed="rId10"/>
          <a:srcRect/>
          <a:stretch>
            <a:fillRect/>
          </a:stretch>
        </p:blipFill>
        <p:spPr bwMode="auto">
          <a:xfrm>
            <a:off x="6896100" y="2552700"/>
            <a:ext cx="2438400" cy="2438400"/>
          </a:xfrm>
          <a:prstGeom prst="rect">
            <a:avLst/>
          </a:prstGeom>
          <a:noFill/>
        </p:spPr>
      </p:pic>
      <p:sp>
        <p:nvSpPr>
          <p:cNvPr id="2" name="TextBox 1"/>
          <p:cNvSpPr txBox="1"/>
          <p:nvPr/>
        </p:nvSpPr>
        <p:spPr>
          <a:xfrm>
            <a:off x="1727200" y="4902200"/>
            <a:ext cx="3629302" cy="1013867"/>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Where</a:t>
            </a:r>
            <a:r>
              <a:rPr lang="en-US" altLang="zh-CN" sz="2455" dirty="0" smtClean="0">
                <a:latin typeface="Calibri"/>
                <a:cs typeface="Calibri"/>
              </a:rPr>
              <a:t> </a:t>
            </a:r>
            <a:r>
              <a:rPr lang="en-US" altLang="zh-CN" sz="2455" b="1" dirty="0" smtClean="0">
                <a:solidFill>
                  <a:srgbClr val="FFFFFF"/>
                </a:solidFill>
                <a:latin typeface="Calibri"/>
                <a:cs typeface="Calibri"/>
              </a:rPr>
              <a:t>is</a:t>
            </a:r>
            <a:r>
              <a:rPr lang="en-US" altLang="zh-CN" sz="2455" dirty="0" smtClean="0">
                <a:latin typeface="Calibri"/>
                <a:cs typeface="Calibri"/>
              </a:rPr>
              <a:t> </a:t>
            </a:r>
            <a:r>
              <a:rPr lang="en-US" altLang="zh-CN" sz="2455" b="1" dirty="0" smtClean="0">
                <a:solidFill>
                  <a:srgbClr val="FFFFFF"/>
                </a:solidFill>
                <a:latin typeface="Calibri"/>
                <a:cs typeface="Calibri"/>
              </a:rPr>
              <a:t>my</a:t>
            </a:r>
            <a:r>
              <a:rPr lang="en-US" altLang="zh-CN" sz="2455" dirty="0" smtClean="0">
                <a:latin typeface="Calibri"/>
                <a:cs typeface="Calibri"/>
              </a:rPr>
              <a:t> </a:t>
            </a:r>
            <a:r>
              <a:rPr lang="en-US" altLang="zh-CN" sz="2455" b="1" dirty="0" smtClean="0">
                <a:solidFill>
                  <a:srgbClr val="FFFFFF"/>
                </a:solidFill>
                <a:latin typeface="Calibri"/>
                <a:cs typeface="Calibri"/>
              </a:rPr>
              <a:t>data</a:t>
            </a:r>
            <a:r>
              <a:rPr lang="en-US" altLang="zh-CN" sz="2455" dirty="0" smtClean="0">
                <a:latin typeface="Calibri"/>
                <a:cs typeface="Calibri"/>
              </a:rPr>
              <a:t> </a:t>
            </a:r>
            <a:r>
              <a:rPr lang="en-US" altLang="zh-CN" sz="2455" b="1" dirty="0" smtClean="0">
                <a:solidFill>
                  <a:srgbClr val="FFFFFF"/>
                </a:solidFill>
                <a:latin typeface="Calibri"/>
                <a:cs typeface="Calibri"/>
              </a:rPr>
              <a:t>destined?</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How</a:t>
            </a:r>
            <a:r>
              <a:rPr lang="en-US" altLang="zh-CN" sz="2455" dirty="0" smtClean="0">
                <a:latin typeface="Calibri"/>
                <a:cs typeface="Calibri"/>
              </a:rPr>
              <a:t> </a:t>
            </a:r>
            <a:r>
              <a:rPr lang="en-US" altLang="zh-CN" sz="2455" b="1" dirty="0" smtClean="0">
                <a:solidFill>
                  <a:srgbClr val="FFFFFF"/>
                </a:solidFill>
                <a:latin typeface="Calibri"/>
                <a:cs typeface="Calibri"/>
              </a:rPr>
              <a:t>hard</a:t>
            </a:r>
            <a:r>
              <a:rPr lang="en-US" altLang="zh-CN" sz="2455" dirty="0" smtClean="0">
                <a:latin typeface="Calibri"/>
                <a:cs typeface="Calibri"/>
              </a:rPr>
              <a:t> </a:t>
            </a:r>
            <a:r>
              <a:rPr lang="en-US" altLang="zh-CN" sz="2455" b="1" dirty="0" smtClean="0">
                <a:solidFill>
                  <a:srgbClr val="FFFFFF"/>
                </a:solidFill>
                <a:latin typeface="Calibri"/>
                <a:cs typeface="Calibri"/>
              </a:rPr>
              <a:t>am</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working?</a:t>
            </a:r>
          </a:p>
        </p:txBody>
      </p:sp>
      <p:sp>
        <p:nvSpPr>
          <p:cNvPr id="19" name="TextBox 1"/>
          <p:cNvSpPr txBox="1"/>
          <p:nvPr/>
        </p:nvSpPr>
        <p:spPr>
          <a:xfrm>
            <a:off x="1727200" y="1701800"/>
            <a:ext cx="3684797" cy="386986"/>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Am</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waiting</a:t>
            </a:r>
            <a:r>
              <a:rPr lang="en-US" altLang="zh-CN" sz="2455" dirty="0" smtClean="0">
                <a:latin typeface="Calibri"/>
                <a:cs typeface="Calibri"/>
              </a:rPr>
              <a:t> </a:t>
            </a:r>
            <a:r>
              <a:rPr lang="en-US" altLang="zh-CN" sz="2455" b="1" dirty="0" smtClean="0">
                <a:solidFill>
                  <a:srgbClr val="FFFFFF"/>
                </a:solidFill>
                <a:latin typeface="Calibri"/>
                <a:cs typeface="Calibri"/>
              </a:rPr>
              <a:t>for</a:t>
            </a:r>
            <a:r>
              <a:rPr lang="en-US" altLang="zh-CN" sz="2455" dirty="0" smtClean="0">
                <a:latin typeface="Calibri"/>
                <a:cs typeface="Calibri"/>
              </a:rPr>
              <a:t> </a:t>
            </a:r>
            <a:r>
              <a:rPr lang="en-US" altLang="zh-CN" sz="2455" b="1" dirty="0" smtClean="0">
                <a:solidFill>
                  <a:srgbClr val="FFFFFF"/>
                </a:solidFill>
                <a:latin typeface="Calibri"/>
                <a:cs typeface="Calibri"/>
              </a:rPr>
              <a:t>something?</a:t>
            </a:r>
          </a:p>
        </p:txBody>
      </p:sp>
      <p:sp>
        <p:nvSpPr>
          <p:cNvPr id="20" name="TextBox 1"/>
          <p:cNvSpPr txBox="1"/>
          <p:nvPr/>
        </p:nvSpPr>
        <p:spPr>
          <a:xfrm>
            <a:off x="1727200" y="2400300"/>
            <a:ext cx="4773019" cy="2282419"/>
          </a:xfrm>
          <a:prstGeom prst="rect">
            <a:avLst/>
          </a:prstGeom>
          <a:noFill/>
        </p:spPr>
        <p:txBody>
          <a:bodyPr wrap="none" lIns="0" tIns="0" rIns="0" rtlCol="0">
            <a:spAutoFit/>
          </a:bodyPr>
          <a:lstStyle/>
          <a:p>
            <a:pPr>
              <a:lnSpc>
                <a:spcPts val="2600"/>
              </a:lnSpc>
              <a:tabLst/>
            </a:pP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avoided</a:t>
            </a:r>
            <a:r>
              <a:rPr lang="en-US" altLang="zh-CN" sz="2455" dirty="0" smtClean="0">
                <a:latin typeface="Calibri"/>
                <a:cs typeface="Calibri"/>
              </a:rPr>
              <a:t> </a:t>
            </a:r>
            <a:r>
              <a:rPr lang="en-US" altLang="zh-CN" sz="2455" b="1" dirty="0" smtClean="0">
                <a:solidFill>
                  <a:srgbClr val="FFFFFF"/>
                </a:solidFill>
                <a:latin typeface="Calibri"/>
                <a:cs typeface="Calibri"/>
              </a:rPr>
              <a:t>something</a:t>
            </a:r>
            <a:r>
              <a:rPr lang="en-US" altLang="zh-CN" sz="2455" dirty="0" smtClean="0">
                <a:latin typeface="Calibri"/>
                <a:cs typeface="Calibri"/>
              </a:rPr>
              <a:t> </a:t>
            </a:r>
            <a:r>
              <a:rPr lang="en-US" altLang="zh-CN" sz="2455" b="1" dirty="0" smtClean="0">
                <a:solidFill>
                  <a:srgbClr val="FFFFFF"/>
                </a:solidFill>
                <a:latin typeface="Calibri"/>
                <a:cs typeface="Calibri"/>
              </a:rPr>
              <a:t>intensive?</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Do</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have</a:t>
            </a:r>
            <a:r>
              <a:rPr lang="en-US" altLang="zh-CN" sz="2455" dirty="0" smtClean="0">
                <a:latin typeface="Calibri"/>
                <a:cs typeface="Calibri"/>
              </a:rPr>
              <a:t> </a:t>
            </a:r>
            <a:r>
              <a:rPr lang="en-US" altLang="zh-CN" sz="2455" b="1" dirty="0" smtClean="0">
                <a:solidFill>
                  <a:srgbClr val="FFFFFF"/>
                </a:solidFill>
                <a:latin typeface="Calibri"/>
                <a:cs typeface="Calibri"/>
              </a:rPr>
              <a:t>a</a:t>
            </a:r>
            <a:r>
              <a:rPr lang="en-US" altLang="zh-CN" sz="2455" dirty="0" smtClean="0">
                <a:latin typeface="Calibri"/>
                <a:cs typeface="Calibri"/>
              </a:rPr>
              <a:t> </a:t>
            </a:r>
            <a:r>
              <a:rPr lang="en-US" altLang="zh-CN" sz="2455" b="1" dirty="0" smtClean="0">
                <a:solidFill>
                  <a:srgbClr val="FFFFFF"/>
                </a:solidFill>
                <a:latin typeface="Calibri"/>
                <a:cs typeface="Calibri"/>
              </a:rPr>
              <a:t>parallel</a:t>
            </a:r>
            <a:r>
              <a:rPr lang="en-US" altLang="zh-CN" sz="2455" dirty="0" smtClean="0">
                <a:latin typeface="Calibri"/>
                <a:cs typeface="Calibri"/>
              </a:rPr>
              <a:t> </a:t>
            </a:r>
            <a:r>
              <a:rPr lang="en-US" altLang="zh-CN" sz="2455" b="1" dirty="0" smtClean="0">
                <a:solidFill>
                  <a:srgbClr val="FFFFFF"/>
                </a:solidFill>
                <a:latin typeface="Calibri"/>
                <a:cs typeface="Calibri"/>
              </a:rPr>
              <a:t>workload?</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Can</a:t>
            </a:r>
            <a:r>
              <a:rPr lang="en-US" altLang="zh-CN" sz="2455" dirty="0" smtClean="0">
                <a:latin typeface="Calibri"/>
                <a:cs typeface="Calibri"/>
              </a:rPr>
              <a:t> </a:t>
            </a:r>
            <a:r>
              <a:rPr lang="en-US" altLang="zh-CN" sz="2455" b="1" dirty="0" smtClean="0">
                <a:solidFill>
                  <a:srgbClr val="FFFFFF"/>
                </a:solidFill>
                <a:latin typeface="Calibri"/>
                <a:cs typeface="Calibri"/>
              </a:rPr>
              <a:t>I</a:t>
            </a:r>
            <a:r>
              <a:rPr lang="en-US" altLang="zh-CN" sz="2455" dirty="0" smtClean="0">
                <a:latin typeface="Calibri"/>
                <a:cs typeface="Calibri"/>
              </a:rPr>
              <a:t> </a:t>
            </a:r>
            <a:r>
              <a:rPr lang="en-US" altLang="zh-CN" sz="2455" b="1" dirty="0" smtClean="0">
                <a:solidFill>
                  <a:srgbClr val="FFFFFF"/>
                </a:solidFill>
                <a:latin typeface="Calibri"/>
                <a:cs typeface="Calibri"/>
              </a:rPr>
              <a:t>earn</a:t>
            </a:r>
            <a:r>
              <a:rPr lang="en-US" altLang="zh-CN" sz="2455" dirty="0" smtClean="0">
                <a:latin typeface="Calibri"/>
                <a:cs typeface="Calibri"/>
              </a:rPr>
              <a:t> </a:t>
            </a:r>
            <a:r>
              <a:rPr lang="en-US" altLang="zh-CN" sz="2455" b="1" dirty="0" smtClean="0">
                <a:solidFill>
                  <a:srgbClr val="FFFFFF"/>
                </a:solidFill>
                <a:latin typeface="Calibri"/>
                <a:cs typeface="Calibri"/>
              </a:rPr>
              <a:t>a</a:t>
            </a:r>
            <a:r>
              <a:rPr lang="en-US" altLang="zh-CN" sz="2455" dirty="0" smtClean="0">
                <a:latin typeface="Calibri"/>
                <a:cs typeface="Calibri"/>
              </a:rPr>
              <a:t> </a:t>
            </a:r>
            <a:r>
              <a:rPr lang="en-US" altLang="zh-CN" sz="2455" b="1" dirty="0" smtClean="0">
                <a:solidFill>
                  <a:srgbClr val="FFFFFF"/>
                </a:solidFill>
                <a:latin typeface="Calibri"/>
                <a:cs typeface="Calibri"/>
              </a:rPr>
              <a:t>parallel</a:t>
            </a:r>
            <a:r>
              <a:rPr lang="en-US" altLang="zh-CN" sz="2455" dirty="0" smtClean="0">
                <a:latin typeface="Calibri"/>
                <a:cs typeface="Calibri"/>
              </a:rPr>
              <a:t> </a:t>
            </a:r>
            <a:r>
              <a:rPr lang="en-US" altLang="zh-CN" sz="2455" b="1" dirty="0" smtClean="0">
                <a:solidFill>
                  <a:srgbClr val="FFFFFF"/>
                </a:solidFill>
                <a:latin typeface="Calibri"/>
                <a:cs typeface="Calibri"/>
              </a:rPr>
              <a:t>workload?</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900"/>
              </a:lnSpc>
              <a:tabLst/>
            </a:pPr>
            <a:r>
              <a:rPr lang="en-US" altLang="zh-CN" sz="2455" b="1" dirty="0" smtClean="0">
                <a:solidFill>
                  <a:srgbClr val="FFFFFF"/>
                </a:solidFill>
                <a:latin typeface="Calibri"/>
                <a:cs typeface="Calibri"/>
              </a:rPr>
              <a:t>Where</a:t>
            </a:r>
            <a:r>
              <a:rPr lang="en-US" altLang="zh-CN" sz="2455" dirty="0" smtClean="0">
                <a:latin typeface="Calibri"/>
                <a:cs typeface="Calibri"/>
              </a:rPr>
              <a:t> </a:t>
            </a:r>
            <a:r>
              <a:rPr lang="en-US" altLang="zh-CN" sz="2455" b="1" dirty="0" smtClean="0">
                <a:solidFill>
                  <a:srgbClr val="FFFFFF"/>
                </a:solidFill>
                <a:latin typeface="Calibri"/>
                <a:cs typeface="Calibri"/>
              </a:rPr>
              <a:t>is</a:t>
            </a:r>
            <a:r>
              <a:rPr lang="en-US" altLang="zh-CN" sz="2455" dirty="0" smtClean="0">
                <a:latin typeface="Calibri"/>
                <a:cs typeface="Calibri"/>
              </a:rPr>
              <a:t> </a:t>
            </a:r>
            <a:r>
              <a:rPr lang="en-US" altLang="zh-CN" sz="2455" b="1" dirty="0" smtClean="0">
                <a:solidFill>
                  <a:srgbClr val="FFFFFF"/>
                </a:solidFill>
                <a:latin typeface="Calibri"/>
                <a:cs typeface="Calibri"/>
              </a:rPr>
              <a:t>my</a:t>
            </a:r>
            <a:r>
              <a:rPr lang="en-US" altLang="zh-CN" sz="2455" dirty="0" smtClean="0">
                <a:latin typeface="Calibri"/>
                <a:cs typeface="Calibri"/>
              </a:rPr>
              <a:t> </a:t>
            </a:r>
            <a:r>
              <a:rPr lang="en-US" altLang="zh-CN" sz="2455" b="1" dirty="0" smtClean="0">
                <a:solidFill>
                  <a:srgbClr val="FFFFFF"/>
                </a:solidFill>
                <a:latin typeface="Calibri"/>
                <a:cs typeface="Calibri"/>
              </a:rPr>
              <a:t>data</a:t>
            </a:r>
            <a:r>
              <a:rPr lang="en-US" altLang="zh-CN" sz="2455" dirty="0" smtClean="0">
                <a:latin typeface="Calibri"/>
                <a:cs typeface="Calibri"/>
              </a:rPr>
              <a:t> </a:t>
            </a:r>
            <a:r>
              <a:rPr lang="en-US" altLang="zh-CN" sz="2455" b="1" dirty="0" smtClean="0">
                <a:solidFill>
                  <a:srgbClr val="FFFFFF"/>
                </a:solidFill>
                <a:latin typeface="Calibri"/>
                <a:cs typeface="Calibri"/>
              </a:rPr>
              <a:t>now?</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4424843"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Development Tasks:</a:t>
            </a:r>
          </a:p>
        </p:txBody>
      </p:sp>
      <p:sp>
        <p:nvSpPr>
          <p:cNvPr id="5" name="TextBox 4"/>
          <p:cNvSpPr txBox="1"/>
          <p:nvPr/>
        </p:nvSpPr>
        <p:spPr>
          <a:xfrm>
            <a:off x="697706" y="2103437"/>
            <a:ext cx="9133510" cy="3493264"/>
          </a:xfrm>
          <a:prstGeom prst="rect">
            <a:avLst/>
          </a:prstGeom>
          <a:noFill/>
        </p:spPr>
        <p:txBody>
          <a:bodyPr wrap="none" lIns="0" tIns="0" rIns="0" rtlCol="0">
            <a:spAutoFit/>
          </a:bodyPr>
          <a:lstStyle/>
          <a:p>
            <a:pPr>
              <a:defRPr/>
            </a:pPr>
            <a:r>
              <a:rPr lang="en-US" sz="3200" dirty="0">
                <a:solidFill>
                  <a:srgbClr val="FFFFFF"/>
                </a:solidFill>
              </a:rPr>
              <a:t>Determine what you want to parallelize</a:t>
            </a:r>
          </a:p>
          <a:p>
            <a:pPr>
              <a:defRPr/>
            </a:pPr>
            <a:endParaRPr lang="en-US" sz="3200" dirty="0" smtClean="0">
              <a:solidFill>
                <a:srgbClr val="FFFFFF"/>
              </a:solidFill>
            </a:endParaRPr>
          </a:p>
          <a:p>
            <a:pPr>
              <a:defRPr/>
            </a:pPr>
            <a:r>
              <a:rPr lang="en-US" sz="3200" dirty="0" smtClean="0">
                <a:solidFill>
                  <a:srgbClr val="FFFFFF"/>
                </a:solidFill>
              </a:rPr>
              <a:t>Write </a:t>
            </a:r>
            <a:r>
              <a:rPr lang="en-US" sz="3200" dirty="0">
                <a:solidFill>
                  <a:srgbClr val="FFFFFF"/>
                </a:solidFill>
              </a:rPr>
              <a:t>your kernels and auxiliary </a:t>
            </a:r>
            <a:r>
              <a:rPr lang="en-US" sz="3200" dirty="0" err="1">
                <a:solidFill>
                  <a:srgbClr val="FFFFFF"/>
                </a:solidFill>
              </a:rPr>
              <a:t>OpenCL</a:t>
            </a:r>
            <a:r>
              <a:rPr lang="en-US" sz="3200" dirty="0">
                <a:solidFill>
                  <a:srgbClr val="FFFFFF"/>
                </a:solidFill>
              </a:rPr>
              <a:t> routines </a:t>
            </a:r>
          </a:p>
          <a:p>
            <a:pPr>
              <a:defRPr/>
            </a:pPr>
            <a:endParaRPr lang="en-US" sz="3200" dirty="0" smtClean="0">
              <a:solidFill>
                <a:srgbClr val="FFFFFF"/>
              </a:solidFill>
            </a:endParaRPr>
          </a:p>
          <a:p>
            <a:pPr>
              <a:defRPr/>
            </a:pPr>
            <a:r>
              <a:rPr lang="en-US" sz="3200" dirty="0" smtClean="0">
                <a:solidFill>
                  <a:srgbClr val="FFFFFF"/>
                </a:solidFill>
              </a:rPr>
              <a:t>Set </a:t>
            </a:r>
            <a:r>
              <a:rPr lang="en-US" sz="3200" dirty="0">
                <a:solidFill>
                  <a:srgbClr val="FFFFFF"/>
                </a:solidFill>
              </a:rPr>
              <a:t>up the context</a:t>
            </a:r>
          </a:p>
          <a:p>
            <a:pPr>
              <a:defRPr/>
            </a:pPr>
            <a:endParaRPr lang="en-US" sz="3200" dirty="0" smtClean="0">
              <a:solidFill>
                <a:srgbClr val="FFFFFF"/>
              </a:solidFill>
            </a:endParaRPr>
          </a:p>
          <a:p>
            <a:pPr>
              <a:defRPr/>
            </a:pPr>
            <a:r>
              <a:rPr lang="en-US" sz="3200" dirty="0" smtClean="0">
                <a:solidFill>
                  <a:srgbClr val="FFFFFF"/>
                </a:solidFill>
              </a:rPr>
              <a:t>Write </a:t>
            </a:r>
            <a:r>
              <a:rPr lang="en-US" sz="3200" dirty="0">
                <a:solidFill>
                  <a:srgbClr val="FFFFFF"/>
                </a:solidFill>
              </a:rPr>
              <a:t>code to compile and build your </a:t>
            </a:r>
            <a:r>
              <a:rPr lang="en-US" sz="3200" dirty="0" err="1">
                <a:solidFill>
                  <a:srgbClr val="FFFFFF"/>
                </a:solidFill>
              </a:rPr>
              <a:t>OpenCL</a:t>
            </a:r>
            <a:r>
              <a:rPr lang="en-US" sz="3200" dirty="0">
                <a:solidFill>
                  <a:srgbClr val="FFFFFF"/>
                </a:solidFill>
              </a:rPr>
              <a:t> program</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4424843"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Development Tasks:</a:t>
            </a:r>
          </a:p>
        </p:txBody>
      </p:sp>
      <p:sp>
        <p:nvSpPr>
          <p:cNvPr id="5" name="TextBox 4"/>
          <p:cNvSpPr txBox="1"/>
          <p:nvPr/>
        </p:nvSpPr>
        <p:spPr>
          <a:xfrm>
            <a:off x="697706" y="2103437"/>
            <a:ext cx="9372600" cy="3493264"/>
          </a:xfrm>
          <a:prstGeom prst="rect">
            <a:avLst/>
          </a:prstGeom>
          <a:noFill/>
        </p:spPr>
        <p:txBody>
          <a:bodyPr wrap="square" lIns="0" tIns="0" rIns="0" rtlCol="0">
            <a:spAutoFit/>
          </a:bodyPr>
          <a:lstStyle/>
          <a:p>
            <a:pPr>
              <a:defRPr/>
            </a:pPr>
            <a:r>
              <a:rPr lang="en-US" sz="3200" dirty="0" err="1">
                <a:solidFill>
                  <a:srgbClr val="FFFFFF"/>
                </a:solidFill>
              </a:rPr>
              <a:t>Enqueue</a:t>
            </a:r>
            <a:r>
              <a:rPr lang="en-US" sz="3200" dirty="0">
                <a:solidFill>
                  <a:srgbClr val="FFFFFF"/>
                </a:solidFill>
              </a:rPr>
              <a:t> commands to the command queues to control the sequence and synchronization of kernel execution, reading and writing of data, and manipulation of memory </a:t>
            </a:r>
            <a:r>
              <a:rPr lang="en-US" sz="3200" dirty="0" smtClean="0">
                <a:solidFill>
                  <a:srgbClr val="FFFFFF"/>
                </a:solidFill>
              </a:rPr>
              <a:t>objects</a:t>
            </a:r>
          </a:p>
          <a:p>
            <a:pPr>
              <a:defRPr/>
            </a:pPr>
            <a:endParaRPr lang="en-US" sz="3200" dirty="0">
              <a:solidFill>
                <a:srgbClr val="FFFFFF"/>
              </a:solidFill>
            </a:endParaRPr>
          </a:p>
          <a:p>
            <a:pPr>
              <a:defRPr/>
            </a:pPr>
            <a:r>
              <a:rPr lang="en-US" sz="3200" dirty="0" err="1">
                <a:solidFill>
                  <a:srgbClr val="FFFFFF"/>
                </a:solidFill>
              </a:rPr>
              <a:t>Enqueue</a:t>
            </a:r>
            <a:r>
              <a:rPr lang="en-US" sz="3200" dirty="0">
                <a:solidFill>
                  <a:srgbClr val="FFFFFF"/>
                </a:solidFill>
              </a:rPr>
              <a:t> commands to read the output of the work-items into host memory </a:t>
            </a:r>
          </a:p>
        </p:txBody>
      </p:sp>
    </p:spTree>
    <p:extLst>
      <p:ext uri="{BB962C8B-B14F-4D97-AF65-F5344CB8AC3E}">
        <p14:creationId xmlns:p14="http://schemas.microsoft.com/office/powerpoint/2010/main" val="14737746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4290430"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Programming</a:t>
            </a:r>
            <a:r>
              <a:rPr lang="en-US" altLang="zh-CN" sz="4209" dirty="0" smtClean="0">
                <a:latin typeface="Calibri"/>
                <a:cs typeface="Calibri"/>
              </a:rPr>
              <a:t> </a:t>
            </a:r>
            <a:r>
              <a:rPr lang="en-US" altLang="zh-CN" sz="4209" dirty="0" smtClean="0">
                <a:solidFill>
                  <a:srgbClr val="FFFFFF"/>
                </a:solidFill>
                <a:latin typeface="Calibri"/>
                <a:cs typeface="Calibri"/>
              </a:rPr>
              <a:t>Steps</a:t>
            </a:r>
          </a:p>
        </p:txBody>
      </p:sp>
    </p:spTree>
    <p:extLst>
      <p:ext uri="{BB962C8B-B14F-4D97-AF65-F5344CB8AC3E}">
        <p14:creationId xmlns:p14="http://schemas.microsoft.com/office/powerpoint/2010/main" val="1000280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086470" y="3830050"/>
            <a:ext cx="6628332" cy="38980"/>
          </a:xfrm>
          <a:custGeom>
            <a:avLst/>
            <a:gdLst>
              <a:gd name="connsiteX0" fmla="*/ 0 w 6628332"/>
              <a:gd name="connsiteY0" fmla="*/ 26795 h 38980"/>
              <a:gd name="connsiteX1" fmla="*/ 1737 w 6628332"/>
              <a:gd name="connsiteY1" fmla="*/ 10090 h 38980"/>
              <a:gd name="connsiteX2" fmla="*/ 12835 w 6628332"/>
              <a:gd name="connsiteY2" fmla="*/ 0 h 38980"/>
              <a:gd name="connsiteX3" fmla="*/ 6617239 w 6628332"/>
              <a:gd name="connsiteY3" fmla="*/ 0 h 38980"/>
              <a:gd name="connsiteX4" fmla="*/ 6628332 w 6628332"/>
              <a:gd name="connsiteY4" fmla="*/ 10090 h 38980"/>
              <a:gd name="connsiteX5" fmla="*/ 6628332 w 6628332"/>
              <a:gd name="connsiteY5" fmla="*/ 26795 h 38980"/>
              <a:gd name="connsiteX6" fmla="*/ 6617239 w 6628332"/>
              <a:gd name="connsiteY6" fmla="*/ 38980 h 38980"/>
              <a:gd name="connsiteX7" fmla="*/ 12835 w 6628332"/>
              <a:gd name="connsiteY7" fmla="*/ 38980 h 38980"/>
              <a:gd name="connsiteX8" fmla="*/ 0 w 6628332"/>
              <a:gd name="connsiteY8" fmla="*/ 26795 h 389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628332" h="38980">
                <a:moveTo>
                  <a:pt x="0" y="26795"/>
                </a:moveTo>
                <a:lnTo>
                  <a:pt x="1737" y="10090"/>
                </a:lnTo>
                <a:cubicBezTo>
                  <a:pt x="1737" y="3002"/>
                  <a:pt x="5746" y="0"/>
                  <a:pt x="12835" y="0"/>
                </a:cubicBezTo>
                <a:lnTo>
                  <a:pt x="6617239" y="0"/>
                </a:lnTo>
                <a:cubicBezTo>
                  <a:pt x="6624329" y="0"/>
                  <a:pt x="6628332" y="3002"/>
                  <a:pt x="6628332" y="10090"/>
                </a:cubicBezTo>
                <a:lnTo>
                  <a:pt x="6628332" y="26795"/>
                </a:lnTo>
                <a:cubicBezTo>
                  <a:pt x="6628332" y="33884"/>
                  <a:pt x="6624329" y="38980"/>
                  <a:pt x="6617239" y="38980"/>
                </a:cubicBezTo>
                <a:lnTo>
                  <a:pt x="12835" y="38980"/>
                </a:lnTo>
                <a:cubicBezTo>
                  <a:pt x="5746" y="38980"/>
                  <a:pt x="0" y="33884"/>
                  <a:pt x="0" y="26795"/>
                </a:cubicBezTo>
              </a:path>
            </a:pathLst>
          </a:custGeom>
          <a:solidFill>
            <a:srgbClr val="92929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825443" y="3563799"/>
            <a:ext cx="591661" cy="591662"/>
          </a:xfrm>
          <a:custGeom>
            <a:avLst/>
            <a:gdLst>
              <a:gd name="connsiteX0" fmla="*/ 505013 w 591661"/>
              <a:gd name="connsiteY0" fmla="*/ 86648 h 591662"/>
              <a:gd name="connsiteX1" fmla="*/ 505013 w 591661"/>
              <a:gd name="connsiteY1" fmla="*/ 505014 h 591662"/>
              <a:gd name="connsiteX2" fmla="*/ 86648 w 591661"/>
              <a:gd name="connsiteY2" fmla="*/ 505014 h 591662"/>
              <a:gd name="connsiteX3" fmla="*/ 86648 w 591661"/>
              <a:gd name="connsiteY3" fmla="*/ 86648 h 591662"/>
              <a:gd name="connsiteX4" fmla="*/ 505013 w 591661"/>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1" h="591662">
                <a:moveTo>
                  <a:pt x="505013" y="86648"/>
                </a:moveTo>
                <a:cubicBezTo>
                  <a:pt x="620544" y="202179"/>
                  <a:pt x="620544" y="389484"/>
                  <a:pt x="505013" y="505014"/>
                </a:cubicBezTo>
                <a:cubicBezTo>
                  <a:pt x="389483" y="620545"/>
                  <a:pt x="202178" y="620545"/>
                  <a:pt x="86648" y="505014"/>
                </a:cubicBezTo>
                <a:cubicBezTo>
                  <a:pt x="-28882" y="389484"/>
                  <a:pt x="-28882" y="202179"/>
                  <a:pt x="86648" y="86648"/>
                </a:cubicBezTo>
                <a:cubicBezTo>
                  <a:pt x="202178" y="-28882"/>
                  <a:pt x="389483" y="-28882"/>
                  <a:pt x="505013"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808737" y="3547093"/>
            <a:ext cx="625073" cy="625074"/>
          </a:xfrm>
          <a:custGeom>
            <a:avLst/>
            <a:gdLst>
              <a:gd name="connsiteX0" fmla="*/ 521720 w 625073"/>
              <a:gd name="connsiteY0" fmla="*/ 103353 h 625074"/>
              <a:gd name="connsiteX1" fmla="*/ 521720 w 625073"/>
              <a:gd name="connsiteY1" fmla="*/ 521720 h 625074"/>
              <a:gd name="connsiteX2" fmla="*/ 103353 w 625073"/>
              <a:gd name="connsiteY2" fmla="*/ 521720 h 625074"/>
              <a:gd name="connsiteX3" fmla="*/ 103353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3" y="521720"/>
                </a:cubicBezTo>
                <a:cubicBezTo>
                  <a:pt x="-12176" y="406194"/>
                  <a:pt x="-12176" y="218884"/>
                  <a:pt x="103353"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6193286" y="3563799"/>
            <a:ext cx="591659" cy="591662"/>
          </a:xfrm>
          <a:custGeom>
            <a:avLst/>
            <a:gdLst>
              <a:gd name="connsiteX0" fmla="*/ 505014 w 591659"/>
              <a:gd name="connsiteY0" fmla="*/ 86648 h 591662"/>
              <a:gd name="connsiteX1" fmla="*/ 505014 w 591659"/>
              <a:gd name="connsiteY1" fmla="*/ 505014 h 591662"/>
              <a:gd name="connsiteX2" fmla="*/ 86643 w 591659"/>
              <a:gd name="connsiteY2" fmla="*/ 505014 h 591662"/>
              <a:gd name="connsiteX3" fmla="*/ 86643 w 591659"/>
              <a:gd name="connsiteY3" fmla="*/ 86648 h 591662"/>
              <a:gd name="connsiteX4" fmla="*/ 505014 w 591659"/>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9" h="591662">
                <a:moveTo>
                  <a:pt x="505014" y="86648"/>
                </a:moveTo>
                <a:cubicBezTo>
                  <a:pt x="620540" y="202179"/>
                  <a:pt x="620540" y="389484"/>
                  <a:pt x="505014" y="505014"/>
                </a:cubicBezTo>
                <a:cubicBezTo>
                  <a:pt x="389484" y="620545"/>
                  <a:pt x="202174" y="620545"/>
                  <a:pt x="86643" y="505014"/>
                </a:cubicBezTo>
                <a:cubicBezTo>
                  <a:pt x="-28881" y="389484"/>
                  <a:pt x="-28881" y="202179"/>
                  <a:pt x="86643" y="86648"/>
                </a:cubicBezTo>
                <a:cubicBezTo>
                  <a:pt x="202174" y="-28882"/>
                  <a:pt x="389484"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176581"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8377204" y="3563799"/>
            <a:ext cx="591663" cy="591662"/>
          </a:xfrm>
          <a:custGeom>
            <a:avLst/>
            <a:gdLst>
              <a:gd name="connsiteX0" fmla="*/ 505014 w 591663"/>
              <a:gd name="connsiteY0" fmla="*/ 86648 h 591662"/>
              <a:gd name="connsiteX1" fmla="*/ 505014 w 591663"/>
              <a:gd name="connsiteY1" fmla="*/ 505014 h 591662"/>
              <a:gd name="connsiteX2" fmla="*/ 86648 w 591663"/>
              <a:gd name="connsiteY2" fmla="*/ 505014 h 591662"/>
              <a:gd name="connsiteX3" fmla="*/ 86648 w 591663"/>
              <a:gd name="connsiteY3" fmla="*/ 86648 h 591662"/>
              <a:gd name="connsiteX4" fmla="*/ 505014 w 591663"/>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3" h="591662">
                <a:moveTo>
                  <a:pt x="505014" y="86648"/>
                </a:moveTo>
                <a:cubicBezTo>
                  <a:pt x="620545" y="202179"/>
                  <a:pt x="620545" y="389484"/>
                  <a:pt x="505014" y="505014"/>
                </a:cubicBezTo>
                <a:cubicBezTo>
                  <a:pt x="389482" y="620545"/>
                  <a:pt x="202179" y="620545"/>
                  <a:pt x="86648" y="505014"/>
                </a:cubicBezTo>
                <a:cubicBezTo>
                  <a:pt x="-28883" y="389484"/>
                  <a:pt x="-28883" y="202179"/>
                  <a:pt x="86648" y="86648"/>
                </a:cubicBezTo>
                <a:cubicBezTo>
                  <a:pt x="202179" y="-28882"/>
                  <a:pt x="389482"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8360500" y="3547093"/>
            <a:ext cx="625073" cy="625074"/>
          </a:xfrm>
          <a:custGeom>
            <a:avLst/>
            <a:gdLst>
              <a:gd name="connsiteX0" fmla="*/ 521720 w 625073"/>
              <a:gd name="connsiteY0" fmla="*/ 103353 h 625074"/>
              <a:gd name="connsiteX1" fmla="*/ 521720 w 625073"/>
              <a:gd name="connsiteY1" fmla="*/ 521720 h 625074"/>
              <a:gd name="connsiteX2" fmla="*/ 103354 w 625073"/>
              <a:gd name="connsiteY2" fmla="*/ 521720 h 625074"/>
              <a:gd name="connsiteX3" fmla="*/ 103354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4" y="521720"/>
                </a:cubicBezTo>
                <a:cubicBezTo>
                  <a:pt x="-12176" y="406194"/>
                  <a:pt x="-12176" y="218884"/>
                  <a:pt x="103354"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4009363" y="3563799"/>
            <a:ext cx="591658" cy="591662"/>
          </a:xfrm>
          <a:custGeom>
            <a:avLst/>
            <a:gdLst>
              <a:gd name="connsiteX0" fmla="*/ 505014 w 591658"/>
              <a:gd name="connsiteY0" fmla="*/ 86648 h 591662"/>
              <a:gd name="connsiteX1" fmla="*/ 505014 w 591658"/>
              <a:gd name="connsiteY1" fmla="*/ 505014 h 591662"/>
              <a:gd name="connsiteX2" fmla="*/ 86647 w 591658"/>
              <a:gd name="connsiteY2" fmla="*/ 505014 h 591662"/>
              <a:gd name="connsiteX3" fmla="*/ 86647 w 591658"/>
              <a:gd name="connsiteY3" fmla="*/ 86648 h 591662"/>
              <a:gd name="connsiteX4" fmla="*/ 505014 w 591658"/>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8" h="591662">
                <a:moveTo>
                  <a:pt x="505014" y="86648"/>
                </a:moveTo>
                <a:cubicBezTo>
                  <a:pt x="620539" y="202179"/>
                  <a:pt x="620539" y="389484"/>
                  <a:pt x="505014" y="505014"/>
                </a:cubicBezTo>
                <a:cubicBezTo>
                  <a:pt x="389483" y="620545"/>
                  <a:pt x="202173" y="620545"/>
                  <a:pt x="86647" y="505014"/>
                </a:cubicBezTo>
                <a:cubicBezTo>
                  <a:pt x="-28882" y="389484"/>
                  <a:pt x="-28882" y="202179"/>
                  <a:pt x="86647" y="86648"/>
                </a:cubicBezTo>
                <a:cubicBezTo>
                  <a:pt x="202173" y="-28882"/>
                  <a:pt x="389483"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3992659"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4290430"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Programming</a:t>
            </a:r>
            <a:r>
              <a:rPr lang="en-US" altLang="zh-CN" sz="4209" dirty="0" smtClean="0">
                <a:latin typeface="Calibri"/>
                <a:cs typeface="Calibri"/>
              </a:rPr>
              <a:t> </a:t>
            </a:r>
            <a:r>
              <a:rPr lang="en-US" altLang="zh-CN" sz="4209" dirty="0" smtClean="0">
                <a:solidFill>
                  <a:srgbClr val="FFFFFF"/>
                </a:solidFill>
                <a:latin typeface="Calibri"/>
                <a:cs typeface="Calibri"/>
              </a:rPr>
              <a:t>Steps</a:t>
            </a:r>
          </a:p>
        </p:txBody>
      </p:sp>
      <p:sp>
        <p:nvSpPr>
          <p:cNvPr id="14" name="TextBox 1"/>
          <p:cNvSpPr txBox="1"/>
          <p:nvPr/>
        </p:nvSpPr>
        <p:spPr>
          <a:xfrm>
            <a:off x="1244600" y="3124200"/>
            <a:ext cx="1750393" cy="983637"/>
          </a:xfrm>
          <a:prstGeom prst="rect">
            <a:avLst/>
          </a:prstGeom>
          <a:noFill/>
        </p:spPr>
        <p:txBody>
          <a:bodyPr wrap="none" lIns="0" tIns="0" rIns="0" rtlCol="0">
            <a:spAutoFit/>
          </a:bodyPr>
          <a:lstStyle/>
          <a:p>
            <a:pPr>
              <a:lnSpc>
                <a:spcPts val="2100"/>
              </a:lnSpc>
              <a:tabLst>
                <a:tab pos="787400" algn="l"/>
              </a:tabLst>
            </a:pPr>
            <a:r>
              <a:rPr lang="en-US" altLang="zh-CN" sz="2016" dirty="0" smtClean="0">
                <a:solidFill>
                  <a:srgbClr val="7A7A7A"/>
                </a:solidFill>
                <a:latin typeface="Calibri"/>
                <a:cs typeface="Calibri"/>
              </a:rPr>
              <a:t>Context</a:t>
            </a:r>
            <a:r>
              <a:rPr lang="en-US" altLang="zh-CN" sz="2016" dirty="0" smtClean="0">
                <a:latin typeface="Calibri"/>
                <a:cs typeface="Calibri"/>
              </a:rPr>
              <a:t> </a:t>
            </a:r>
            <a:r>
              <a:rPr lang="en-US" altLang="zh-CN" sz="2016" dirty="0" smtClean="0">
                <a:solidFill>
                  <a:srgbClr val="7A7A7A"/>
                </a:solidFill>
                <a:latin typeface="Calibri"/>
                <a:cs typeface="Calibri"/>
              </a:rPr>
              <a:t>creation</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787400" algn="l"/>
              </a:tabLst>
            </a:pPr>
            <a:r>
              <a:rPr lang="en-US" altLang="zh-CN" dirty="0" smtClean="0">
                <a:latin typeface="Calibri"/>
                <a:cs typeface="Calibri"/>
              </a:rPr>
              <a:t>	</a:t>
            </a:r>
            <a:r>
              <a:rPr lang="en-US" altLang="zh-CN" sz="2718" dirty="0" smtClean="0">
                <a:solidFill>
                  <a:srgbClr val="929292"/>
                </a:solidFill>
                <a:latin typeface="Calibri"/>
                <a:cs typeface="Calibri"/>
              </a:rPr>
              <a:t>1</a:t>
            </a:r>
          </a:p>
        </p:txBody>
      </p:sp>
      <p:sp>
        <p:nvSpPr>
          <p:cNvPr id="15" name="TextBox 1"/>
          <p:cNvSpPr txBox="1"/>
          <p:nvPr/>
        </p:nvSpPr>
        <p:spPr>
          <a:xfrm>
            <a:off x="5740400" y="2971800"/>
            <a:ext cx="1520138" cy="1150349"/>
          </a:xfrm>
          <a:prstGeom prst="rect">
            <a:avLst/>
          </a:prstGeom>
          <a:noFill/>
        </p:spPr>
        <p:txBody>
          <a:bodyPr wrap="none" lIns="0" tIns="0" rIns="0" rtlCol="0">
            <a:spAutoFit/>
          </a:bodyPr>
          <a:lstStyle/>
          <a:p>
            <a:pPr>
              <a:lnSpc>
                <a:spcPts val="1100"/>
              </a:lnSpc>
              <a:tabLst>
                <a:tab pos="660400" algn="l"/>
                <a:tab pos="736600" algn="l"/>
              </a:tabLst>
            </a:pPr>
            <a:r>
              <a:rPr lang="en-US" altLang="zh-CN" dirty="0" smtClean="0">
                <a:latin typeface="Calibri"/>
                <a:cs typeface="Calibri"/>
              </a:rPr>
              <a:t>		</a:t>
            </a:r>
            <a:r>
              <a:rPr lang="en-US" altLang="zh-CN" sz="1104" dirty="0" smtClean="0">
                <a:solidFill>
                  <a:srgbClr val="000000"/>
                </a:solidFill>
                <a:latin typeface="Calibri"/>
                <a:cs typeface="Calibri"/>
              </a:rPr>
              <a:t>!</a:t>
            </a:r>
          </a:p>
          <a:p>
            <a:pPr>
              <a:lnSpc>
                <a:spcPts val="2300"/>
              </a:lnSpc>
              <a:tabLst>
                <a:tab pos="660400" algn="l"/>
                <a:tab pos="736600" algn="l"/>
              </a:tabLst>
            </a:pPr>
            <a:r>
              <a:rPr lang="en-US" altLang="zh-CN" sz="2016" dirty="0" smtClean="0">
                <a:solidFill>
                  <a:srgbClr val="7A7A7A"/>
                </a:solidFill>
                <a:latin typeface="Calibri"/>
                <a:cs typeface="Calibri"/>
              </a:rPr>
              <a:t>Work</a:t>
            </a:r>
            <a:r>
              <a:rPr lang="en-US" altLang="zh-CN" sz="2016" dirty="0" smtClean="0">
                <a:latin typeface="Calibri"/>
                <a:cs typeface="Calibri"/>
              </a:rPr>
              <a:t> </a:t>
            </a:r>
            <a:r>
              <a:rPr lang="en-US" altLang="zh-CN" sz="2016" dirty="0" smtClean="0">
                <a:solidFill>
                  <a:srgbClr val="7A7A7A"/>
                </a:solidFill>
                <a:latin typeface="Calibri"/>
                <a:cs typeface="Calibri"/>
              </a:rPr>
              <a:t>dispatch</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660400" algn="l"/>
                <a:tab pos="736600" algn="l"/>
              </a:tabLst>
            </a:pPr>
            <a:r>
              <a:rPr lang="en-US" altLang="zh-CN" dirty="0" smtClean="0">
                <a:latin typeface="Calibri"/>
                <a:cs typeface="Calibri"/>
              </a:rPr>
              <a:t>	</a:t>
            </a:r>
            <a:r>
              <a:rPr lang="en-US" altLang="zh-CN" sz="2718" dirty="0" smtClean="0">
                <a:solidFill>
                  <a:srgbClr val="929292"/>
                </a:solidFill>
                <a:latin typeface="Calibri"/>
                <a:cs typeface="Calibri"/>
              </a:rPr>
              <a:t>3</a:t>
            </a:r>
          </a:p>
        </p:txBody>
      </p:sp>
      <p:sp>
        <p:nvSpPr>
          <p:cNvPr id="16" name="TextBox 1"/>
          <p:cNvSpPr txBox="1"/>
          <p:nvPr/>
        </p:nvSpPr>
        <p:spPr>
          <a:xfrm>
            <a:off x="8115300" y="3695700"/>
            <a:ext cx="1139535" cy="984782"/>
          </a:xfrm>
          <a:prstGeom prst="rect">
            <a:avLst/>
          </a:prstGeom>
          <a:noFill/>
        </p:spPr>
        <p:txBody>
          <a:bodyPr wrap="none" lIns="0" tIns="0" rIns="0" rtlCol="0">
            <a:spAutoFit/>
          </a:bodyPr>
          <a:lstStyle/>
          <a:p>
            <a:pPr>
              <a:lnSpc>
                <a:spcPts val="2900"/>
              </a:lnSpc>
              <a:tabLst>
                <a:tab pos="469900" algn="l"/>
              </a:tabLst>
            </a:pPr>
            <a:r>
              <a:rPr lang="en-US" altLang="zh-CN" dirty="0" smtClean="0">
                <a:latin typeface="Calibri"/>
                <a:cs typeface="Calibri"/>
              </a:rPr>
              <a:t>	</a:t>
            </a:r>
            <a:r>
              <a:rPr lang="en-US" altLang="zh-CN" sz="2718" dirty="0" smtClean="0">
                <a:solidFill>
                  <a:srgbClr val="929292"/>
                </a:solidFill>
                <a:latin typeface="Calibri"/>
                <a:cs typeface="Calibri"/>
              </a:rPr>
              <a:t>4</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400"/>
              </a:lnSpc>
              <a:tabLst>
                <a:tab pos="469900" algn="l"/>
              </a:tabLst>
            </a:pPr>
            <a:r>
              <a:rPr lang="en-US" altLang="zh-CN" sz="2016" dirty="0" smtClean="0">
                <a:solidFill>
                  <a:srgbClr val="7A7A7A"/>
                </a:solidFill>
                <a:latin typeface="Calibri"/>
                <a:cs typeface="Calibri"/>
              </a:rPr>
              <a:t>Get</a:t>
            </a:r>
            <a:r>
              <a:rPr lang="en-US" altLang="zh-CN" sz="2016" dirty="0" smtClean="0">
                <a:latin typeface="Calibri"/>
                <a:cs typeface="Calibri"/>
              </a:rPr>
              <a:t> </a:t>
            </a:r>
            <a:r>
              <a:rPr lang="en-US" altLang="zh-CN" sz="2016" dirty="0" smtClean="0">
                <a:solidFill>
                  <a:srgbClr val="7A7A7A"/>
                </a:solidFill>
                <a:latin typeface="Calibri"/>
                <a:cs typeface="Calibri"/>
              </a:rPr>
              <a:t>results</a:t>
            </a:r>
          </a:p>
        </p:txBody>
      </p:sp>
      <p:sp>
        <p:nvSpPr>
          <p:cNvPr id="17" name="TextBox 1"/>
          <p:cNvSpPr txBox="1"/>
          <p:nvPr/>
        </p:nvSpPr>
        <p:spPr>
          <a:xfrm>
            <a:off x="3352800" y="3695700"/>
            <a:ext cx="1910839" cy="993417"/>
          </a:xfrm>
          <a:prstGeom prst="rect">
            <a:avLst/>
          </a:prstGeom>
          <a:noFill/>
        </p:spPr>
        <p:txBody>
          <a:bodyPr wrap="none" lIns="0" tIns="0" rIns="0" rtlCol="0">
            <a:spAutoFit/>
          </a:bodyPr>
          <a:lstStyle/>
          <a:p>
            <a:pPr>
              <a:lnSpc>
                <a:spcPts val="2900"/>
              </a:lnSpc>
              <a:tabLst>
                <a:tab pos="863600" algn="l"/>
              </a:tabLst>
            </a:pPr>
            <a:r>
              <a:rPr lang="en-US" altLang="zh-CN" dirty="0" smtClean="0">
                <a:latin typeface="Calibri"/>
                <a:cs typeface="Calibri"/>
              </a:rPr>
              <a:t>	</a:t>
            </a:r>
            <a:r>
              <a:rPr lang="en-US" altLang="zh-CN" sz="2718" dirty="0" smtClean="0">
                <a:solidFill>
                  <a:srgbClr val="929292"/>
                </a:solidFill>
                <a:latin typeface="Calibri"/>
                <a:cs typeface="Calibri"/>
              </a:rPr>
              <a:t>2</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500"/>
              </a:lnSpc>
              <a:tabLst>
                <a:tab pos="863600" algn="l"/>
              </a:tabLst>
            </a:pPr>
            <a:r>
              <a:rPr lang="en-US" altLang="zh-CN" sz="2016" dirty="0" smtClean="0">
                <a:solidFill>
                  <a:srgbClr val="7A7A7A"/>
                </a:solidFill>
                <a:latin typeface="Calibri"/>
                <a:cs typeface="Calibri"/>
              </a:rPr>
              <a:t>GPU</a:t>
            </a:r>
            <a:r>
              <a:rPr lang="en-US" altLang="zh-CN" sz="2016" dirty="0" smtClean="0">
                <a:latin typeface="Calibri"/>
                <a:cs typeface="Calibri"/>
              </a:rPr>
              <a:t> </a:t>
            </a:r>
            <a:r>
              <a:rPr lang="en-US" altLang="zh-CN" sz="2016" dirty="0" smtClean="0">
                <a:solidFill>
                  <a:srgbClr val="7A7A7A"/>
                </a:solidFill>
                <a:latin typeface="Calibri"/>
                <a:cs typeface="Calibri"/>
              </a:rPr>
              <a:t>identification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a:cs typeface="Calibri"/>
            </a:endParaRPr>
          </a:p>
        </p:txBody>
      </p:sp>
      <p:sp>
        <p:nvSpPr>
          <p:cNvPr id="2" name="TextBox 1"/>
          <p:cNvSpPr txBox="1"/>
          <p:nvPr/>
        </p:nvSpPr>
        <p:spPr>
          <a:xfrm>
            <a:off x="621506" y="774700"/>
            <a:ext cx="1807619" cy="635020"/>
          </a:xfrm>
          <a:prstGeom prst="rect">
            <a:avLst/>
          </a:prstGeom>
          <a:noFill/>
        </p:spPr>
        <p:txBody>
          <a:bodyPr wrap="square" lIns="0" tIns="0" rIns="0" rtlCol="0">
            <a:spAutoFit/>
          </a:bodyPr>
          <a:lstStyle/>
          <a:p>
            <a:pPr>
              <a:lnSpc>
                <a:spcPts val="4500"/>
              </a:lnSpc>
              <a:tabLst/>
            </a:pPr>
            <a:r>
              <a:rPr lang="en-US" altLang="zh-CN" sz="4209" dirty="0" smtClean="0">
                <a:solidFill>
                  <a:srgbClr val="FFFFFF"/>
                </a:solidFill>
                <a:latin typeface="Calibri"/>
                <a:cs typeface="Calibri"/>
              </a:rPr>
              <a:t>Kernels:</a:t>
            </a:r>
          </a:p>
        </p:txBody>
      </p:sp>
      <p:sp>
        <p:nvSpPr>
          <p:cNvPr id="5" name="TextBox 1"/>
          <p:cNvSpPr txBox="1"/>
          <p:nvPr/>
        </p:nvSpPr>
        <p:spPr>
          <a:xfrm>
            <a:off x="621506" y="2789237"/>
            <a:ext cx="9829800" cy="3000821"/>
          </a:xfrm>
          <a:prstGeom prst="rect">
            <a:avLst/>
          </a:prstGeom>
          <a:noFill/>
        </p:spPr>
        <p:txBody>
          <a:bodyPr wrap="square" lIns="0" tIns="0" rIns="0" rtlCol="0">
            <a:spAutoFit/>
          </a:bodyPr>
          <a:lstStyle/>
          <a:p>
            <a:pPr>
              <a:defRPr/>
            </a:pPr>
            <a:r>
              <a:rPr lang="en-US" sz="3200" dirty="0">
                <a:solidFill>
                  <a:srgbClr val="FFFFFF"/>
                </a:solidFill>
              </a:rPr>
              <a:t>When you write a set of instructions in the </a:t>
            </a:r>
            <a:r>
              <a:rPr lang="en-US" sz="3200" dirty="0" err="1">
                <a:solidFill>
                  <a:srgbClr val="FFFFFF"/>
                </a:solidFill>
              </a:rPr>
              <a:t>OpenCL</a:t>
            </a:r>
            <a:r>
              <a:rPr lang="en-US" sz="3200" dirty="0">
                <a:solidFill>
                  <a:srgbClr val="FFFFFF"/>
                </a:solidFill>
              </a:rPr>
              <a:t> C language intended for compilation and execution on a device you’re creating an </a:t>
            </a:r>
            <a:r>
              <a:rPr lang="en-US" sz="3200" dirty="0" err="1">
                <a:solidFill>
                  <a:srgbClr val="FFFFFF"/>
                </a:solidFill>
              </a:rPr>
              <a:t>OpenCL</a:t>
            </a:r>
            <a:r>
              <a:rPr lang="en-US" sz="3200" dirty="0">
                <a:solidFill>
                  <a:srgbClr val="FFFFFF"/>
                </a:solidFill>
              </a:rPr>
              <a:t> kernel (also called a kernel function of a compute kernel)</a:t>
            </a:r>
          </a:p>
          <a:p>
            <a:pPr>
              <a:defRPr/>
            </a:pPr>
            <a:endParaRPr lang="en-US" sz="3200" dirty="0" smtClean="0">
              <a:solidFill>
                <a:srgbClr val="FFFFFF"/>
              </a:solidFill>
            </a:endParaRPr>
          </a:p>
          <a:p>
            <a:pPr>
              <a:defRPr/>
            </a:pPr>
            <a:endParaRPr lang="en-US" sz="3200" dirty="0" smtClean="0">
              <a:solidFill>
                <a:srgbClr val="FFFFFF"/>
              </a:solidFill>
            </a:endParaRPr>
          </a:p>
        </p:txBody>
      </p:sp>
    </p:spTree>
    <p:extLst>
      <p:ext uri="{BB962C8B-B14F-4D97-AF65-F5344CB8AC3E}">
        <p14:creationId xmlns:p14="http://schemas.microsoft.com/office/powerpoint/2010/main" val="24172726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086470" y="3830050"/>
            <a:ext cx="6628332" cy="38980"/>
          </a:xfrm>
          <a:custGeom>
            <a:avLst/>
            <a:gdLst>
              <a:gd name="connsiteX0" fmla="*/ 0 w 6628332"/>
              <a:gd name="connsiteY0" fmla="*/ 26795 h 38980"/>
              <a:gd name="connsiteX1" fmla="*/ 1737 w 6628332"/>
              <a:gd name="connsiteY1" fmla="*/ 10090 h 38980"/>
              <a:gd name="connsiteX2" fmla="*/ 12835 w 6628332"/>
              <a:gd name="connsiteY2" fmla="*/ 0 h 38980"/>
              <a:gd name="connsiteX3" fmla="*/ 6617239 w 6628332"/>
              <a:gd name="connsiteY3" fmla="*/ 0 h 38980"/>
              <a:gd name="connsiteX4" fmla="*/ 6628332 w 6628332"/>
              <a:gd name="connsiteY4" fmla="*/ 10090 h 38980"/>
              <a:gd name="connsiteX5" fmla="*/ 6628332 w 6628332"/>
              <a:gd name="connsiteY5" fmla="*/ 26795 h 38980"/>
              <a:gd name="connsiteX6" fmla="*/ 6617239 w 6628332"/>
              <a:gd name="connsiteY6" fmla="*/ 38980 h 38980"/>
              <a:gd name="connsiteX7" fmla="*/ 12835 w 6628332"/>
              <a:gd name="connsiteY7" fmla="*/ 38980 h 38980"/>
              <a:gd name="connsiteX8" fmla="*/ 0 w 6628332"/>
              <a:gd name="connsiteY8" fmla="*/ 26795 h 389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628332" h="38980">
                <a:moveTo>
                  <a:pt x="0" y="26795"/>
                </a:moveTo>
                <a:lnTo>
                  <a:pt x="1737" y="10090"/>
                </a:lnTo>
                <a:cubicBezTo>
                  <a:pt x="1737" y="3002"/>
                  <a:pt x="5746" y="0"/>
                  <a:pt x="12835" y="0"/>
                </a:cubicBezTo>
                <a:lnTo>
                  <a:pt x="6617239" y="0"/>
                </a:lnTo>
                <a:cubicBezTo>
                  <a:pt x="6624329" y="0"/>
                  <a:pt x="6628332" y="3002"/>
                  <a:pt x="6628332" y="10090"/>
                </a:cubicBezTo>
                <a:lnTo>
                  <a:pt x="6628332" y="26795"/>
                </a:lnTo>
                <a:cubicBezTo>
                  <a:pt x="6628332" y="33884"/>
                  <a:pt x="6624329" y="38980"/>
                  <a:pt x="6617239" y="38980"/>
                </a:cubicBezTo>
                <a:lnTo>
                  <a:pt x="12835" y="38980"/>
                </a:lnTo>
                <a:cubicBezTo>
                  <a:pt x="5746" y="38980"/>
                  <a:pt x="0" y="33884"/>
                  <a:pt x="0" y="26795"/>
                </a:cubicBezTo>
              </a:path>
            </a:pathLst>
          </a:custGeom>
          <a:solidFill>
            <a:srgbClr val="92929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825443" y="3563799"/>
            <a:ext cx="591661" cy="591662"/>
          </a:xfrm>
          <a:custGeom>
            <a:avLst/>
            <a:gdLst>
              <a:gd name="connsiteX0" fmla="*/ 505013 w 591661"/>
              <a:gd name="connsiteY0" fmla="*/ 86648 h 591662"/>
              <a:gd name="connsiteX1" fmla="*/ 505013 w 591661"/>
              <a:gd name="connsiteY1" fmla="*/ 505014 h 591662"/>
              <a:gd name="connsiteX2" fmla="*/ 86648 w 591661"/>
              <a:gd name="connsiteY2" fmla="*/ 505014 h 591662"/>
              <a:gd name="connsiteX3" fmla="*/ 86648 w 591661"/>
              <a:gd name="connsiteY3" fmla="*/ 86648 h 591662"/>
              <a:gd name="connsiteX4" fmla="*/ 505013 w 591661"/>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1" h="591662">
                <a:moveTo>
                  <a:pt x="505013" y="86648"/>
                </a:moveTo>
                <a:cubicBezTo>
                  <a:pt x="620544" y="202179"/>
                  <a:pt x="620544" y="389484"/>
                  <a:pt x="505013" y="505014"/>
                </a:cubicBezTo>
                <a:cubicBezTo>
                  <a:pt x="389483" y="620545"/>
                  <a:pt x="202178" y="620545"/>
                  <a:pt x="86648" y="505014"/>
                </a:cubicBezTo>
                <a:cubicBezTo>
                  <a:pt x="-28882" y="389484"/>
                  <a:pt x="-28882" y="202179"/>
                  <a:pt x="86648" y="86648"/>
                </a:cubicBezTo>
                <a:cubicBezTo>
                  <a:pt x="202178" y="-28882"/>
                  <a:pt x="389483" y="-28882"/>
                  <a:pt x="505013" y="86648"/>
                </a:cubicBezTo>
              </a:path>
            </a:pathLst>
          </a:custGeom>
          <a:solidFill>
            <a:srgbClr val="2882A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808737" y="3547093"/>
            <a:ext cx="625073" cy="625074"/>
          </a:xfrm>
          <a:custGeom>
            <a:avLst/>
            <a:gdLst>
              <a:gd name="connsiteX0" fmla="*/ 521720 w 625073"/>
              <a:gd name="connsiteY0" fmla="*/ 103353 h 625074"/>
              <a:gd name="connsiteX1" fmla="*/ 521720 w 625073"/>
              <a:gd name="connsiteY1" fmla="*/ 521720 h 625074"/>
              <a:gd name="connsiteX2" fmla="*/ 103353 w 625073"/>
              <a:gd name="connsiteY2" fmla="*/ 521720 h 625074"/>
              <a:gd name="connsiteX3" fmla="*/ 103353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3" y="521720"/>
                </a:cubicBezTo>
                <a:cubicBezTo>
                  <a:pt x="-12176" y="406194"/>
                  <a:pt x="-12176" y="218884"/>
                  <a:pt x="103353" y="103353"/>
                </a:cubicBezTo>
                <a:cubicBezTo>
                  <a:pt x="218885" y="-12177"/>
                  <a:pt x="406189" y="-12177"/>
                  <a:pt x="521720" y="103353"/>
                </a:cubicBezTo>
              </a:path>
            </a:pathLst>
          </a:custGeom>
          <a:ln w="381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6193286" y="3563799"/>
            <a:ext cx="591659" cy="591662"/>
          </a:xfrm>
          <a:custGeom>
            <a:avLst/>
            <a:gdLst>
              <a:gd name="connsiteX0" fmla="*/ 505014 w 591659"/>
              <a:gd name="connsiteY0" fmla="*/ 86648 h 591662"/>
              <a:gd name="connsiteX1" fmla="*/ 505014 w 591659"/>
              <a:gd name="connsiteY1" fmla="*/ 505014 h 591662"/>
              <a:gd name="connsiteX2" fmla="*/ 86643 w 591659"/>
              <a:gd name="connsiteY2" fmla="*/ 505014 h 591662"/>
              <a:gd name="connsiteX3" fmla="*/ 86643 w 591659"/>
              <a:gd name="connsiteY3" fmla="*/ 86648 h 591662"/>
              <a:gd name="connsiteX4" fmla="*/ 505014 w 591659"/>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9" h="591662">
                <a:moveTo>
                  <a:pt x="505014" y="86648"/>
                </a:moveTo>
                <a:cubicBezTo>
                  <a:pt x="620540" y="202179"/>
                  <a:pt x="620540" y="389484"/>
                  <a:pt x="505014" y="505014"/>
                </a:cubicBezTo>
                <a:cubicBezTo>
                  <a:pt x="389484" y="620545"/>
                  <a:pt x="202174" y="620545"/>
                  <a:pt x="86643" y="505014"/>
                </a:cubicBezTo>
                <a:cubicBezTo>
                  <a:pt x="-28881" y="389484"/>
                  <a:pt x="-28881" y="202179"/>
                  <a:pt x="86643" y="86648"/>
                </a:cubicBezTo>
                <a:cubicBezTo>
                  <a:pt x="202174" y="-28882"/>
                  <a:pt x="389484"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176581"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8377204" y="3563799"/>
            <a:ext cx="591663" cy="591662"/>
          </a:xfrm>
          <a:custGeom>
            <a:avLst/>
            <a:gdLst>
              <a:gd name="connsiteX0" fmla="*/ 505014 w 591663"/>
              <a:gd name="connsiteY0" fmla="*/ 86648 h 591662"/>
              <a:gd name="connsiteX1" fmla="*/ 505014 w 591663"/>
              <a:gd name="connsiteY1" fmla="*/ 505014 h 591662"/>
              <a:gd name="connsiteX2" fmla="*/ 86648 w 591663"/>
              <a:gd name="connsiteY2" fmla="*/ 505014 h 591662"/>
              <a:gd name="connsiteX3" fmla="*/ 86648 w 591663"/>
              <a:gd name="connsiteY3" fmla="*/ 86648 h 591662"/>
              <a:gd name="connsiteX4" fmla="*/ 505014 w 591663"/>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3" h="591662">
                <a:moveTo>
                  <a:pt x="505014" y="86648"/>
                </a:moveTo>
                <a:cubicBezTo>
                  <a:pt x="620545" y="202179"/>
                  <a:pt x="620545" y="389484"/>
                  <a:pt x="505014" y="505014"/>
                </a:cubicBezTo>
                <a:cubicBezTo>
                  <a:pt x="389482" y="620545"/>
                  <a:pt x="202179" y="620545"/>
                  <a:pt x="86648" y="505014"/>
                </a:cubicBezTo>
                <a:cubicBezTo>
                  <a:pt x="-28883" y="389484"/>
                  <a:pt x="-28883" y="202179"/>
                  <a:pt x="86648" y="86648"/>
                </a:cubicBezTo>
                <a:cubicBezTo>
                  <a:pt x="202179" y="-28882"/>
                  <a:pt x="389482"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8360500" y="3547093"/>
            <a:ext cx="625073" cy="625074"/>
          </a:xfrm>
          <a:custGeom>
            <a:avLst/>
            <a:gdLst>
              <a:gd name="connsiteX0" fmla="*/ 521720 w 625073"/>
              <a:gd name="connsiteY0" fmla="*/ 103353 h 625074"/>
              <a:gd name="connsiteX1" fmla="*/ 521720 w 625073"/>
              <a:gd name="connsiteY1" fmla="*/ 521720 h 625074"/>
              <a:gd name="connsiteX2" fmla="*/ 103354 w 625073"/>
              <a:gd name="connsiteY2" fmla="*/ 521720 h 625074"/>
              <a:gd name="connsiteX3" fmla="*/ 103354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4" y="521720"/>
                </a:cubicBezTo>
                <a:cubicBezTo>
                  <a:pt x="-12176" y="406194"/>
                  <a:pt x="-12176" y="218884"/>
                  <a:pt x="103354"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4009363" y="3563799"/>
            <a:ext cx="591658" cy="591662"/>
          </a:xfrm>
          <a:custGeom>
            <a:avLst/>
            <a:gdLst>
              <a:gd name="connsiteX0" fmla="*/ 505014 w 591658"/>
              <a:gd name="connsiteY0" fmla="*/ 86648 h 591662"/>
              <a:gd name="connsiteX1" fmla="*/ 505014 w 591658"/>
              <a:gd name="connsiteY1" fmla="*/ 505014 h 591662"/>
              <a:gd name="connsiteX2" fmla="*/ 86647 w 591658"/>
              <a:gd name="connsiteY2" fmla="*/ 505014 h 591662"/>
              <a:gd name="connsiteX3" fmla="*/ 86647 w 591658"/>
              <a:gd name="connsiteY3" fmla="*/ 86648 h 591662"/>
              <a:gd name="connsiteX4" fmla="*/ 505014 w 591658"/>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8" h="591662">
                <a:moveTo>
                  <a:pt x="505014" y="86648"/>
                </a:moveTo>
                <a:cubicBezTo>
                  <a:pt x="620539" y="202179"/>
                  <a:pt x="620539" y="389484"/>
                  <a:pt x="505014" y="505014"/>
                </a:cubicBezTo>
                <a:cubicBezTo>
                  <a:pt x="389483" y="620545"/>
                  <a:pt x="202173" y="620545"/>
                  <a:pt x="86647" y="505014"/>
                </a:cubicBezTo>
                <a:cubicBezTo>
                  <a:pt x="-28882" y="389484"/>
                  <a:pt x="-28882" y="202179"/>
                  <a:pt x="86647" y="86648"/>
                </a:cubicBezTo>
                <a:cubicBezTo>
                  <a:pt x="202173" y="-28882"/>
                  <a:pt x="389483"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3992659"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4290430"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Programming</a:t>
            </a:r>
            <a:r>
              <a:rPr lang="en-US" altLang="zh-CN" sz="4209" dirty="0" smtClean="0">
                <a:latin typeface="Calibri"/>
                <a:cs typeface="Calibri"/>
              </a:rPr>
              <a:t> </a:t>
            </a:r>
            <a:r>
              <a:rPr lang="en-US" altLang="zh-CN" sz="4209" dirty="0" smtClean="0">
                <a:solidFill>
                  <a:srgbClr val="FFFFFF"/>
                </a:solidFill>
                <a:latin typeface="Calibri"/>
                <a:cs typeface="Calibri"/>
              </a:rPr>
              <a:t>Steps</a:t>
            </a:r>
          </a:p>
        </p:txBody>
      </p:sp>
      <p:sp>
        <p:nvSpPr>
          <p:cNvPr id="14" name="TextBox 1"/>
          <p:cNvSpPr txBox="1"/>
          <p:nvPr/>
        </p:nvSpPr>
        <p:spPr>
          <a:xfrm>
            <a:off x="1244600" y="3124200"/>
            <a:ext cx="1750393" cy="983637"/>
          </a:xfrm>
          <a:prstGeom prst="rect">
            <a:avLst/>
          </a:prstGeom>
          <a:noFill/>
        </p:spPr>
        <p:txBody>
          <a:bodyPr wrap="none" lIns="0" tIns="0" rIns="0" rtlCol="0">
            <a:spAutoFit/>
          </a:bodyPr>
          <a:lstStyle/>
          <a:p>
            <a:pPr>
              <a:lnSpc>
                <a:spcPts val="2100"/>
              </a:lnSpc>
              <a:tabLst>
                <a:tab pos="787400" algn="l"/>
              </a:tabLst>
            </a:pPr>
            <a:r>
              <a:rPr lang="en-US" altLang="zh-CN" sz="2016" dirty="0" smtClean="0">
                <a:solidFill>
                  <a:srgbClr val="FFFFFF"/>
                </a:solidFill>
                <a:latin typeface="Calibri"/>
                <a:cs typeface="Calibri"/>
              </a:rPr>
              <a:t>Context</a:t>
            </a:r>
            <a:r>
              <a:rPr lang="en-US" altLang="zh-CN" sz="2016" dirty="0" smtClean="0">
                <a:latin typeface="Calibri"/>
                <a:cs typeface="Calibri"/>
              </a:rPr>
              <a:t> </a:t>
            </a:r>
            <a:r>
              <a:rPr lang="en-US" altLang="zh-CN" sz="2016" dirty="0" smtClean="0">
                <a:solidFill>
                  <a:srgbClr val="FFFFFF"/>
                </a:solidFill>
                <a:latin typeface="Calibri"/>
                <a:cs typeface="Calibri"/>
              </a:rPr>
              <a:t>creation</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787400" algn="l"/>
              </a:tabLst>
            </a:pPr>
            <a:r>
              <a:rPr lang="en-US" altLang="zh-CN" dirty="0" smtClean="0">
                <a:latin typeface="Calibri"/>
                <a:cs typeface="Calibri"/>
              </a:rPr>
              <a:t>	</a:t>
            </a:r>
            <a:r>
              <a:rPr lang="en-US" altLang="zh-CN" sz="2718" dirty="0" smtClean="0">
                <a:solidFill>
                  <a:srgbClr val="FFFFFF"/>
                </a:solidFill>
                <a:latin typeface="Calibri"/>
                <a:cs typeface="Calibri"/>
              </a:rPr>
              <a:t>1</a:t>
            </a:r>
          </a:p>
        </p:txBody>
      </p:sp>
      <p:sp>
        <p:nvSpPr>
          <p:cNvPr id="15" name="TextBox 1"/>
          <p:cNvSpPr txBox="1"/>
          <p:nvPr/>
        </p:nvSpPr>
        <p:spPr>
          <a:xfrm>
            <a:off x="5740400" y="2971800"/>
            <a:ext cx="1520138" cy="1150349"/>
          </a:xfrm>
          <a:prstGeom prst="rect">
            <a:avLst/>
          </a:prstGeom>
          <a:noFill/>
        </p:spPr>
        <p:txBody>
          <a:bodyPr wrap="none" lIns="0" tIns="0" rIns="0" rtlCol="0">
            <a:spAutoFit/>
          </a:bodyPr>
          <a:lstStyle/>
          <a:p>
            <a:pPr>
              <a:lnSpc>
                <a:spcPts val="1100"/>
              </a:lnSpc>
              <a:tabLst>
                <a:tab pos="660400" algn="l"/>
                <a:tab pos="736600" algn="l"/>
              </a:tabLst>
            </a:pPr>
            <a:r>
              <a:rPr lang="en-US" altLang="zh-CN" dirty="0" smtClean="0">
                <a:latin typeface="Calibri"/>
                <a:cs typeface="Calibri"/>
              </a:rPr>
              <a:t>		</a:t>
            </a:r>
            <a:r>
              <a:rPr lang="en-US" altLang="zh-CN" sz="1104" dirty="0" smtClean="0">
                <a:solidFill>
                  <a:srgbClr val="000000"/>
                </a:solidFill>
                <a:latin typeface="Calibri"/>
                <a:cs typeface="Calibri"/>
              </a:rPr>
              <a:t>!</a:t>
            </a:r>
          </a:p>
          <a:p>
            <a:pPr>
              <a:lnSpc>
                <a:spcPts val="2300"/>
              </a:lnSpc>
              <a:tabLst>
                <a:tab pos="660400" algn="l"/>
                <a:tab pos="736600" algn="l"/>
              </a:tabLst>
            </a:pPr>
            <a:r>
              <a:rPr lang="en-US" altLang="zh-CN" sz="2016" dirty="0" smtClean="0">
                <a:solidFill>
                  <a:srgbClr val="7A7A7A"/>
                </a:solidFill>
                <a:latin typeface="Calibri"/>
                <a:cs typeface="Calibri"/>
              </a:rPr>
              <a:t>Work</a:t>
            </a:r>
            <a:r>
              <a:rPr lang="en-US" altLang="zh-CN" sz="2016" dirty="0" smtClean="0">
                <a:latin typeface="Calibri"/>
                <a:cs typeface="Calibri"/>
              </a:rPr>
              <a:t> </a:t>
            </a:r>
            <a:r>
              <a:rPr lang="en-US" altLang="zh-CN" sz="2016" dirty="0" smtClean="0">
                <a:solidFill>
                  <a:srgbClr val="7A7A7A"/>
                </a:solidFill>
                <a:latin typeface="Calibri"/>
                <a:cs typeface="Calibri"/>
              </a:rPr>
              <a:t>dispatch</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660400" algn="l"/>
                <a:tab pos="736600" algn="l"/>
              </a:tabLst>
            </a:pPr>
            <a:r>
              <a:rPr lang="en-US" altLang="zh-CN" dirty="0" smtClean="0">
                <a:latin typeface="Calibri"/>
                <a:cs typeface="Calibri"/>
              </a:rPr>
              <a:t>	</a:t>
            </a:r>
            <a:r>
              <a:rPr lang="en-US" altLang="zh-CN" sz="2718" dirty="0" smtClean="0">
                <a:solidFill>
                  <a:srgbClr val="929292"/>
                </a:solidFill>
                <a:latin typeface="Calibri"/>
                <a:cs typeface="Calibri"/>
              </a:rPr>
              <a:t>3</a:t>
            </a:r>
          </a:p>
        </p:txBody>
      </p:sp>
      <p:sp>
        <p:nvSpPr>
          <p:cNvPr id="16" name="TextBox 1"/>
          <p:cNvSpPr txBox="1"/>
          <p:nvPr/>
        </p:nvSpPr>
        <p:spPr>
          <a:xfrm>
            <a:off x="8115300" y="3695700"/>
            <a:ext cx="1139535" cy="984782"/>
          </a:xfrm>
          <a:prstGeom prst="rect">
            <a:avLst/>
          </a:prstGeom>
          <a:noFill/>
        </p:spPr>
        <p:txBody>
          <a:bodyPr wrap="none" lIns="0" tIns="0" rIns="0" rtlCol="0">
            <a:spAutoFit/>
          </a:bodyPr>
          <a:lstStyle/>
          <a:p>
            <a:pPr>
              <a:lnSpc>
                <a:spcPts val="2900"/>
              </a:lnSpc>
              <a:tabLst>
                <a:tab pos="469900" algn="l"/>
              </a:tabLst>
            </a:pPr>
            <a:r>
              <a:rPr lang="en-US" altLang="zh-CN" dirty="0" smtClean="0">
                <a:latin typeface="Calibri"/>
                <a:cs typeface="Calibri"/>
              </a:rPr>
              <a:t>	</a:t>
            </a:r>
            <a:r>
              <a:rPr lang="en-US" altLang="zh-CN" sz="2718" dirty="0" smtClean="0">
                <a:solidFill>
                  <a:srgbClr val="929292"/>
                </a:solidFill>
                <a:latin typeface="Calibri"/>
                <a:cs typeface="Calibri"/>
              </a:rPr>
              <a:t>4</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400"/>
              </a:lnSpc>
              <a:tabLst>
                <a:tab pos="469900" algn="l"/>
              </a:tabLst>
            </a:pPr>
            <a:r>
              <a:rPr lang="en-US" altLang="zh-CN" sz="2016" dirty="0" smtClean="0">
                <a:solidFill>
                  <a:srgbClr val="7A7A7A"/>
                </a:solidFill>
                <a:latin typeface="Calibri"/>
                <a:cs typeface="Calibri"/>
              </a:rPr>
              <a:t>Get</a:t>
            </a:r>
            <a:r>
              <a:rPr lang="en-US" altLang="zh-CN" sz="2016" dirty="0" smtClean="0">
                <a:latin typeface="Calibri"/>
                <a:cs typeface="Calibri"/>
              </a:rPr>
              <a:t> </a:t>
            </a:r>
            <a:r>
              <a:rPr lang="en-US" altLang="zh-CN" sz="2016" dirty="0" smtClean="0">
                <a:solidFill>
                  <a:srgbClr val="7A7A7A"/>
                </a:solidFill>
                <a:latin typeface="Calibri"/>
                <a:cs typeface="Calibri"/>
              </a:rPr>
              <a:t>results</a:t>
            </a:r>
          </a:p>
        </p:txBody>
      </p:sp>
      <p:sp>
        <p:nvSpPr>
          <p:cNvPr id="17" name="TextBox 1"/>
          <p:cNvSpPr txBox="1"/>
          <p:nvPr/>
        </p:nvSpPr>
        <p:spPr>
          <a:xfrm>
            <a:off x="3352800" y="3695700"/>
            <a:ext cx="1910839" cy="993417"/>
          </a:xfrm>
          <a:prstGeom prst="rect">
            <a:avLst/>
          </a:prstGeom>
          <a:noFill/>
        </p:spPr>
        <p:txBody>
          <a:bodyPr wrap="none" lIns="0" tIns="0" rIns="0" rtlCol="0">
            <a:spAutoFit/>
          </a:bodyPr>
          <a:lstStyle/>
          <a:p>
            <a:pPr>
              <a:lnSpc>
                <a:spcPts val="2900"/>
              </a:lnSpc>
              <a:tabLst>
                <a:tab pos="863600" algn="l"/>
              </a:tabLst>
            </a:pPr>
            <a:r>
              <a:rPr lang="en-US" altLang="zh-CN" dirty="0" smtClean="0">
                <a:latin typeface="Calibri"/>
                <a:cs typeface="Calibri"/>
              </a:rPr>
              <a:t>	</a:t>
            </a:r>
            <a:r>
              <a:rPr lang="en-US" altLang="zh-CN" sz="2718" dirty="0" smtClean="0">
                <a:solidFill>
                  <a:srgbClr val="929292"/>
                </a:solidFill>
                <a:latin typeface="Calibri"/>
                <a:cs typeface="Calibri"/>
              </a:rPr>
              <a:t>2</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500"/>
              </a:lnSpc>
              <a:tabLst>
                <a:tab pos="863600" algn="l"/>
              </a:tabLst>
            </a:pPr>
            <a:r>
              <a:rPr lang="en-US" altLang="zh-CN" sz="2016" dirty="0" smtClean="0">
                <a:solidFill>
                  <a:srgbClr val="7A7A7A"/>
                </a:solidFill>
                <a:latin typeface="Calibri"/>
                <a:cs typeface="Calibri"/>
              </a:rPr>
              <a:t>GPU</a:t>
            </a:r>
            <a:r>
              <a:rPr lang="en-US" altLang="zh-CN" sz="2016" dirty="0" smtClean="0">
                <a:latin typeface="Calibri"/>
                <a:cs typeface="Calibri"/>
              </a:rPr>
              <a:t> </a:t>
            </a:r>
            <a:r>
              <a:rPr lang="en-US" altLang="zh-CN" sz="2016" dirty="0" smtClean="0">
                <a:solidFill>
                  <a:srgbClr val="7A7A7A"/>
                </a:solidFill>
                <a:latin typeface="Calibri"/>
                <a:cs typeface="Calibri"/>
              </a:rPr>
              <a:t>identification</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086470" y="3830050"/>
            <a:ext cx="6628332" cy="38980"/>
          </a:xfrm>
          <a:custGeom>
            <a:avLst/>
            <a:gdLst>
              <a:gd name="connsiteX0" fmla="*/ 0 w 6628332"/>
              <a:gd name="connsiteY0" fmla="*/ 26795 h 38980"/>
              <a:gd name="connsiteX1" fmla="*/ 1737 w 6628332"/>
              <a:gd name="connsiteY1" fmla="*/ 10090 h 38980"/>
              <a:gd name="connsiteX2" fmla="*/ 12835 w 6628332"/>
              <a:gd name="connsiteY2" fmla="*/ 0 h 38980"/>
              <a:gd name="connsiteX3" fmla="*/ 6617239 w 6628332"/>
              <a:gd name="connsiteY3" fmla="*/ 0 h 38980"/>
              <a:gd name="connsiteX4" fmla="*/ 6628332 w 6628332"/>
              <a:gd name="connsiteY4" fmla="*/ 10090 h 38980"/>
              <a:gd name="connsiteX5" fmla="*/ 6628332 w 6628332"/>
              <a:gd name="connsiteY5" fmla="*/ 26795 h 38980"/>
              <a:gd name="connsiteX6" fmla="*/ 6617239 w 6628332"/>
              <a:gd name="connsiteY6" fmla="*/ 38980 h 38980"/>
              <a:gd name="connsiteX7" fmla="*/ 12835 w 6628332"/>
              <a:gd name="connsiteY7" fmla="*/ 38980 h 38980"/>
              <a:gd name="connsiteX8" fmla="*/ 0 w 6628332"/>
              <a:gd name="connsiteY8" fmla="*/ 26795 h 389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628332" h="38980">
                <a:moveTo>
                  <a:pt x="0" y="26795"/>
                </a:moveTo>
                <a:lnTo>
                  <a:pt x="1737" y="10090"/>
                </a:lnTo>
                <a:cubicBezTo>
                  <a:pt x="1737" y="3002"/>
                  <a:pt x="5746" y="0"/>
                  <a:pt x="12835" y="0"/>
                </a:cubicBezTo>
                <a:lnTo>
                  <a:pt x="6617239" y="0"/>
                </a:lnTo>
                <a:cubicBezTo>
                  <a:pt x="6624329" y="0"/>
                  <a:pt x="6628332" y="3002"/>
                  <a:pt x="6628332" y="10090"/>
                </a:cubicBezTo>
                <a:lnTo>
                  <a:pt x="6628332" y="26795"/>
                </a:lnTo>
                <a:cubicBezTo>
                  <a:pt x="6628332" y="33884"/>
                  <a:pt x="6624329" y="38980"/>
                  <a:pt x="6617239" y="38980"/>
                </a:cubicBezTo>
                <a:lnTo>
                  <a:pt x="12835" y="38980"/>
                </a:lnTo>
                <a:cubicBezTo>
                  <a:pt x="5746" y="38980"/>
                  <a:pt x="0" y="33884"/>
                  <a:pt x="0" y="26795"/>
                </a:cubicBezTo>
              </a:path>
            </a:pathLst>
          </a:custGeom>
          <a:solidFill>
            <a:srgbClr val="92929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825443" y="3563799"/>
            <a:ext cx="591661" cy="591662"/>
          </a:xfrm>
          <a:custGeom>
            <a:avLst/>
            <a:gdLst>
              <a:gd name="connsiteX0" fmla="*/ 505013 w 591661"/>
              <a:gd name="connsiteY0" fmla="*/ 86648 h 591662"/>
              <a:gd name="connsiteX1" fmla="*/ 505013 w 591661"/>
              <a:gd name="connsiteY1" fmla="*/ 505014 h 591662"/>
              <a:gd name="connsiteX2" fmla="*/ 86648 w 591661"/>
              <a:gd name="connsiteY2" fmla="*/ 505014 h 591662"/>
              <a:gd name="connsiteX3" fmla="*/ 86648 w 591661"/>
              <a:gd name="connsiteY3" fmla="*/ 86648 h 591662"/>
              <a:gd name="connsiteX4" fmla="*/ 505013 w 591661"/>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1" h="591662">
                <a:moveTo>
                  <a:pt x="505013" y="86648"/>
                </a:moveTo>
                <a:cubicBezTo>
                  <a:pt x="620544" y="202179"/>
                  <a:pt x="620544" y="389484"/>
                  <a:pt x="505013" y="505014"/>
                </a:cubicBezTo>
                <a:cubicBezTo>
                  <a:pt x="389483" y="620545"/>
                  <a:pt x="202178" y="620545"/>
                  <a:pt x="86648" y="505014"/>
                </a:cubicBezTo>
                <a:cubicBezTo>
                  <a:pt x="-28882" y="389484"/>
                  <a:pt x="-28882" y="202179"/>
                  <a:pt x="86648" y="86648"/>
                </a:cubicBezTo>
                <a:cubicBezTo>
                  <a:pt x="202178" y="-28882"/>
                  <a:pt x="389483" y="-28882"/>
                  <a:pt x="505013" y="86648"/>
                </a:cubicBezTo>
              </a:path>
            </a:pathLst>
          </a:custGeom>
          <a:solidFill>
            <a:srgbClr val="2882A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808737" y="3547093"/>
            <a:ext cx="625073" cy="625074"/>
          </a:xfrm>
          <a:custGeom>
            <a:avLst/>
            <a:gdLst>
              <a:gd name="connsiteX0" fmla="*/ 521720 w 625073"/>
              <a:gd name="connsiteY0" fmla="*/ 103353 h 625074"/>
              <a:gd name="connsiteX1" fmla="*/ 521720 w 625073"/>
              <a:gd name="connsiteY1" fmla="*/ 521720 h 625074"/>
              <a:gd name="connsiteX2" fmla="*/ 103353 w 625073"/>
              <a:gd name="connsiteY2" fmla="*/ 521720 h 625074"/>
              <a:gd name="connsiteX3" fmla="*/ 103353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3" y="521720"/>
                </a:cubicBezTo>
                <a:cubicBezTo>
                  <a:pt x="-12176" y="406194"/>
                  <a:pt x="-12176" y="218884"/>
                  <a:pt x="103353" y="103353"/>
                </a:cubicBezTo>
                <a:cubicBezTo>
                  <a:pt x="218885" y="-12177"/>
                  <a:pt x="406189" y="-12177"/>
                  <a:pt x="521720" y="103353"/>
                </a:cubicBezTo>
              </a:path>
            </a:pathLst>
          </a:custGeom>
          <a:ln w="381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6193286" y="3563799"/>
            <a:ext cx="591659" cy="591662"/>
          </a:xfrm>
          <a:custGeom>
            <a:avLst/>
            <a:gdLst>
              <a:gd name="connsiteX0" fmla="*/ 505014 w 591659"/>
              <a:gd name="connsiteY0" fmla="*/ 86648 h 591662"/>
              <a:gd name="connsiteX1" fmla="*/ 505014 w 591659"/>
              <a:gd name="connsiteY1" fmla="*/ 505014 h 591662"/>
              <a:gd name="connsiteX2" fmla="*/ 86643 w 591659"/>
              <a:gd name="connsiteY2" fmla="*/ 505014 h 591662"/>
              <a:gd name="connsiteX3" fmla="*/ 86643 w 591659"/>
              <a:gd name="connsiteY3" fmla="*/ 86648 h 591662"/>
              <a:gd name="connsiteX4" fmla="*/ 505014 w 591659"/>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9" h="591662">
                <a:moveTo>
                  <a:pt x="505014" y="86648"/>
                </a:moveTo>
                <a:cubicBezTo>
                  <a:pt x="620540" y="202179"/>
                  <a:pt x="620540" y="389484"/>
                  <a:pt x="505014" y="505014"/>
                </a:cubicBezTo>
                <a:cubicBezTo>
                  <a:pt x="389484" y="620545"/>
                  <a:pt x="202174" y="620545"/>
                  <a:pt x="86643" y="505014"/>
                </a:cubicBezTo>
                <a:cubicBezTo>
                  <a:pt x="-28881" y="389484"/>
                  <a:pt x="-28881" y="202179"/>
                  <a:pt x="86643" y="86648"/>
                </a:cubicBezTo>
                <a:cubicBezTo>
                  <a:pt x="202174" y="-28882"/>
                  <a:pt x="389484"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176581"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8377204" y="3563799"/>
            <a:ext cx="591663" cy="591662"/>
          </a:xfrm>
          <a:custGeom>
            <a:avLst/>
            <a:gdLst>
              <a:gd name="connsiteX0" fmla="*/ 505014 w 591663"/>
              <a:gd name="connsiteY0" fmla="*/ 86648 h 591662"/>
              <a:gd name="connsiteX1" fmla="*/ 505014 w 591663"/>
              <a:gd name="connsiteY1" fmla="*/ 505014 h 591662"/>
              <a:gd name="connsiteX2" fmla="*/ 86648 w 591663"/>
              <a:gd name="connsiteY2" fmla="*/ 505014 h 591662"/>
              <a:gd name="connsiteX3" fmla="*/ 86648 w 591663"/>
              <a:gd name="connsiteY3" fmla="*/ 86648 h 591662"/>
              <a:gd name="connsiteX4" fmla="*/ 505014 w 591663"/>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3" h="591662">
                <a:moveTo>
                  <a:pt x="505014" y="86648"/>
                </a:moveTo>
                <a:cubicBezTo>
                  <a:pt x="620545" y="202179"/>
                  <a:pt x="620545" y="389484"/>
                  <a:pt x="505014" y="505014"/>
                </a:cubicBezTo>
                <a:cubicBezTo>
                  <a:pt x="389482" y="620545"/>
                  <a:pt x="202179" y="620545"/>
                  <a:pt x="86648" y="505014"/>
                </a:cubicBezTo>
                <a:cubicBezTo>
                  <a:pt x="-28883" y="389484"/>
                  <a:pt x="-28883" y="202179"/>
                  <a:pt x="86648" y="86648"/>
                </a:cubicBezTo>
                <a:cubicBezTo>
                  <a:pt x="202179" y="-28882"/>
                  <a:pt x="389482"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8360500" y="3547093"/>
            <a:ext cx="625073" cy="625074"/>
          </a:xfrm>
          <a:custGeom>
            <a:avLst/>
            <a:gdLst>
              <a:gd name="connsiteX0" fmla="*/ 521720 w 625073"/>
              <a:gd name="connsiteY0" fmla="*/ 103353 h 625074"/>
              <a:gd name="connsiteX1" fmla="*/ 521720 w 625073"/>
              <a:gd name="connsiteY1" fmla="*/ 521720 h 625074"/>
              <a:gd name="connsiteX2" fmla="*/ 103354 w 625073"/>
              <a:gd name="connsiteY2" fmla="*/ 521720 h 625074"/>
              <a:gd name="connsiteX3" fmla="*/ 103354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4" y="521720"/>
                </a:cubicBezTo>
                <a:cubicBezTo>
                  <a:pt x="-12176" y="406194"/>
                  <a:pt x="-12176" y="218884"/>
                  <a:pt x="103354"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4009363" y="3563799"/>
            <a:ext cx="591658" cy="591662"/>
          </a:xfrm>
          <a:custGeom>
            <a:avLst/>
            <a:gdLst>
              <a:gd name="connsiteX0" fmla="*/ 505014 w 591658"/>
              <a:gd name="connsiteY0" fmla="*/ 86648 h 591662"/>
              <a:gd name="connsiteX1" fmla="*/ 505014 w 591658"/>
              <a:gd name="connsiteY1" fmla="*/ 505014 h 591662"/>
              <a:gd name="connsiteX2" fmla="*/ 86647 w 591658"/>
              <a:gd name="connsiteY2" fmla="*/ 505014 h 591662"/>
              <a:gd name="connsiteX3" fmla="*/ 86647 w 591658"/>
              <a:gd name="connsiteY3" fmla="*/ 86648 h 591662"/>
              <a:gd name="connsiteX4" fmla="*/ 505014 w 591658"/>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8" h="591662">
                <a:moveTo>
                  <a:pt x="505014" y="86648"/>
                </a:moveTo>
                <a:cubicBezTo>
                  <a:pt x="620539" y="202179"/>
                  <a:pt x="620539" y="389484"/>
                  <a:pt x="505014" y="505014"/>
                </a:cubicBezTo>
                <a:cubicBezTo>
                  <a:pt x="389483" y="620545"/>
                  <a:pt x="202173" y="620545"/>
                  <a:pt x="86647" y="505014"/>
                </a:cubicBezTo>
                <a:cubicBezTo>
                  <a:pt x="-28882" y="389484"/>
                  <a:pt x="-28882" y="202179"/>
                  <a:pt x="86647" y="86648"/>
                </a:cubicBezTo>
                <a:cubicBezTo>
                  <a:pt x="202173" y="-28882"/>
                  <a:pt x="389483"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3992659"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4" name="Freeform 3"/>
          <p:cNvSpPr/>
          <p:nvPr/>
        </p:nvSpPr>
        <p:spPr>
          <a:xfrm>
            <a:off x="2116053" y="4144671"/>
            <a:ext cx="33411" cy="1069164"/>
          </a:xfrm>
          <a:custGeom>
            <a:avLst/>
            <a:gdLst>
              <a:gd name="connsiteX0" fmla="*/ 8352 w 33411"/>
              <a:gd name="connsiteY0" fmla="*/ 8352 h 1069164"/>
              <a:gd name="connsiteX1" fmla="*/ 8352 w 33411"/>
              <a:gd name="connsiteY1" fmla="*/ 1060811 h 1069164"/>
            </a:gdLst>
            <a:ahLst/>
            <a:cxnLst>
              <a:cxn ang="0">
                <a:pos x="connsiteX0" y="connsiteY0"/>
              </a:cxn>
              <a:cxn ang="1">
                <a:pos x="connsiteX1" y="connsiteY1"/>
              </a:cxn>
            </a:cxnLst>
            <a:rect l="l" t="t" r="r" b="b"/>
            <a:pathLst>
              <a:path w="33411" h="1069164">
                <a:moveTo>
                  <a:pt x="8352" y="8352"/>
                </a:moveTo>
                <a:lnTo>
                  <a:pt x="8352" y="1060811"/>
                </a:lnTo>
              </a:path>
            </a:pathLst>
          </a:custGeom>
          <a:ln w="127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5" name="Freeform 3"/>
          <p:cNvSpPr/>
          <p:nvPr/>
        </p:nvSpPr>
        <p:spPr>
          <a:xfrm>
            <a:off x="2113269" y="5188778"/>
            <a:ext cx="317408" cy="33411"/>
          </a:xfrm>
          <a:custGeom>
            <a:avLst/>
            <a:gdLst>
              <a:gd name="connsiteX0" fmla="*/ 309055 w 317408"/>
              <a:gd name="connsiteY0" fmla="*/ 8352 h 33411"/>
              <a:gd name="connsiteX1" fmla="*/ 8352 w 317408"/>
              <a:gd name="connsiteY1" fmla="*/ 8352 h 33411"/>
            </a:gdLst>
            <a:ahLst/>
            <a:cxnLst>
              <a:cxn ang="0">
                <a:pos x="connsiteX0" y="connsiteY0"/>
              </a:cxn>
              <a:cxn ang="1">
                <a:pos x="connsiteX1" y="connsiteY1"/>
              </a:cxn>
            </a:cxnLst>
            <a:rect l="l" t="t" r="r" b="b"/>
            <a:pathLst>
              <a:path w="317408" h="33411">
                <a:moveTo>
                  <a:pt x="309055" y="8352"/>
                </a:moveTo>
                <a:lnTo>
                  <a:pt x="8352" y="8352"/>
                </a:lnTo>
              </a:path>
            </a:pathLst>
          </a:custGeom>
          <a:ln w="127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4290430"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Programming</a:t>
            </a:r>
            <a:r>
              <a:rPr lang="en-US" altLang="zh-CN" sz="4209" dirty="0" smtClean="0">
                <a:latin typeface="Calibri"/>
                <a:cs typeface="Calibri"/>
              </a:rPr>
              <a:t> </a:t>
            </a:r>
            <a:r>
              <a:rPr lang="en-US" altLang="zh-CN" sz="4209" dirty="0" smtClean="0">
                <a:solidFill>
                  <a:srgbClr val="FFFFFF"/>
                </a:solidFill>
                <a:latin typeface="Calibri"/>
                <a:cs typeface="Calibri"/>
              </a:rPr>
              <a:t>Steps</a:t>
            </a:r>
          </a:p>
        </p:txBody>
      </p:sp>
      <p:sp>
        <p:nvSpPr>
          <p:cNvPr id="16" name="TextBox 1"/>
          <p:cNvSpPr txBox="1"/>
          <p:nvPr/>
        </p:nvSpPr>
        <p:spPr>
          <a:xfrm>
            <a:off x="1244600" y="3124200"/>
            <a:ext cx="1750393" cy="983637"/>
          </a:xfrm>
          <a:prstGeom prst="rect">
            <a:avLst/>
          </a:prstGeom>
          <a:noFill/>
        </p:spPr>
        <p:txBody>
          <a:bodyPr wrap="none" lIns="0" tIns="0" rIns="0" rtlCol="0">
            <a:spAutoFit/>
          </a:bodyPr>
          <a:lstStyle/>
          <a:p>
            <a:pPr>
              <a:lnSpc>
                <a:spcPts val="2100"/>
              </a:lnSpc>
              <a:tabLst>
                <a:tab pos="787400" algn="l"/>
              </a:tabLst>
            </a:pPr>
            <a:r>
              <a:rPr lang="en-US" altLang="zh-CN" sz="2016" dirty="0" smtClean="0">
                <a:solidFill>
                  <a:srgbClr val="FFFFFF"/>
                </a:solidFill>
                <a:latin typeface="Calibri"/>
                <a:cs typeface="Calibri"/>
              </a:rPr>
              <a:t>Context</a:t>
            </a:r>
            <a:r>
              <a:rPr lang="en-US" altLang="zh-CN" sz="2016" dirty="0" smtClean="0">
                <a:latin typeface="Calibri"/>
                <a:cs typeface="Calibri"/>
              </a:rPr>
              <a:t> </a:t>
            </a:r>
            <a:r>
              <a:rPr lang="en-US" altLang="zh-CN" sz="2016" dirty="0" smtClean="0">
                <a:solidFill>
                  <a:srgbClr val="FFFFFF"/>
                </a:solidFill>
                <a:latin typeface="Calibri"/>
                <a:cs typeface="Calibri"/>
              </a:rPr>
              <a:t>creation</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787400" algn="l"/>
              </a:tabLst>
            </a:pPr>
            <a:r>
              <a:rPr lang="en-US" altLang="zh-CN" dirty="0" smtClean="0">
                <a:latin typeface="Calibri"/>
                <a:cs typeface="Calibri"/>
              </a:rPr>
              <a:t>	</a:t>
            </a:r>
            <a:r>
              <a:rPr lang="en-US" altLang="zh-CN" sz="2718" dirty="0" smtClean="0">
                <a:solidFill>
                  <a:srgbClr val="FFFFFF"/>
                </a:solidFill>
                <a:latin typeface="Calibri"/>
                <a:cs typeface="Calibri"/>
              </a:rPr>
              <a:t>1</a:t>
            </a:r>
          </a:p>
        </p:txBody>
      </p:sp>
      <p:sp>
        <p:nvSpPr>
          <p:cNvPr id="17" name="TextBox 1"/>
          <p:cNvSpPr txBox="1"/>
          <p:nvPr/>
        </p:nvSpPr>
        <p:spPr>
          <a:xfrm>
            <a:off x="5740400" y="2971800"/>
            <a:ext cx="1520138" cy="1150349"/>
          </a:xfrm>
          <a:prstGeom prst="rect">
            <a:avLst/>
          </a:prstGeom>
          <a:noFill/>
        </p:spPr>
        <p:txBody>
          <a:bodyPr wrap="none" lIns="0" tIns="0" rIns="0" rtlCol="0">
            <a:spAutoFit/>
          </a:bodyPr>
          <a:lstStyle/>
          <a:p>
            <a:pPr>
              <a:lnSpc>
                <a:spcPts val="1100"/>
              </a:lnSpc>
              <a:tabLst>
                <a:tab pos="660400" algn="l"/>
                <a:tab pos="736600" algn="l"/>
              </a:tabLst>
            </a:pPr>
            <a:r>
              <a:rPr lang="en-US" altLang="zh-CN" dirty="0" smtClean="0">
                <a:latin typeface="Calibri"/>
                <a:cs typeface="Calibri"/>
              </a:rPr>
              <a:t>		</a:t>
            </a:r>
            <a:r>
              <a:rPr lang="en-US" altLang="zh-CN" sz="1104" dirty="0" smtClean="0">
                <a:solidFill>
                  <a:srgbClr val="000000"/>
                </a:solidFill>
                <a:latin typeface="Calibri"/>
                <a:cs typeface="Calibri"/>
              </a:rPr>
              <a:t>!</a:t>
            </a:r>
          </a:p>
          <a:p>
            <a:pPr>
              <a:lnSpc>
                <a:spcPts val="2300"/>
              </a:lnSpc>
              <a:tabLst>
                <a:tab pos="660400" algn="l"/>
                <a:tab pos="736600" algn="l"/>
              </a:tabLst>
            </a:pPr>
            <a:r>
              <a:rPr lang="en-US" altLang="zh-CN" sz="2016" dirty="0" smtClean="0">
                <a:solidFill>
                  <a:srgbClr val="7A7A7A"/>
                </a:solidFill>
                <a:latin typeface="Calibri"/>
                <a:cs typeface="Calibri"/>
              </a:rPr>
              <a:t>Work</a:t>
            </a:r>
            <a:r>
              <a:rPr lang="en-US" altLang="zh-CN" sz="2016" dirty="0" smtClean="0">
                <a:latin typeface="Calibri"/>
                <a:cs typeface="Calibri"/>
              </a:rPr>
              <a:t> </a:t>
            </a:r>
            <a:r>
              <a:rPr lang="en-US" altLang="zh-CN" sz="2016" dirty="0" smtClean="0">
                <a:solidFill>
                  <a:srgbClr val="7A7A7A"/>
                </a:solidFill>
                <a:latin typeface="Calibri"/>
                <a:cs typeface="Calibri"/>
              </a:rPr>
              <a:t>dispatch</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660400" algn="l"/>
                <a:tab pos="736600" algn="l"/>
              </a:tabLst>
            </a:pPr>
            <a:r>
              <a:rPr lang="en-US" altLang="zh-CN" dirty="0" smtClean="0">
                <a:latin typeface="Calibri"/>
                <a:cs typeface="Calibri"/>
              </a:rPr>
              <a:t>	</a:t>
            </a:r>
            <a:r>
              <a:rPr lang="en-US" altLang="zh-CN" sz="2718" dirty="0" smtClean="0">
                <a:solidFill>
                  <a:srgbClr val="929292"/>
                </a:solidFill>
                <a:latin typeface="Calibri"/>
                <a:cs typeface="Calibri"/>
              </a:rPr>
              <a:t>3</a:t>
            </a:r>
          </a:p>
        </p:txBody>
      </p:sp>
      <p:sp>
        <p:nvSpPr>
          <p:cNvPr id="18" name="TextBox 1"/>
          <p:cNvSpPr txBox="1"/>
          <p:nvPr/>
        </p:nvSpPr>
        <p:spPr>
          <a:xfrm>
            <a:off x="8115300" y="3695700"/>
            <a:ext cx="1139535" cy="984782"/>
          </a:xfrm>
          <a:prstGeom prst="rect">
            <a:avLst/>
          </a:prstGeom>
          <a:noFill/>
        </p:spPr>
        <p:txBody>
          <a:bodyPr wrap="none" lIns="0" tIns="0" rIns="0" rtlCol="0">
            <a:spAutoFit/>
          </a:bodyPr>
          <a:lstStyle/>
          <a:p>
            <a:pPr>
              <a:lnSpc>
                <a:spcPts val="2900"/>
              </a:lnSpc>
              <a:tabLst>
                <a:tab pos="469900" algn="l"/>
              </a:tabLst>
            </a:pPr>
            <a:r>
              <a:rPr lang="en-US" altLang="zh-CN" dirty="0" smtClean="0">
                <a:latin typeface="Calibri"/>
                <a:cs typeface="Calibri"/>
              </a:rPr>
              <a:t>	</a:t>
            </a:r>
            <a:r>
              <a:rPr lang="en-US" altLang="zh-CN" sz="2718" dirty="0" smtClean="0">
                <a:solidFill>
                  <a:srgbClr val="929292"/>
                </a:solidFill>
                <a:latin typeface="Calibri"/>
                <a:cs typeface="Calibri"/>
              </a:rPr>
              <a:t>4</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400"/>
              </a:lnSpc>
              <a:tabLst>
                <a:tab pos="469900" algn="l"/>
              </a:tabLst>
            </a:pPr>
            <a:r>
              <a:rPr lang="en-US" altLang="zh-CN" sz="2016" dirty="0" smtClean="0">
                <a:solidFill>
                  <a:srgbClr val="7A7A7A"/>
                </a:solidFill>
                <a:latin typeface="Calibri"/>
                <a:cs typeface="Calibri"/>
              </a:rPr>
              <a:t>Get</a:t>
            </a:r>
            <a:r>
              <a:rPr lang="en-US" altLang="zh-CN" sz="2016" dirty="0" smtClean="0">
                <a:latin typeface="Calibri"/>
                <a:cs typeface="Calibri"/>
              </a:rPr>
              <a:t> </a:t>
            </a:r>
            <a:r>
              <a:rPr lang="en-US" altLang="zh-CN" sz="2016" dirty="0" smtClean="0">
                <a:solidFill>
                  <a:srgbClr val="7A7A7A"/>
                </a:solidFill>
                <a:latin typeface="Calibri"/>
                <a:cs typeface="Calibri"/>
              </a:rPr>
              <a:t>results</a:t>
            </a:r>
          </a:p>
        </p:txBody>
      </p:sp>
      <p:sp>
        <p:nvSpPr>
          <p:cNvPr id="19" name="TextBox 1"/>
          <p:cNvSpPr txBox="1"/>
          <p:nvPr/>
        </p:nvSpPr>
        <p:spPr>
          <a:xfrm>
            <a:off x="3352800" y="3695700"/>
            <a:ext cx="1910839" cy="993417"/>
          </a:xfrm>
          <a:prstGeom prst="rect">
            <a:avLst/>
          </a:prstGeom>
          <a:noFill/>
        </p:spPr>
        <p:txBody>
          <a:bodyPr wrap="none" lIns="0" tIns="0" rIns="0" rtlCol="0">
            <a:spAutoFit/>
          </a:bodyPr>
          <a:lstStyle/>
          <a:p>
            <a:pPr>
              <a:lnSpc>
                <a:spcPts val="2900"/>
              </a:lnSpc>
              <a:tabLst>
                <a:tab pos="863600" algn="l"/>
              </a:tabLst>
            </a:pPr>
            <a:r>
              <a:rPr lang="en-US" altLang="zh-CN" dirty="0" smtClean="0">
                <a:latin typeface="Calibri"/>
                <a:cs typeface="Calibri"/>
              </a:rPr>
              <a:t>	</a:t>
            </a:r>
            <a:r>
              <a:rPr lang="en-US" altLang="zh-CN" sz="2718" dirty="0" smtClean="0">
                <a:solidFill>
                  <a:srgbClr val="929292"/>
                </a:solidFill>
                <a:latin typeface="Calibri"/>
                <a:cs typeface="Calibri"/>
              </a:rPr>
              <a:t>2</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500"/>
              </a:lnSpc>
              <a:tabLst>
                <a:tab pos="863600" algn="l"/>
              </a:tabLst>
            </a:pPr>
            <a:r>
              <a:rPr lang="en-US" altLang="zh-CN" sz="2016" dirty="0" smtClean="0">
                <a:solidFill>
                  <a:srgbClr val="7A7A7A"/>
                </a:solidFill>
                <a:latin typeface="Calibri"/>
                <a:cs typeface="Calibri"/>
              </a:rPr>
              <a:t>GPU</a:t>
            </a:r>
            <a:r>
              <a:rPr lang="en-US" altLang="zh-CN" sz="2016" dirty="0" smtClean="0">
                <a:latin typeface="Calibri"/>
                <a:cs typeface="Calibri"/>
              </a:rPr>
              <a:t> </a:t>
            </a:r>
            <a:r>
              <a:rPr lang="en-US" altLang="zh-CN" sz="2016" dirty="0" smtClean="0">
                <a:solidFill>
                  <a:srgbClr val="7A7A7A"/>
                </a:solidFill>
                <a:latin typeface="Calibri"/>
                <a:cs typeface="Calibri"/>
              </a:rPr>
              <a:t>identification</a:t>
            </a:r>
          </a:p>
        </p:txBody>
      </p:sp>
      <p:sp>
        <p:nvSpPr>
          <p:cNvPr id="20" name="TextBox 1"/>
          <p:cNvSpPr txBox="1"/>
          <p:nvPr/>
        </p:nvSpPr>
        <p:spPr>
          <a:xfrm>
            <a:off x="2501900" y="5054600"/>
            <a:ext cx="1384995" cy="335237"/>
          </a:xfrm>
          <a:prstGeom prst="rect">
            <a:avLst/>
          </a:prstGeom>
          <a:noFill/>
        </p:spPr>
        <p:txBody>
          <a:bodyPr wrap="none" lIns="0" tIns="0" rIns="0" rtlCol="0">
            <a:spAutoFit/>
          </a:bodyPr>
          <a:lstStyle/>
          <a:p>
            <a:pPr>
              <a:lnSpc>
                <a:spcPts val="2200"/>
              </a:lnSpc>
              <a:tabLst/>
            </a:pPr>
            <a:r>
              <a:rPr lang="en-US" altLang="zh-CN" sz="2104" dirty="0" smtClean="0">
                <a:solidFill>
                  <a:srgbClr val="FFFFFF"/>
                </a:solidFill>
                <a:latin typeface="Calibri"/>
                <a:cs typeface="Calibri"/>
              </a:rPr>
              <a:t>Terminology</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60400" y="774700"/>
            <a:ext cx="3731791"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Context</a:t>
            </a:r>
            <a:r>
              <a:rPr lang="en-US" altLang="zh-CN" sz="4209" dirty="0" smtClean="0">
                <a:latin typeface="Calibri"/>
                <a:cs typeface="Calibri"/>
              </a:rPr>
              <a:t> </a:t>
            </a:r>
            <a:r>
              <a:rPr lang="en-US" altLang="zh-CN" sz="4209" dirty="0" smtClean="0">
                <a:solidFill>
                  <a:srgbClr val="FFFFFF"/>
                </a:solidFill>
                <a:latin typeface="Calibri"/>
                <a:cs typeface="Calibri"/>
              </a:rPr>
              <a:t>Creation</a:t>
            </a:r>
          </a:p>
        </p:txBody>
      </p:sp>
      <p:sp>
        <p:nvSpPr>
          <p:cNvPr id="6" name="TextBox 1"/>
          <p:cNvSpPr txBox="1"/>
          <p:nvPr/>
        </p:nvSpPr>
        <p:spPr>
          <a:xfrm>
            <a:off x="685800" y="2387600"/>
            <a:ext cx="1447800" cy="241300"/>
          </a:xfrm>
          <a:prstGeom prst="rect">
            <a:avLst/>
          </a:prstGeom>
          <a:noFill/>
        </p:spPr>
        <p:txBody>
          <a:bodyPr wrap="none" lIns="0" tIns="0" rIns="0" rtlCol="0">
            <a:spAutoFit/>
          </a:bodyPr>
          <a:lstStyle/>
          <a:p>
            <a:pPr>
              <a:lnSpc>
                <a:spcPts val="1900"/>
              </a:lnSpc>
              <a:tabLst/>
            </a:pPr>
            <a:r>
              <a:rPr lang="en-US" altLang="zh-CN" sz="1578" dirty="0" smtClean="0">
                <a:solidFill>
                  <a:srgbClr val="FFFFFF"/>
                </a:solidFill>
                <a:latin typeface="Menlo" pitchFamily="18" charset="0"/>
                <a:cs typeface="Menlo" pitchFamily="18" charset="0"/>
              </a:rPr>
              <a:t>cl_device_id</a:t>
            </a:r>
            <a:r>
              <a:rPr lang="en-US" altLang="zh-CN" sz="1578" dirty="0" smtClean="0">
                <a:solidFill>
                  <a:srgbClr val="FFFFFF"/>
                </a:solidFill>
                <a:latin typeface="Monaco" pitchFamily="18" charset="0"/>
                <a:cs typeface="Monaco" pitchFamily="18" charset="0"/>
              </a:rPr>
              <a:t> </a:t>
            </a:r>
          </a:p>
        </p:txBody>
      </p:sp>
      <p:sp>
        <p:nvSpPr>
          <p:cNvPr id="7" name="TextBox 1"/>
          <p:cNvSpPr txBox="1"/>
          <p:nvPr/>
        </p:nvSpPr>
        <p:spPr>
          <a:xfrm>
            <a:off x="685800" y="2921000"/>
            <a:ext cx="1320800" cy="241300"/>
          </a:xfrm>
          <a:prstGeom prst="rect">
            <a:avLst/>
          </a:prstGeom>
          <a:noFill/>
        </p:spPr>
        <p:txBody>
          <a:bodyPr wrap="none" lIns="0" tIns="0" rIns="0" rtlCol="0">
            <a:spAutoFit/>
          </a:bodyPr>
          <a:lstStyle/>
          <a:p>
            <a:pPr>
              <a:lnSpc>
                <a:spcPts val="1900"/>
              </a:lnSpc>
              <a:tabLst/>
            </a:pPr>
            <a:r>
              <a:rPr lang="en-US" altLang="zh-CN" sz="1578" dirty="0" smtClean="0">
                <a:solidFill>
                  <a:srgbClr val="FFFFFF"/>
                </a:solidFill>
                <a:latin typeface="Menlo" pitchFamily="18" charset="0"/>
                <a:cs typeface="Menlo" pitchFamily="18" charset="0"/>
              </a:rPr>
              <a:t>cl_context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onaco" pitchFamily="18" charset="0"/>
                <a:cs typeface="Monaco" pitchFamily="18" charset="0"/>
              </a:rPr>
              <a:t> </a:t>
            </a:r>
          </a:p>
        </p:txBody>
      </p:sp>
      <p:sp>
        <p:nvSpPr>
          <p:cNvPr id="8" name="TextBox 1"/>
          <p:cNvSpPr txBox="1"/>
          <p:nvPr/>
        </p:nvSpPr>
        <p:spPr>
          <a:xfrm>
            <a:off x="685800" y="3467100"/>
            <a:ext cx="19304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cl_command_queue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3469213" y="2527004"/>
            <a:ext cx="1135986" cy="22274"/>
          </a:xfrm>
          <a:custGeom>
            <a:avLst/>
            <a:gdLst>
              <a:gd name="connsiteX0" fmla="*/ 1124850 w 1135986"/>
              <a:gd name="connsiteY0" fmla="*/ 11137 h 22274"/>
              <a:gd name="connsiteX1" fmla="*/ 24585 w 1135986"/>
              <a:gd name="connsiteY1" fmla="*/ 11137 h 22274"/>
              <a:gd name="connsiteX2" fmla="*/ 11137 w 1135986"/>
              <a:gd name="connsiteY2" fmla="*/ 11137 h 22274"/>
            </a:gdLst>
            <a:ahLst/>
            <a:cxnLst>
              <a:cxn ang="0">
                <a:pos x="connsiteX0" y="connsiteY0"/>
              </a:cxn>
              <a:cxn ang="1">
                <a:pos x="connsiteX1" y="connsiteY1"/>
              </a:cxn>
              <a:cxn ang="2">
                <a:pos x="connsiteX2" y="connsiteY2"/>
              </a:cxn>
            </a:cxnLst>
            <a:rect l="l" t="t" r="r" b="b"/>
            <a:pathLst>
              <a:path w="1135986" h="22274">
                <a:moveTo>
                  <a:pt x="1124850" y="11137"/>
                </a:moveTo>
                <a:lnTo>
                  <a:pt x="24585" y="11137"/>
                </a:ln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3397937" y="2491365"/>
            <a:ext cx="93552" cy="93552"/>
          </a:xfrm>
          <a:custGeom>
            <a:avLst/>
            <a:gdLst>
              <a:gd name="connsiteX0" fmla="*/ 93552 w 93552"/>
              <a:gd name="connsiteY0" fmla="*/ 0 h 93552"/>
              <a:gd name="connsiteX1" fmla="*/ 0 w 93552"/>
              <a:gd name="connsiteY1" fmla="*/ 46776 h 93552"/>
              <a:gd name="connsiteX2" fmla="*/ 93552 w 93552"/>
              <a:gd name="connsiteY2" fmla="*/ 93552 h 93552"/>
              <a:gd name="connsiteX3" fmla="*/ 93552 w 93552"/>
              <a:gd name="connsiteY3" fmla="*/ 0 h 93552"/>
            </a:gdLst>
            <a:ahLst/>
            <a:cxnLst>
              <a:cxn ang="0">
                <a:pos x="connsiteX0" y="connsiteY0"/>
              </a:cxn>
              <a:cxn ang="1">
                <a:pos x="connsiteX1" y="connsiteY1"/>
              </a:cxn>
              <a:cxn ang="2">
                <a:pos x="connsiteX2" y="connsiteY2"/>
              </a:cxn>
              <a:cxn ang="3">
                <a:pos x="connsiteX3" y="connsiteY3"/>
              </a:cxn>
            </a:cxnLst>
            <a:rect l="l" t="t" r="r" b="b"/>
            <a:pathLst>
              <a:path w="93552" h="93552">
                <a:moveTo>
                  <a:pt x="93552" y="0"/>
                </a:moveTo>
                <a:lnTo>
                  <a:pt x="0" y="46776"/>
                </a:lnTo>
                <a:lnTo>
                  <a:pt x="93552" y="93552"/>
                </a:lnTo>
                <a:lnTo>
                  <a:pt x="93552"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60400" y="863600"/>
            <a:ext cx="3714033" cy="3504806"/>
          </a:xfrm>
          <a:prstGeom prst="rect">
            <a:avLst/>
          </a:prstGeom>
          <a:noFill/>
        </p:spPr>
        <p:txBody>
          <a:bodyPr wrap="none" lIns="0" tIns="0" rIns="0" rtlCol="0">
            <a:spAutoFit/>
          </a:bodyPr>
          <a:lstStyle/>
          <a:p>
            <a:pPr>
              <a:lnSpc>
                <a:spcPts val="4500"/>
              </a:lnSpc>
              <a:tabLst>
                <a:tab pos="25400" algn="l"/>
              </a:tabLst>
            </a:pPr>
            <a:r>
              <a:rPr lang="en-US" altLang="zh-CN" sz="4209" dirty="0" smtClean="0">
                <a:solidFill>
                  <a:srgbClr val="FFFFFF"/>
                </a:solidFill>
                <a:latin typeface="Calibri"/>
                <a:cs typeface="Calibri"/>
              </a:rPr>
              <a:t>Context</a:t>
            </a:r>
            <a:r>
              <a:rPr lang="en-US" altLang="zh-CN" sz="4209" dirty="0" smtClean="0">
                <a:latin typeface="Calibri"/>
                <a:cs typeface="Calibri"/>
              </a:rPr>
              <a:t> </a:t>
            </a:r>
            <a:r>
              <a:rPr lang="en-US" altLang="zh-CN" sz="4209" dirty="0" smtClean="0">
                <a:solidFill>
                  <a:srgbClr val="FFFFFF"/>
                </a:solidFill>
                <a:latin typeface="Calibri"/>
                <a:cs typeface="Calibri"/>
              </a:rPr>
              <a:t>Creation</a:t>
            </a:r>
          </a:p>
          <a:p>
            <a:pPr>
              <a:lnSpc>
                <a:spcPts val="4000"/>
              </a:lnSpc>
              <a:tabLst>
                <a:tab pos="25400" algn="l"/>
              </a:tabLst>
            </a:pPr>
            <a:r>
              <a:rPr lang="en-US" altLang="zh-CN" dirty="0" smtClean="0">
                <a:latin typeface="Calibri"/>
                <a:cs typeface="Calibri"/>
              </a:rPr>
              <a:t>	</a:t>
            </a:r>
            <a:r>
              <a:rPr lang="en-US" altLang="zh-CN" sz="3156" dirty="0" smtClean="0">
                <a:solidFill>
                  <a:srgbClr val="8E8E93"/>
                </a:solidFill>
                <a:latin typeface="Calibri"/>
                <a:cs typeface="Calibri"/>
              </a:rPr>
              <a:t> </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000"/>
              </a:lnSpc>
              <a:tabLst>
                <a:tab pos="25400" algn="l"/>
              </a:tabLst>
            </a:pPr>
            <a:r>
              <a:rPr lang="en-US" altLang="zh-CN" dirty="0" smtClean="0"/>
              <a:t>	</a:t>
            </a:r>
            <a:r>
              <a:rPr lang="en-US" altLang="zh-CN" sz="1578" dirty="0" smtClean="0">
                <a:solidFill>
                  <a:srgbClr val="FFFFFF"/>
                </a:solidFill>
                <a:latin typeface="Menlo" pitchFamily="18" charset="0"/>
                <a:cs typeface="Menlo" pitchFamily="18" charset="0"/>
              </a:rPr>
              <a:t>cl_device_id</a:t>
            </a:r>
            <a:r>
              <a:rPr lang="en-US" altLang="zh-CN" sz="1578" dirty="0" smtClean="0">
                <a:solidFill>
                  <a:srgbClr val="FFFFFF"/>
                </a:solidFill>
                <a:latin typeface="Monaco" pitchFamily="18" charset="0"/>
                <a:cs typeface="Monaco" pitchFamily="18" charset="0"/>
              </a:rPr>
              <a:t> </a:t>
            </a:r>
          </a:p>
          <a:p>
            <a:pPr>
              <a:lnSpc>
                <a:spcPts val="1000"/>
              </a:lnSpc>
            </a:pPr>
            <a:endParaRPr lang="en-US" altLang="zh-CN" dirty="0" smtClean="0"/>
          </a:p>
          <a:p>
            <a:pPr>
              <a:lnSpc>
                <a:spcPts val="1000"/>
              </a:lnSpc>
            </a:pPr>
            <a:endParaRPr lang="en-US" altLang="zh-CN" dirty="0" smtClean="0"/>
          </a:p>
          <a:p>
            <a:pPr>
              <a:lnSpc>
                <a:spcPts val="2200"/>
              </a:lnSpc>
              <a:tabLst>
                <a:tab pos="25400" algn="l"/>
              </a:tabLst>
            </a:pPr>
            <a:r>
              <a:rPr lang="en-US" altLang="zh-CN" dirty="0" smtClean="0"/>
              <a:t>	</a:t>
            </a:r>
            <a:r>
              <a:rPr lang="en-US" altLang="zh-CN" sz="1578" dirty="0" smtClean="0">
                <a:solidFill>
                  <a:srgbClr val="FFFFFF"/>
                </a:solidFill>
                <a:latin typeface="Menlo" pitchFamily="18" charset="0"/>
                <a:cs typeface="Menlo" pitchFamily="18" charset="0"/>
              </a:rPr>
              <a:t>cl_context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onaco" pitchFamily="18" charset="0"/>
                <a:cs typeface="Monaco" pitchFamily="18" charset="0"/>
              </a:rPr>
              <a:t> </a:t>
            </a:r>
          </a:p>
          <a:p>
            <a:pPr>
              <a:lnSpc>
                <a:spcPts val="1000"/>
              </a:lnSpc>
            </a:pPr>
            <a:endParaRPr lang="en-US" altLang="zh-CN" dirty="0" smtClean="0"/>
          </a:p>
          <a:p>
            <a:pPr>
              <a:lnSpc>
                <a:spcPts val="1000"/>
              </a:lnSpc>
            </a:pPr>
            <a:endParaRPr lang="en-US" altLang="zh-CN" dirty="0" smtClean="0"/>
          </a:p>
          <a:p>
            <a:pPr>
              <a:lnSpc>
                <a:spcPts val="2100"/>
              </a:lnSpc>
              <a:tabLst>
                <a:tab pos="25400" algn="l"/>
              </a:tabLst>
            </a:pPr>
            <a:r>
              <a:rPr lang="en-US" altLang="zh-CN" dirty="0" smtClean="0"/>
              <a:t>	</a:t>
            </a:r>
            <a:r>
              <a:rPr lang="en-US" altLang="zh-CN" sz="1578" dirty="0" smtClean="0">
                <a:solidFill>
                  <a:srgbClr val="FFFFFF"/>
                </a:solidFill>
                <a:latin typeface="Menlo" pitchFamily="18" charset="0"/>
                <a:cs typeface="Menlo" pitchFamily="18" charset="0"/>
              </a:rPr>
              <a:t>cl_command_queue</a:t>
            </a:r>
          </a:p>
        </p:txBody>
      </p:sp>
      <p:sp>
        <p:nvSpPr>
          <p:cNvPr id="7" name="TextBox 1"/>
          <p:cNvSpPr txBox="1"/>
          <p:nvPr/>
        </p:nvSpPr>
        <p:spPr>
          <a:xfrm>
            <a:off x="4800600" y="2400300"/>
            <a:ext cx="1020905" cy="335237"/>
          </a:xfrm>
          <a:prstGeom prst="rect">
            <a:avLst/>
          </a:prstGeom>
          <a:noFill/>
        </p:spPr>
        <p:txBody>
          <a:bodyPr wrap="none" lIns="0" tIns="0" rIns="0" rtlCol="0">
            <a:spAutoFit/>
          </a:bodyPr>
          <a:lstStyle/>
          <a:p>
            <a:pPr>
              <a:lnSpc>
                <a:spcPts val="2200"/>
              </a:lnSpc>
              <a:tabLst/>
            </a:pPr>
            <a:r>
              <a:rPr lang="en-US" altLang="zh-CN" sz="2104" dirty="0" smtClean="0">
                <a:solidFill>
                  <a:srgbClr val="FFFFFF"/>
                </a:solidFill>
                <a:latin typeface="Calibri"/>
                <a:cs typeface="Calibri"/>
              </a:rPr>
              <a:t>Renderer</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3469213" y="3358276"/>
            <a:ext cx="1135986" cy="22274"/>
          </a:xfrm>
          <a:custGeom>
            <a:avLst/>
            <a:gdLst>
              <a:gd name="connsiteX0" fmla="*/ 1124850 w 1135986"/>
              <a:gd name="connsiteY0" fmla="*/ 11137 h 22274"/>
              <a:gd name="connsiteX1" fmla="*/ 24585 w 1135986"/>
              <a:gd name="connsiteY1" fmla="*/ 11137 h 22274"/>
              <a:gd name="connsiteX2" fmla="*/ 11137 w 1135986"/>
              <a:gd name="connsiteY2" fmla="*/ 11137 h 22274"/>
            </a:gdLst>
            <a:ahLst/>
            <a:cxnLst>
              <a:cxn ang="0">
                <a:pos x="connsiteX0" y="connsiteY0"/>
              </a:cxn>
              <a:cxn ang="1">
                <a:pos x="connsiteX1" y="connsiteY1"/>
              </a:cxn>
              <a:cxn ang="2">
                <a:pos x="connsiteX2" y="connsiteY2"/>
              </a:cxn>
            </a:cxnLst>
            <a:rect l="l" t="t" r="r" b="b"/>
            <a:pathLst>
              <a:path w="1135986" h="22274">
                <a:moveTo>
                  <a:pt x="1124850" y="11137"/>
                </a:moveTo>
                <a:lnTo>
                  <a:pt x="24585" y="11137"/>
                </a:ln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3397937" y="3322637"/>
            <a:ext cx="93552" cy="93552"/>
          </a:xfrm>
          <a:custGeom>
            <a:avLst/>
            <a:gdLst>
              <a:gd name="connsiteX0" fmla="*/ 93552 w 93552"/>
              <a:gd name="connsiteY0" fmla="*/ 0 h 93552"/>
              <a:gd name="connsiteX1" fmla="*/ 0 w 93552"/>
              <a:gd name="connsiteY1" fmla="*/ 46775 h 93552"/>
              <a:gd name="connsiteX2" fmla="*/ 93552 w 93552"/>
              <a:gd name="connsiteY2" fmla="*/ 93552 h 93552"/>
              <a:gd name="connsiteX3" fmla="*/ 93552 w 93552"/>
              <a:gd name="connsiteY3" fmla="*/ 0 h 93552"/>
            </a:gdLst>
            <a:ahLst/>
            <a:cxnLst>
              <a:cxn ang="0">
                <a:pos x="connsiteX0" y="connsiteY0"/>
              </a:cxn>
              <a:cxn ang="1">
                <a:pos x="connsiteX1" y="connsiteY1"/>
              </a:cxn>
              <a:cxn ang="2">
                <a:pos x="connsiteX2" y="connsiteY2"/>
              </a:cxn>
              <a:cxn ang="3">
                <a:pos x="connsiteX3" y="connsiteY3"/>
              </a:cxn>
            </a:cxnLst>
            <a:rect l="l" t="t" r="r" b="b"/>
            <a:pathLst>
              <a:path w="93552" h="93552">
                <a:moveTo>
                  <a:pt x="93552" y="0"/>
                </a:moveTo>
                <a:lnTo>
                  <a:pt x="0" y="46775"/>
                </a:lnTo>
                <a:lnTo>
                  <a:pt x="93552" y="93552"/>
                </a:lnTo>
                <a:lnTo>
                  <a:pt x="93552"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469213" y="2527004"/>
            <a:ext cx="1135986" cy="22274"/>
          </a:xfrm>
          <a:custGeom>
            <a:avLst/>
            <a:gdLst>
              <a:gd name="connsiteX0" fmla="*/ 1124850 w 1135986"/>
              <a:gd name="connsiteY0" fmla="*/ 11137 h 22274"/>
              <a:gd name="connsiteX1" fmla="*/ 24585 w 1135986"/>
              <a:gd name="connsiteY1" fmla="*/ 11137 h 22274"/>
              <a:gd name="connsiteX2" fmla="*/ 11137 w 1135986"/>
              <a:gd name="connsiteY2" fmla="*/ 11137 h 22274"/>
            </a:gdLst>
            <a:ahLst/>
            <a:cxnLst>
              <a:cxn ang="0">
                <a:pos x="connsiteX0" y="connsiteY0"/>
              </a:cxn>
              <a:cxn ang="1">
                <a:pos x="connsiteX1" y="connsiteY1"/>
              </a:cxn>
              <a:cxn ang="2">
                <a:pos x="connsiteX2" y="connsiteY2"/>
              </a:cxn>
            </a:cxnLst>
            <a:rect l="l" t="t" r="r" b="b"/>
            <a:pathLst>
              <a:path w="1135986" h="22274">
                <a:moveTo>
                  <a:pt x="1124850" y="11137"/>
                </a:moveTo>
                <a:lnTo>
                  <a:pt x="24585" y="11137"/>
                </a:lnTo>
                <a:lnTo>
                  <a:pt x="11137" y="11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p:cNvSpPr/>
          <p:nvPr/>
        </p:nvSpPr>
        <p:spPr>
          <a:xfrm>
            <a:off x="3397937" y="2491365"/>
            <a:ext cx="93552" cy="93552"/>
          </a:xfrm>
          <a:custGeom>
            <a:avLst/>
            <a:gdLst>
              <a:gd name="connsiteX0" fmla="*/ 93552 w 93552"/>
              <a:gd name="connsiteY0" fmla="*/ 0 h 93552"/>
              <a:gd name="connsiteX1" fmla="*/ 0 w 93552"/>
              <a:gd name="connsiteY1" fmla="*/ 46776 h 93552"/>
              <a:gd name="connsiteX2" fmla="*/ 93552 w 93552"/>
              <a:gd name="connsiteY2" fmla="*/ 93552 h 93552"/>
              <a:gd name="connsiteX3" fmla="*/ 93552 w 93552"/>
              <a:gd name="connsiteY3" fmla="*/ 0 h 93552"/>
            </a:gdLst>
            <a:ahLst/>
            <a:cxnLst>
              <a:cxn ang="0">
                <a:pos x="connsiteX0" y="connsiteY0"/>
              </a:cxn>
              <a:cxn ang="1">
                <a:pos x="connsiteX1" y="connsiteY1"/>
              </a:cxn>
              <a:cxn ang="2">
                <a:pos x="connsiteX2" y="connsiteY2"/>
              </a:cxn>
              <a:cxn ang="3">
                <a:pos x="connsiteX3" y="connsiteY3"/>
              </a:cxn>
            </a:cxnLst>
            <a:rect l="l" t="t" r="r" b="b"/>
            <a:pathLst>
              <a:path w="93552" h="93552">
                <a:moveTo>
                  <a:pt x="93552" y="0"/>
                </a:moveTo>
                <a:lnTo>
                  <a:pt x="0" y="46776"/>
                </a:lnTo>
                <a:lnTo>
                  <a:pt x="93552" y="93552"/>
                </a:lnTo>
                <a:lnTo>
                  <a:pt x="93552"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60400" y="863600"/>
            <a:ext cx="3847306" cy="3504806"/>
          </a:xfrm>
          <a:prstGeom prst="rect">
            <a:avLst/>
          </a:prstGeom>
          <a:noFill/>
        </p:spPr>
        <p:txBody>
          <a:bodyPr wrap="square" lIns="0" tIns="0" rIns="0" rtlCol="0">
            <a:spAutoFit/>
          </a:bodyPr>
          <a:lstStyle/>
          <a:p>
            <a:pPr>
              <a:lnSpc>
                <a:spcPts val="4500"/>
              </a:lnSpc>
              <a:tabLst>
                <a:tab pos="25400" algn="l"/>
              </a:tabLst>
            </a:pPr>
            <a:r>
              <a:rPr lang="en-US" altLang="zh-CN" sz="4209" dirty="0" smtClean="0">
                <a:solidFill>
                  <a:srgbClr val="FFFFFF"/>
                </a:solidFill>
                <a:latin typeface="Calibri"/>
                <a:cs typeface="Calibri"/>
              </a:rPr>
              <a:t>Context</a:t>
            </a:r>
            <a:r>
              <a:rPr lang="en-US" altLang="zh-CN" sz="4209" dirty="0" smtClean="0">
                <a:latin typeface="Calibri"/>
                <a:cs typeface="Calibri"/>
              </a:rPr>
              <a:t> </a:t>
            </a:r>
            <a:r>
              <a:rPr lang="en-US" altLang="zh-CN" sz="4209" dirty="0" smtClean="0">
                <a:solidFill>
                  <a:srgbClr val="FFFFFF"/>
                </a:solidFill>
                <a:latin typeface="Calibri"/>
                <a:cs typeface="Calibri"/>
              </a:rPr>
              <a:t>Creation</a:t>
            </a:r>
          </a:p>
          <a:p>
            <a:pPr>
              <a:lnSpc>
                <a:spcPts val="4000"/>
              </a:lnSpc>
              <a:tabLst>
                <a:tab pos="25400" algn="l"/>
              </a:tabLst>
            </a:pPr>
            <a:r>
              <a:rPr lang="en-US" altLang="zh-CN" dirty="0" smtClean="0">
                <a:latin typeface="Calibri"/>
                <a:cs typeface="Calibri"/>
              </a:rPr>
              <a:t>	</a:t>
            </a:r>
            <a:r>
              <a:rPr lang="en-US" altLang="zh-CN" sz="3156" dirty="0" smtClean="0">
                <a:solidFill>
                  <a:srgbClr val="8E8E93"/>
                </a:solidFill>
                <a:latin typeface="Calibri"/>
                <a:cs typeface="Calibri"/>
              </a:rPr>
              <a:t> </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000"/>
              </a:lnSpc>
              <a:tabLst>
                <a:tab pos="25400" algn="l"/>
              </a:tabLst>
            </a:pPr>
            <a:r>
              <a:rPr lang="en-US" altLang="zh-CN" dirty="0" smtClean="0"/>
              <a:t>	</a:t>
            </a:r>
            <a:r>
              <a:rPr lang="en-US" altLang="zh-CN" sz="1578" dirty="0" err="1" smtClean="0">
                <a:solidFill>
                  <a:srgbClr val="FFFFFF"/>
                </a:solidFill>
                <a:latin typeface="Menlo" pitchFamily="18" charset="0"/>
                <a:cs typeface="Menlo" pitchFamily="18" charset="0"/>
              </a:rPr>
              <a:t>cl_device_id</a:t>
            </a:r>
            <a:r>
              <a:rPr lang="en-US" altLang="zh-CN" sz="1578" dirty="0" smtClean="0">
                <a:solidFill>
                  <a:srgbClr val="FFFFFF"/>
                </a:solidFill>
                <a:latin typeface="Monaco" pitchFamily="18" charset="0"/>
                <a:cs typeface="Monaco" pitchFamily="18" charset="0"/>
              </a:rPr>
              <a:t> </a:t>
            </a:r>
          </a:p>
          <a:p>
            <a:pPr>
              <a:lnSpc>
                <a:spcPts val="1000"/>
              </a:lnSpc>
            </a:pPr>
            <a:endParaRPr lang="en-US" altLang="zh-CN" dirty="0" smtClean="0"/>
          </a:p>
          <a:p>
            <a:pPr>
              <a:lnSpc>
                <a:spcPts val="1000"/>
              </a:lnSpc>
            </a:pPr>
            <a:endParaRPr lang="en-US" altLang="zh-CN" dirty="0" smtClean="0"/>
          </a:p>
          <a:p>
            <a:pPr>
              <a:lnSpc>
                <a:spcPts val="2200"/>
              </a:lnSpc>
              <a:tabLst>
                <a:tab pos="25400" algn="l"/>
              </a:tabLst>
            </a:pPr>
            <a:r>
              <a:rPr lang="en-US" altLang="zh-CN" dirty="0" smtClean="0"/>
              <a:t>	</a:t>
            </a:r>
            <a:r>
              <a:rPr lang="en-US" altLang="zh-CN" sz="1578" dirty="0" smtClean="0">
                <a:solidFill>
                  <a:srgbClr val="FFFFFF"/>
                </a:solidFill>
                <a:latin typeface="Menlo" pitchFamily="18" charset="0"/>
                <a:cs typeface="Menlo" pitchFamily="18" charset="0"/>
              </a:rPr>
              <a:t>cl_context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onaco" pitchFamily="18" charset="0"/>
                <a:cs typeface="Monaco" pitchFamily="18" charset="0"/>
              </a:rPr>
              <a:t> </a:t>
            </a:r>
          </a:p>
          <a:p>
            <a:pPr>
              <a:lnSpc>
                <a:spcPts val="1000"/>
              </a:lnSpc>
            </a:pPr>
            <a:endParaRPr lang="en-US" altLang="zh-CN" dirty="0" smtClean="0"/>
          </a:p>
          <a:p>
            <a:pPr>
              <a:lnSpc>
                <a:spcPts val="1000"/>
              </a:lnSpc>
            </a:pPr>
            <a:endParaRPr lang="en-US" altLang="zh-CN" dirty="0" smtClean="0"/>
          </a:p>
          <a:p>
            <a:pPr>
              <a:lnSpc>
                <a:spcPts val="2100"/>
              </a:lnSpc>
              <a:tabLst>
                <a:tab pos="25400" algn="l"/>
              </a:tabLst>
            </a:pPr>
            <a:r>
              <a:rPr lang="en-US" altLang="zh-CN" dirty="0" smtClean="0"/>
              <a:t>	</a:t>
            </a:r>
            <a:r>
              <a:rPr lang="en-US" altLang="zh-CN" sz="1578" dirty="0" smtClean="0">
                <a:solidFill>
                  <a:srgbClr val="FFFFFF"/>
                </a:solidFill>
                <a:latin typeface="Menlo" pitchFamily="18" charset="0"/>
                <a:cs typeface="Menlo" pitchFamily="18" charset="0"/>
              </a:rPr>
              <a:t>cl_command_queue</a:t>
            </a:r>
          </a:p>
        </p:txBody>
      </p:sp>
      <p:sp>
        <p:nvSpPr>
          <p:cNvPr id="9" name="TextBox 1"/>
          <p:cNvSpPr txBox="1"/>
          <p:nvPr/>
        </p:nvSpPr>
        <p:spPr>
          <a:xfrm>
            <a:off x="4812506" y="2332037"/>
            <a:ext cx="1331168" cy="1232337"/>
          </a:xfrm>
          <a:prstGeom prst="rect">
            <a:avLst/>
          </a:prstGeom>
          <a:noFill/>
        </p:spPr>
        <p:txBody>
          <a:bodyPr wrap="none" lIns="0" tIns="0" rIns="0" rtlCol="0">
            <a:spAutoFit/>
          </a:bodyPr>
          <a:lstStyle/>
          <a:p>
            <a:pPr>
              <a:lnSpc>
                <a:spcPts val="2200"/>
              </a:lnSpc>
              <a:tabLst/>
            </a:pPr>
            <a:r>
              <a:rPr lang="en-US" altLang="zh-CN" sz="2104" dirty="0" smtClean="0">
                <a:solidFill>
                  <a:srgbClr val="FFFFFF"/>
                </a:solidFill>
                <a:latin typeface="Calibri"/>
                <a:cs typeface="Calibri"/>
              </a:rPr>
              <a:t>Renderer</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500"/>
              </a:lnSpc>
              <a:tabLst/>
            </a:pPr>
            <a:endParaRPr lang="en-US" altLang="zh-CN" sz="2104" dirty="0" smtClean="0">
              <a:solidFill>
                <a:srgbClr val="FFFFFF"/>
              </a:solidFill>
              <a:latin typeface="Calibri"/>
              <a:cs typeface="Calibri"/>
            </a:endParaRPr>
          </a:p>
          <a:p>
            <a:pPr>
              <a:lnSpc>
                <a:spcPts val="2500"/>
              </a:lnSpc>
              <a:tabLst/>
            </a:pPr>
            <a:r>
              <a:rPr lang="en-US" altLang="zh-CN" sz="2104" dirty="0" smtClean="0">
                <a:solidFill>
                  <a:srgbClr val="FFFFFF"/>
                </a:solidFill>
                <a:latin typeface="Calibri"/>
                <a:cs typeface="Calibri"/>
              </a:rPr>
              <a:t>Share</a:t>
            </a:r>
            <a:r>
              <a:rPr lang="en-US" altLang="zh-CN" sz="2104" dirty="0" smtClean="0">
                <a:latin typeface="Calibri"/>
                <a:cs typeface="Calibri"/>
              </a:rPr>
              <a:t> </a:t>
            </a:r>
            <a:r>
              <a:rPr lang="en-US" altLang="zh-CN" sz="2104" dirty="0" smtClean="0">
                <a:solidFill>
                  <a:srgbClr val="FFFFFF"/>
                </a:solidFill>
                <a:latin typeface="Calibri"/>
                <a:cs typeface="Calibri"/>
              </a:rPr>
              <a:t>group</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086470" y="3830050"/>
            <a:ext cx="6628332" cy="38980"/>
          </a:xfrm>
          <a:custGeom>
            <a:avLst/>
            <a:gdLst>
              <a:gd name="connsiteX0" fmla="*/ 0 w 6628332"/>
              <a:gd name="connsiteY0" fmla="*/ 26795 h 38980"/>
              <a:gd name="connsiteX1" fmla="*/ 1737 w 6628332"/>
              <a:gd name="connsiteY1" fmla="*/ 10090 h 38980"/>
              <a:gd name="connsiteX2" fmla="*/ 12835 w 6628332"/>
              <a:gd name="connsiteY2" fmla="*/ 0 h 38980"/>
              <a:gd name="connsiteX3" fmla="*/ 6617239 w 6628332"/>
              <a:gd name="connsiteY3" fmla="*/ 0 h 38980"/>
              <a:gd name="connsiteX4" fmla="*/ 6628332 w 6628332"/>
              <a:gd name="connsiteY4" fmla="*/ 10090 h 38980"/>
              <a:gd name="connsiteX5" fmla="*/ 6628332 w 6628332"/>
              <a:gd name="connsiteY5" fmla="*/ 26795 h 38980"/>
              <a:gd name="connsiteX6" fmla="*/ 6617239 w 6628332"/>
              <a:gd name="connsiteY6" fmla="*/ 38980 h 38980"/>
              <a:gd name="connsiteX7" fmla="*/ 12835 w 6628332"/>
              <a:gd name="connsiteY7" fmla="*/ 38980 h 38980"/>
              <a:gd name="connsiteX8" fmla="*/ 0 w 6628332"/>
              <a:gd name="connsiteY8" fmla="*/ 26795 h 389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628332" h="38980">
                <a:moveTo>
                  <a:pt x="0" y="26795"/>
                </a:moveTo>
                <a:lnTo>
                  <a:pt x="1737" y="10090"/>
                </a:lnTo>
                <a:cubicBezTo>
                  <a:pt x="1737" y="3002"/>
                  <a:pt x="5746" y="0"/>
                  <a:pt x="12835" y="0"/>
                </a:cubicBezTo>
                <a:lnTo>
                  <a:pt x="6617239" y="0"/>
                </a:lnTo>
                <a:cubicBezTo>
                  <a:pt x="6624329" y="0"/>
                  <a:pt x="6628332" y="3002"/>
                  <a:pt x="6628332" y="10090"/>
                </a:cubicBezTo>
                <a:lnTo>
                  <a:pt x="6628332" y="26795"/>
                </a:lnTo>
                <a:cubicBezTo>
                  <a:pt x="6628332" y="33884"/>
                  <a:pt x="6624329" y="38980"/>
                  <a:pt x="6617239" y="38980"/>
                </a:cubicBezTo>
                <a:lnTo>
                  <a:pt x="12835" y="38980"/>
                </a:lnTo>
                <a:cubicBezTo>
                  <a:pt x="5746" y="38980"/>
                  <a:pt x="0" y="33884"/>
                  <a:pt x="0" y="26795"/>
                </a:cubicBezTo>
              </a:path>
            </a:pathLst>
          </a:custGeom>
          <a:solidFill>
            <a:srgbClr val="92929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825443" y="3563799"/>
            <a:ext cx="591661" cy="591662"/>
          </a:xfrm>
          <a:custGeom>
            <a:avLst/>
            <a:gdLst>
              <a:gd name="connsiteX0" fmla="*/ 505013 w 591661"/>
              <a:gd name="connsiteY0" fmla="*/ 86648 h 591662"/>
              <a:gd name="connsiteX1" fmla="*/ 505013 w 591661"/>
              <a:gd name="connsiteY1" fmla="*/ 505014 h 591662"/>
              <a:gd name="connsiteX2" fmla="*/ 86648 w 591661"/>
              <a:gd name="connsiteY2" fmla="*/ 505014 h 591662"/>
              <a:gd name="connsiteX3" fmla="*/ 86648 w 591661"/>
              <a:gd name="connsiteY3" fmla="*/ 86648 h 591662"/>
              <a:gd name="connsiteX4" fmla="*/ 505013 w 591661"/>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1" h="591662">
                <a:moveTo>
                  <a:pt x="505013" y="86648"/>
                </a:moveTo>
                <a:cubicBezTo>
                  <a:pt x="620544" y="202179"/>
                  <a:pt x="620544" y="389484"/>
                  <a:pt x="505013" y="505014"/>
                </a:cubicBezTo>
                <a:cubicBezTo>
                  <a:pt x="389483" y="620545"/>
                  <a:pt x="202178" y="620545"/>
                  <a:pt x="86648" y="505014"/>
                </a:cubicBezTo>
                <a:cubicBezTo>
                  <a:pt x="-28882" y="389484"/>
                  <a:pt x="-28882" y="202179"/>
                  <a:pt x="86648" y="86648"/>
                </a:cubicBezTo>
                <a:cubicBezTo>
                  <a:pt x="202178" y="-28882"/>
                  <a:pt x="389483" y="-28882"/>
                  <a:pt x="505013" y="86648"/>
                </a:cubicBezTo>
              </a:path>
            </a:pathLst>
          </a:custGeom>
          <a:solidFill>
            <a:srgbClr val="2882A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808737" y="3547093"/>
            <a:ext cx="625073" cy="625074"/>
          </a:xfrm>
          <a:custGeom>
            <a:avLst/>
            <a:gdLst>
              <a:gd name="connsiteX0" fmla="*/ 521720 w 625073"/>
              <a:gd name="connsiteY0" fmla="*/ 103353 h 625074"/>
              <a:gd name="connsiteX1" fmla="*/ 521720 w 625073"/>
              <a:gd name="connsiteY1" fmla="*/ 521720 h 625074"/>
              <a:gd name="connsiteX2" fmla="*/ 103353 w 625073"/>
              <a:gd name="connsiteY2" fmla="*/ 521720 h 625074"/>
              <a:gd name="connsiteX3" fmla="*/ 103353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3" y="521720"/>
                </a:cubicBezTo>
                <a:cubicBezTo>
                  <a:pt x="-12176" y="406194"/>
                  <a:pt x="-12176" y="218884"/>
                  <a:pt x="103353" y="103353"/>
                </a:cubicBezTo>
                <a:cubicBezTo>
                  <a:pt x="218885" y="-12177"/>
                  <a:pt x="406189" y="-12177"/>
                  <a:pt x="521720" y="103353"/>
                </a:cubicBezTo>
              </a:path>
            </a:pathLst>
          </a:custGeom>
          <a:ln w="381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6193286" y="3563799"/>
            <a:ext cx="591659" cy="591662"/>
          </a:xfrm>
          <a:custGeom>
            <a:avLst/>
            <a:gdLst>
              <a:gd name="connsiteX0" fmla="*/ 505014 w 591659"/>
              <a:gd name="connsiteY0" fmla="*/ 86648 h 591662"/>
              <a:gd name="connsiteX1" fmla="*/ 505014 w 591659"/>
              <a:gd name="connsiteY1" fmla="*/ 505014 h 591662"/>
              <a:gd name="connsiteX2" fmla="*/ 86643 w 591659"/>
              <a:gd name="connsiteY2" fmla="*/ 505014 h 591662"/>
              <a:gd name="connsiteX3" fmla="*/ 86643 w 591659"/>
              <a:gd name="connsiteY3" fmla="*/ 86648 h 591662"/>
              <a:gd name="connsiteX4" fmla="*/ 505014 w 591659"/>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9" h="591662">
                <a:moveTo>
                  <a:pt x="505014" y="86648"/>
                </a:moveTo>
                <a:cubicBezTo>
                  <a:pt x="620540" y="202179"/>
                  <a:pt x="620540" y="389484"/>
                  <a:pt x="505014" y="505014"/>
                </a:cubicBezTo>
                <a:cubicBezTo>
                  <a:pt x="389484" y="620545"/>
                  <a:pt x="202174" y="620545"/>
                  <a:pt x="86643" y="505014"/>
                </a:cubicBezTo>
                <a:cubicBezTo>
                  <a:pt x="-28881" y="389484"/>
                  <a:pt x="-28881" y="202179"/>
                  <a:pt x="86643" y="86648"/>
                </a:cubicBezTo>
                <a:cubicBezTo>
                  <a:pt x="202174" y="-28882"/>
                  <a:pt x="389484"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176581"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8377204" y="3563799"/>
            <a:ext cx="591663" cy="591662"/>
          </a:xfrm>
          <a:custGeom>
            <a:avLst/>
            <a:gdLst>
              <a:gd name="connsiteX0" fmla="*/ 505014 w 591663"/>
              <a:gd name="connsiteY0" fmla="*/ 86648 h 591662"/>
              <a:gd name="connsiteX1" fmla="*/ 505014 w 591663"/>
              <a:gd name="connsiteY1" fmla="*/ 505014 h 591662"/>
              <a:gd name="connsiteX2" fmla="*/ 86648 w 591663"/>
              <a:gd name="connsiteY2" fmla="*/ 505014 h 591662"/>
              <a:gd name="connsiteX3" fmla="*/ 86648 w 591663"/>
              <a:gd name="connsiteY3" fmla="*/ 86648 h 591662"/>
              <a:gd name="connsiteX4" fmla="*/ 505014 w 591663"/>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3" h="591662">
                <a:moveTo>
                  <a:pt x="505014" y="86648"/>
                </a:moveTo>
                <a:cubicBezTo>
                  <a:pt x="620545" y="202179"/>
                  <a:pt x="620545" y="389484"/>
                  <a:pt x="505014" y="505014"/>
                </a:cubicBezTo>
                <a:cubicBezTo>
                  <a:pt x="389482" y="620545"/>
                  <a:pt x="202179" y="620545"/>
                  <a:pt x="86648" y="505014"/>
                </a:cubicBezTo>
                <a:cubicBezTo>
                  <a:pt x="-28883" y="389484"/>
                  <a:pt x="-28883" y="202179"/>
                  <a:pt x="86648" y="86648"/>
                </a:cubicBezTo>
                <a:cubicBezTo>
                  <a:pt x="202179" y="-28882"/>
                  <a:pt x="389482"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8360500" y="3547093"/>
            <a:ext cx="625073" cy="625074"/>
          </a:xfrm>
          <a:custGeom>
            <a:avLst/>
            <a:gdLst>
              <a:gd name="connsiteX0" fmla="*/ 521720 w 625073"/>
              <a:gd name="connsiteY0" fmla="*/ 103353 h 625074"/>
              <a:gd name="connsiteX1" fmla="*/ 521720 w 625073"/>
              <a:gd name="connsiteY1" fmla="*/ 521720 h 625074"/>
              <a:gd name="connsiteX2" fmla="*/ 103354 w 625073"/>
              <a:gd name="connsiteY2" fmla="*/ 521720 h 625074"/>
              <a:gd name="connsiteX3" fmla="*/ 103354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4" y="521720"/>
                </a:cubicBezTo>
                <a:cubicBezTo>
                  <a:pt x="-12176" y="406194"/>
                  <a:pt x="-12176" y="218884"/>
                  <a:pt x="103354"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4009363" y="3563799"/>
            <a:ext cx="591658" cy="591662"/>
          </a:xfrm>
          <a:custGeom>
            <a:avLst/>
            <a:gdLst>
              <a:gd name="connsiteX0" fmla="*/ 505014 w 591658"/>
              <a:gd name="connsiteY0" fmla="*/ 86648 h 591662"/>
              <a:gd name="connsiteX1" fmla="*/ 505014 w 591658"/>
              <a:gd name="connsiteY1" fmla="*/ 505014 h 591662"/>
              <a:gd name="connsiteX2" fmla="*/ 86647 w 591658"/>
              <a:gd name="connsiteY2" fmla="*/ 505014 h 591662"/>
              <a:gd name="connsiteX3" fmla="*/ 86647 w 591658"/>
              <a:gd name="connsiteY3" fmla="*/ 86648 h 591662"/>
              <a:gd name="connsiteX4" fmla="*/ 505014 w 591658"/>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8" h="591662">
                <a:moveTo>
                  <a:pt x="505014" y="86648"/>
                </a:moveTo>
                <a:cubicBezTo>
                  <a:pt x="620539" y="202179"/>
                  <a:pt x="620539" y="389484"/>
                  <a:pt x="505014" y="505014"/>
                </a:cubicBezTo>
                <a:cubicBezTo>
                  <a:pt x="389483" y="620545"/>
                  <a:pt x="202173" y="620545"/>
                  <a:pt x="86647" y="505014"/>
                </a:cubicBezTo>
                <a:cubicBezTo>
                  <a:pt x="-28882" y="389484"/>
                  <a:pt x="-28882" y="202179"/>
                  <a:pt x="86647" y="86648"/>
                </a:cubicBezTo>
                <a:cubicBezTo>
                  <a:pt x="202173" y="-28882"/>
                  <a:pt x="389483"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3992659"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4" name="Freeform 3"/>
          <p:cNvSpPr/>
          <p:nvPr/>
        </p:nvSpPr>
        <p:spPr>
          <a:xfrm>
            <a:off x="2116053" y="4144671"/>
            <a:ext cx="33411" cy="1069164"/>
          </a:xfrm>
          <a:custGeom>
            <a:avLst/>
            <a:gdLst>
              <a:gd name="connsiteX0" fmla="*/ 8352 w 33411"/>
              <a:gd name="connsiteY0" fmla="*/ 8352 h 1069164"/>
              <a:gd name="connsiteX1" fmla="*/ 8352 w 33411"/>
              <a:gd name="connsiteY1" fmla="*/ 1060811 h 1069164"/>
            </a:gdLst>
            <a:ahLst/>
            <a:cxnLst>
              <a:cxn ang="0">
                <a:pos x="connsiteX0" y="connsiteY0"/>
              </a:cxn>
              <a:cxn ang="1">
                <a:pos x="connsiteX1" y="connsiteY1"/>
              </a:cxn>
            </a:cxnLst>
            <a:rect l="l" t="t" r="r" b="b"/>
            <a:pathLst>
              <a:path w="33411" h="1069164">
                <a:moveTo>
                  <a:pt x="8352" y="8352"/>
                </a:moveTo>
                <a:lnTo>
                  <a:pt x="8352" y="1060811"/>
                </a:lnTo>
              </a:path>
            </a:pathLst>
          </a:custGeom>
          <a:ln w="127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5" name="Freeform 3"/>
          <p:cNvSpPr/>
          <p:nvPr/>
        </p:nvSpPr>
        <p:spPr>
          <a:xfrm>
            <a:off x="2113269" y="5188778"/>
            <a:ext cx="317408" cy="33411"/>
          </a:xfrm>
          <a:custGeom>
            <a:avLst/>
            <a:gdLst>
              <a:gd name="connsiteX0" fmla="*/ 309055 w 317408"/>
              <a:gd name="connsiteY0" fmla="*/ 8352 h 33411"/>
              <a:gd name="connsiteX1" fmla="*/ 8352 w 317408"/>
              <a:gd name="connsiteY1" fmla="*/ 8352 h 33411"/>
            </a:gdLst>
            <a:ahLst/>
            <a:cxnLst>
              <a:cxn ang="0">
                <a:pos x="connsiteX0" y="connsiteY0"/>
              </a:cxn>
              <a:cxn ang="1">
                <a:pos x="connsiteX1" y="connsiteY1"/>
              </a:cxn>
            </a:cxnLst>
            <a:rect l="l" t="t" r="r" b="b"/>
            <a:pathLst>
              <a:path w="317408" h="33411">
                <a:moveTo>
                  <a:pt x="309055" y="8352"/>
                </a:moveTo>
                <a:lnTo>
                  <a:pt x="8352" y="8352"/>
                </a:lnTo>
              </a:path>
            </a:pathLst>
          </a:custGeom>
          <a:ln w="127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4290430"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Programming</a:t>
            </a:r>
            <a:r>
              <a:rPr lang="en-US" altLang="zh-CN" sz="4209" dirty="0" smtClean="0">
                <a:latin typeface="Calibri"/>
                <a:cs typeface="Calibri"/>
              </a:rPr>
              <a:t> </a:t>
            </a:r>
            <a:r>
              <a:rPr lang="en-US" altLang="zh-CN" sz="4209" dirty="0" smtClean="0">
                <a:solidFill>
                  <a:srgbClr val="FFFFFF"/>
                </a:solidFill>
                <a:latin typeface="Calibri"/>
                <a:cs typeface="Calibri"/>
              </a:rPr>
              <a:t>Steps</a:t>
            </a:r>
          </a:p>
        </p:txBody>
      </p:sp>
      <p:sp>
        <p:nvSpPr>
          <p:cNvPr id="16" name="TextBox 1"/>
          <p:cNvSpPr txBox="1"/>
          <p:nvPr/>
        </p:nvSpPr>
        <p:spPr>
          <a:xfrm>
            <a:off x="1244600" y="3124200"/>
            <a:ext cx="1750393" cy="983637"/>
          </a:xfrm>
          <a:prstGeom prst="rect">
            <a:avLst/>
          </a:prstGeom>
          <a:noFill/>
        </p:spPr>
        <p:txBody>
          <a:bodyPr wrap="none" lIns="0" tIns="0" rIns="0" rtlCol="0">
            <a:spAutoFit/>
          </a:bodyPr>
          <a:lstStyle/>
          <a:p>
            <a:pPr>
              <a:lnSpc>
                <a:spcPts val="2100"/>
              </a:lnSpc>
              <a:tabLst>
                <a:tab pos="787400" algn="l"/>
              </a:tabLst>
            </a:pPr>
            <a:r>
              <a:rPr lang="en-US" altLang="zh-CN" sz="2016" dirty="0" smtClean="0">
                <a:solidFill>
                  <a:srgbClr val="FFFFFF"/>
                </a:solidFill>
                <a:latin typeface="Calibri"/>
                <a:cs typeface="Calibri"/>
              </a:rPr>
              <a:t>Context</a:t>
            </a:r>
            <a:r>
              <a:rPr lang="en-US" altLang="zh-CN" sz="2016" dirty="0" smtClean="0">
                <a:latin typeface="Calibri"/>
                <a:cs typeface="Calibri"/>
              </a:rPr>
              <a:t> </a:t>
            </a:r>
            <a:r>
              <a:rPr lang="en-US" altLang="zh-CN" sz="2016" dirty="0" smtClean="0">
                <a:solidFill>
                  <a:srgbClr val="FFFFFF"/>
                </a:solidFill>
                <a:latin typeface="Calibri"/>
                <a:cs typeface="Calibri"/>
              </a:rPr>
              <a:t>creation</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787400" algn="l"/>
              </a:tabLst>
            </a:pPr>
            <a:r>
              <a:rPr lang="en-US" altLang="zh-CN" dirty="0" smtClean="0">
                <a:latin typeface="Calibri"/>
                <a:cs typeface="Calibri"/>
              </a:rPr>
              <a:t>	</a:t>
            </a:r>
            <a:r>
              <a:rPr lang="en-US" altLang="zh-CN" sz="2718" dirty="0" smtClean="0">
                <a:solidFill>
                  <a:srgbClr val="FFFFFF"/>
                </a:solidFill>
                <a:latin typeface="Calibri"/>
                <a:cs typeface="Calibri"/>
              </a:rPr>
              <a:t>1</a:t>
            </a:r>
          </a:p>
        </p:txBody>
      </p:sp>
      <p:sp>
        <p:nvSpPr>
          <p:cNvPr id="17" name="TextBox 1"/>
          <p:cNvSpPr txBox="1"/>
          <p:nvPr/>
        </p:nvSpPr>
        <p:spPr>
          <a:xfrm>
            <a:off x="5740400" y="2971800"/>
            <a:ext cx="1520138" cy="1150349"/>
          </a:xfrm>
          <a:prstGeom prst="rect">
            <a:avLst/>
          </a:prstGeom>
          <a:noFill/>
        </p:spPr>
        <p:txBody>
          <a:bodyPr wrap="none" lIns="0" tIns="0" rIns="0" rtlCol="0">
            <a:spAutoFit/>
          </a:bodyPr>
          <a:lstStyle/>
          <a:p>
            <a:pPr>
              <a:lnSpc>
                <a:spcPts val="1100"/>
              </a:lnSpc>
              <a:tabLst>
                <a:tab pos="660400" algn="l"/>
                <a:tab pos="736600" algn="l"/>
              </a:tabLst>
            </a:pPr>
            <a:r>
              <a:rPr lang="en-US" altLang="zh-CN" dirty="0" smtClean="0">
                <a:latin typeface="Calibri"/>
                <a:cs typeface="Calibri"/>
              </a:rPr>
              <a:t>		</a:t>
            </a:r>
            <a:r>
              <a:rPr lang="en-US" altLang="zh-CN" sz="1104" dirty="0" smtClean="0">
                <a:solidFill>
                  <a:srgbClr val="000000"/>
                </a:solidFill>
                <a:latin typeface="Calibri"/>
                <a:cs typeface="Calibri"/>
              </a:rPr>
              <a:t>!</a:t>
            </a:r>
          </a:p>
          <a:p>
            <a:pPr>
              <a:lnSpc>
                <a:spcPts val="2300"/>
              </a:lnSpc>
              <a:tabLst>
                <a:tab pos="660400" algn="l"/>
                <a:tab pos="736600" algn="l"/>
              </a:tabLst>
            </a:pPr>
            <a:r>
              <a:rPr lang="en-US" altLang="zh-CN" sz="2016" dirty="0" smtClean="0">
                <a:solidFill>
                  <a:srgbClr val="7A7A7A"/>
                </a:solidFill>
                <a:latin typeface="Calibri"/>
                <a:cs typeface="Calibri"/>
              </a:rPr>
              <a:t>Work</a:t>
            </a:r>
            <a:r>
              <a:rPr lang="en-US" altLang="zh-CN" sz="2016" dirty="0" smtClean="0">
                <a:latin typeface="Calibri"/>
                <a:cs typeface="Calibri"/>
              </a:rPr>
              <a:t> </a:t>
            </a:r>
            <a:r>
              <a:rPr lang="en-US" altLang="zh-CN" sz="2016" dirty="0" smtClean="0">
                <a:solidFill>
                  <a:srgbClr val="7A7A7A"/>
                </a:solidFill>
                <a:latin typeface="Calibri"/>
                <a:cs typeface="Calibri"/>
              </a:rPr>
              <a:t>dispatch</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660400" algn="l"/>
                <a:tab pos="736600" algn="l"/>
              </a:tabLst>
            </a:pPr>
            <a:r>
              <a:rPr lang="en-US" altLang="zh-CN" dirty="0" smtClean="0">
                <a:latin typeface="Calibri"/>
                <a:cs typeface="Calibri"/>
              </a:rPr>
              <a:t>	</a:t>
            </a:r>
            <a:r>
              <a:rPr lang="en-US" altLang="zh-CN" sz="2718" dirty="0" smtClean="0">
                <a:solidFill>
                  <a:srgbClr val="929292"/>
                </a:solidFill>
                <a:latin typeface="Calibri"/>
                <a:cs typeface="Calibri"/>
              </a:rPr>
              <a:t>3</a:t>
            </a:r>
          </a:p>
        </p:txBody>
      </p:sp>
      <p:sp>
        <p:nvSpPr>
          <p:cNvPr id="18" name="TextBox 1"/>
          <p:cNvSpPr txBox="1"/>
          <p:nvPr/>
        </p:nvSpPr>
        <p:spPr>
          <a:xfrm>
            <a:off x="8115300" y="3695700"/>
            <a:ext cx="1139535" cy="984782"/>
          </a:xfrm>
          <a:prstGeom prst="rect">
            <a:avLst/>
          </a:prstGeom>
          <a:noFill/>
        </p:spPr>
        <p:txBody>
          <a:bodyPr wrap="none" lIns="0" tIns="0" rIns="0" rtlCol="0">
            <a:spAutoFit/>
          </a:bodyPr>
          <a:lstStyle/>
          <a:p>
            <a:pPr>
              <a:lnSpc>
                <a:spcPts val="2900"/>
              </a:lnSpc>
              <a:tabLst>
                <a:tab pos="469900" algn="l"/>
              </a:tabLst>
            </a:pPr>
            <a:r>
              <a:rPr lang="en-US" altLang="zh-CN" dirty="0" smtClean="0">
                <a:latin typeface="Calibri"/>
                <a:cs typeface="Calibri"/>
              </a:rPr>
              <a:t>	</a:t>
            </a:r>
            <a:r>
              <a:rPr lang="en-US" altLang="zh-CN" sz="2718" dirty="0" smtClean="0">
                <a:solidFill>
                  <a:srgbClr val="929292"/>
                </a:solidFill>
                <a:latin typeface="Calibri"/>
                <a:cs typeface="Calibri"/>
              </a:rPr>
              <a:t>4</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400"/>
              </a:lnSpc>
              <a:tabLst>
                <a:tab pos="469900" algn="l"/>
              </a:tabLst>
            </a:pPr>
            <a:r>
              <a:rPr lang="en-US" altLang="zh-CN" sz="2016" dirty="0" smtClean="0">
                <a:solidFill>
                  <a:srgbClr val="7A7A7A"/>
                </a:solidFill>
                <a:latin typeface="Calibri"/>
                <a:cs typeface="Calibri"/>
              </a:rPr>
              <a:t>Get</a:t>
            </a:r>
            <a:r>
              <a:rPr lang="en-US" altLang="zh-CN" sz="2016" dirty="0" smtClean="0">
                <a:latin typeface="Calibri"/>
                <a:cs typeface="Calibri"/>
              </a:rPr>
              <a:t> </a:t>
            </a:r>
            <a:r>
              <a:rPr lang="en-US" altLang="zh-CN" sz="2016" dirty="0" smtClean="0">
                <a:solidFill>
                  <a:srgbClr val="7A7A7A"/>
                </a:solidFill>
                <a:latin typeface="Calibri"/>
                <a:cs typeface="Calibri"/>
              </a:rPr>
              <a:t>results</a:t>
            </a:r>
          </a:p>
        </p:txBody>
      </p:sp>
      <p:sp>
        <p:nvSpPr>
          <p:cNvPr id="19" name="TextBox 1"/>
          <p:cNvSpPr txBox="1"/>
          <p:nvPr/>
        </p:nvSpPr>
        <p:spPr>
          <a:xfrm>
            <a:off x="3352800" y="3695700"/>
            <a:ext cx="1910839" cy="993417"/>
          </a:xfrm>
          <a:prstGeom prst="rect">
            <a:avLst/>
          </a:prstGeom>
          <a:noFill/>
        </p:spPr>
        <p:txBody>
          <a:bodyPr wrap="none" lIns="0" tIns="0" rIns="0" rtlCol="0">
            <a:spAutoFit/>
          </a:bodyPr>
          <a:lstStyle/>
          <a:p>
            <a:pPr>
              <a:lnSpc>
                <a:spcPts val="2900"/>
              </a:lnSpc>
              <a:tabLst>
                <a:tab pos="863600" algn="l"/>
              </a:tabLst>
            </a:pPr>
            <a:r>
              <a:rPr lang="en-US" altLang="zh-CN" dirty="0" smtClean="0">
                <a:latin typeface="Calibri"/>
                <a:cs typeface="Calibri"/>
              </a:rPr>
              <a:t>	</a:t>
            </a:r>
            <a:r>
              <a:rPr lang="en-US" altLang="zh-CN" sz="2718" dirty="0" smtClean="0">
                <a:solidFill>
                  <a:srgbClr val="929292"/>
                </a:solidFill>
                <a:latin typeface="Calibri"/>
                <a:cs typeface="Calibri"/>
              </a:rPr>
              <a:t>2</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500"/>
              </a:lnSpc>
              <a:tabLst>
                <a:tab pos="863600" algn="l"/>
              </a:tabLst>
            </a:pPr>
            <a:r>
              <a:rPr lang="en-US" altLang="zh-CN" sz="2016" dirty="0" smtClean="0">
                <a:solidFill>
                  <a:srgbClr val="7A7A7A"/>
                </a:solidFill>
                <a:latin typeface="Calibri"/>
                <a:cs typeface="Calibri"/>
              </a:rPr>
              <a:t>GPU</a:t>
            </a:r>
            <a:r>
              <a:rPr lang="en-US" altLang="zh-CN" sz="2016" dirty="0" smtClean="0">
                <a:latin typeface="Calibri"/>
                <a:cs typeface="Calibri"/>
              </a:rPr>
              <a:t> </a:t>
            </a:r>
            <a:r>
              <a:rPr lang="en-US" altLang="zh-CN" sz="2016" dirty="0" smtClean="0">
                <a:solidFill>
                  <a:srgbClr val="7A7A7A"/>
                </a:solidFill>
                <a:latin typeface="Calibri"/>
                <a:cs typeface="Calibri"/>
              </a:rPr>
              <a:t>identification</a:t>
            </a:r>
          </a:p>
        </p:txBody>
      </p:sp>
      <p:sp>
        <p:nvSpPr>
          <p:cNvPr id="20" name="TextBox 1"/>
          <p:cNvSpPr txBox="1"/>
          <p:nvPr/>
        </p:nvSpPr>
        <p:spPr>
          <a:xfrm>
            <a:off x="2501900" y="5054600"/>
            <a:ext cx="1384995" cy="335237"/>
          </a:xfrm>
          <a:prstGeom prst="rect">
            <a:avLst/>
          </a:prstGeom>
          <a:noFill/>
        </p:spPr>
        <p:txBody>
          <a:bodyPr wrap="none" lIns="0" tIns="0" rIns="0" rtlCol="0">
            <a:spAutoFit/>
          </a:bodyPr>
          <a:lstStyle/>
          <a:p>
            <a:pPr>
              <a:lnSpc>
                <a:spcPts val="2200"/>
              </a:lnSpc>
              <a:tabLst/>
            </a:pPr>
            <a:r>
              <a:rPr lang="en-US" altLang="zh-CN" sz="2104" dirty="0" smtClean="0">
                <a:solidFill>
                  <a:srgbClr val="FFFFFF"/>
                </a:solidFill>
                <a:latin typeface="Calibri"/>
                <a:cs typeface="Calibri"/>
              </a:rPr>
              <a:t>Terminology</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086470" y="3830050"/>
            <a:ext cx="6628332" cy="38980"/>
          </a:xfrm>
          <a:custGeom>
            <a:avLst/>
            <a:gdLst>
              <a:gd name="connsiteX0" fmla="*/ 0 w 6628332"/>
              <a:gd name="connsiteY0" fmla="*/ 26795 h 38980"/>
              <a:gd name="connsiteX1" fmla="*/ 1737 w 6628332"/>
              <a:gd name="connsiteY1" fmla="*/ 10090 h 38980"/>
              <a:gd name="connsiteX2" fmla="*/ 12835 w 6628332"/>
              <a:gd name="connsiteY2" fmla="*/ 0 h 38980"/>
              <a:gd name="connsiteX3" fmla="*/ 6617239 w 6628332"/>
              <a:gd name="connsiteY3" fmla="*/ 0 h 38980"/>
              <a:gd name="connsiteX4" fmla="*/ 6628332 w 6628332"/>
              <a:gd name="connsiteY4" fmla="*/ 10090 h 38980"/>
              <a:gd name="connsiteX5" fmla="*/ 6628332 w 6628332"/>
              <a:gd name="connsiteY5" fmla="*/ 26795 h 38980"/>
              <a:gd name="connsiteX6" fmla="*/ 6617239 w 6628332"/>
              <a:gd name="connsiteY6" fmla="*/ 38980 h 38980"/>
              <a:gd name="connsiteX7" fmla="*/ 12835 w 6628332"/>
              <a:gd name="connsiteY7" fmla="*/ 38980 h 38980"/>
              <a:gd name="connsiteX8" fmla="*/ 0 w 6628332"/>
              <a:gd name="connsiteY8" fmla="*/ 26795 h 389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628332" h="38980">
                <a:moveTo>
                  <a:pt x="0" y="26795"/>
                </a:moveTo>
                <a:lnTo>
                  <a:pt x="1737" y="10090"/>
                </a:lnTo>
                <a:cubicBezTo>
                  <a:pt x="1737" y="3002"/>
                  <a:pt x="5746" y="0"/>
                  <a:pt x="12835" y="0"/>
                </a:cubicBezTo>
                <a:lnTo>
                  <a:pt x="6617239" y="0"/>
                </a:lnTo>
                <a:cubicBezTo>
                  <a:pt x="6624329" y="0"/>
                  <a:pt x="6628332" y="3002"/>
                  <a:pt x="6628332" y="10090"/>
                </a:cubicBezTo>
                <a:lnTo>
                  <a:pt x="6628332" y="26795"/>
                </a:lnTo>
                <a:cubicBezTo>
                  <a:pt x="6628332" y="33884"/>
                  <a:pt x="6624329" y="38980"/>
                  <a:pt x="6617239" y="38980"/>
                </a:cubicBezTo>
                <a:lnTo>
                  <a:pt x="12835" y="38980"/>
                </a:lnTo>
                <a:cubicBezTo>
                  <a:pt x="5746" y="38980"/>
                  <a:pt x="0" y="33884"/>
                  <a:pt x="0" y="26795"/>
                </a:cubicBezTo>
              </a:path>
            </a:pathLst>
          </a:custGeom>
          <a:solidFill>
            <a:srgbClr val="92929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825443" y="3563799"/>
            <a:ext cx="591661" cy="591662"/>
          </a:xfrm>
          <a:custGeom>
            <a:avLst/>
            <a:gdLst>
              <a:gd name="connsiteX0" fmla="*/ 505013 w 591661"/>
              <a:gd name="connsiteY0" fmla="*/ 86648 h 591662"/>
              <a:gd name="connsiteX1" fmla="*/ 505013 w 591661"/>
              <a:gd name="connsiteY1" fmla="*/ 505014 h 591662"/>
              <a:gd name="connsiteX2" fmla="*/ 86648 w 591661"/>
              <a:gd name="connsiteY2" fmla="*/ 505014 h 591662"/>
              <a:gd name="connsiteX3" fmla="*/ 86648 w 591661"/>
              <a:gd name="connsiteY3" fmla="*/ 86648 h 591662"/>
              <a:gd name="connsiteX4" fmla="*/ 505013 w 591661"/>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1" h="591662">
                <a:moveTo>
                  <a:pt x="505013" y="86648"/>
                </a:moveTo>
                <a:cubicBezTo>
                  <a:pt x="620544" y="202179"/>
                  <a:pt x="620544" y="389484"/>
                  <a:pt x="505013" y="505014"/>
                </a:cubicBezTo>
                <a:cubicBezTo>
                  <a:pt x="389483" y="620545"/>
                  <a:pt x="202178" y="620545"/>
                  <a:pt x="86648" y="505014"/>
                </a:cubicBezTo>
                <a:cubicBezTo>
                  <a:pt x="-28882" y="389484"/>
                  <a:pt x="-28882" y="202179"/>
                  <a:pt x="86648" y="86648"/>
                </a:cubicBezTo>
                <a:cubicBezTo>
                  <a:pt x="202178" y="-28882"/>
                  <a:pt x="389483" y="-28882"/>
                  <a:pt x="505013" y="86648"/>
                </a:cubicBezTo>
              </a:path>
            </a:pathLst>
          </a:custGeom>
          <a:solidFill>
            <a:srgbClr val="2882A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808737" y="3547093"/>
            <a:ext cx="625073" cy="625074"/>
          </a:xfrm>
          <a:custGeom>
            <a:avLst/>
            <a:gdLst>
              <a:gd name="connsiteX0" fmla="*/ 521720 w 625073"/>
              <a:gd name="connsiteY0" fmla="*/ 103353 h 625074"/>
              <a:gd name="connsiteX1" fmla="*/ 521720 w 625073"/>
              <a:gd name="connsiteY1" fmla="*/ 521720 h 625074"/>
              <a:gd name="connsiteX2" fmla="*/ 103353 w 625073"/>
              <a:gd name="connsiteY2" fmla="*/ 521720 h 625074"/>
              <a:gd name="connsiteX3" fmla="*/ 103353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3" y="521720"/>
                </a:cubicBezTo>
                <a:cubicBezTo>
                  <a:pt x="-12176" y="406194"/>
                  <a:pt x="-12176" y="218884"/>
                  <a:pt x="103353" y="103353"/>
                </a:cubicBezTo>
                <a:cubicBezTo>
                  <a:pt x="218885" y="-12177"/>
                  <a:pt x="406189" y="-12177"/>
                  <a:pt x="521720" y="103353"/>
                </a:cubicBezTo>
              </a:path>
            </a:pathLst>
          </a:custGeom>
          <a:ln w="381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6193286" y="3563799"/>
            <a:ext cx="591659" cy="591662"/>
          </a:xfrm>
          <a:custGeom>
            <a:avLst/>
            <a:gdLst>
              <a:gd name="connsiteX0" fmla="*/ 505014 w 591659"/>
              <a:gd name="connsiteY0" fmla="*/ 86648 h 591662"/>
              <a:gd name="connsiteX1" fmla="*/ 505014 w 591659"/>
              <a:gd name="connsiteY1" fmla="*/ 505014 h 591662"/>
              <a:gd name="connsiteX2" fmla="*/ 86643 w 591659"/>
              <a:gd name="connsiteY2" fmla="*/ 505014 h 591662"/>
              <a:gd name="connsiteX3" fmla="*/ 86643 w 591659"/>
              <a:gd name="connsiteY3" fmla="*/ 86648 h 591662"/>
              <a:gd name="connsiteX4" fmla="*/ 505014 w 591659"/>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9" h="591662">
                <a:moveTo>
                  <a:pt x="505014" y="86648"/>
                </a:moveTo>
                <a:cubicBezTo>
                  <a:pt x="620540" y="202179"/>
                  <a:pt x="620540" y="389484"/>
                  <a:pt x="505014" y="505014"/>
                </a:cubicBezTo>
                <a:cubicBezTo>
                  <a:pt x="389484" y="620545"/>
                  <a:pt x="202174" y="620545"/>
                  <a:pt x="86643" y="505014"/>
                </a:cubicBezTo>
                <a:cubicBezTo>
                  <a:pt x="-28881" y="389484"/>
                  <a:pt x="-28881" y="202179"/>
                  <a:pt x="86643" y="86648"/>
                </a:cubicBezTo>
                <a:cubicBezTo>
                  <a:pt x="202174" y="-28882"/>
                  <a:pt x="389484"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176581"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8377204" y="3563799"/>
            <a:ext cx="591663" cy="591662"/>
          </a:xfrm>
          <a:custGeom>
            <a:avLst/>
            <a:gdLst>
              <a:gd name="connsiteX0" fmla="*/ 505014 w 591663"/>
              <a:gd name="connsiteY0" fmla="*/ 86648 h 591662"/>
              <a:gd name="connsiteX1" fmla="*/ 505014 w 591663"/>
              <a:gd name="connsiteY1" fmla="*/ 505014 h 591662"/>
              <a:gd name="connsiteX2" fmla="*/ 86648 w 591663"/>
              <a:gd name="connsiteY2" fmla="*/ 505014 h 591662"/>
              <a:gd name="connsiteX3" fmla="*/ 86648 w 591663"/>
              <a:gd name="connsiteY3" fmla="*/ 86648 h 591662"/>
              <a:gd name="connsiteX4" fmla="*/ 505014 w 591663"/>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3" h="591662">
                <a:moveTo>
                  <a:pt x="505014" y="86648"/>
                </a:moveTo>
                <a:cubicBezTo>
                  <a:pt x="620545" y="202179"/>
                  <a:pt x="620545" y="389484"/>
                  <a:pt x="505014" y="505014"/>
                </a:cubicBezTo>
                <a:cubicBezTo>
                  <a:pt x="389482" y="620545"/>
                  <a:pt x="202179" y="620545"/>
                  <a:pt x="86648" y="505014"/>
                </a:cubicBezTo>
                <a:cubicBezTo>
                  <a:pt x="-28883" y="389484"/>
                  <a:pt x="-28883" y="202179"/>
                  <a:pt x="86648" y="86648"/>
                </a:cubicBezTo>
                <a:cubicBezTo>
                  <a:pt x="202179" y="-28882"/>
                  <a:pt x="389482"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8360500" y="3547093"/>
            <a:ext cx="625073" cy="625074"/>
          </a:xfrm>
          <a:custGeom>
            <a:avLst/>
            <a:gdLst>
              <a:gd name="connsiteX0" fmla="*/ 521720 w 625073"/>
              <a:gd name="connsiteY0" fmla="*/ 103353 h 625074"/>
              <a:gd name="connsiteX1" fmla="*/ 521720 w 625073"/>
              <a:gd name="connsiteY1" fmla="*/ 521720 h 625074"/>
              <a:gd name="connsiteX2" fmla="*/ 103354 w 625073"/>
              <a:gd name="connsiteY2" fmla="*/ 521720 h 625074"/>
              <a:gd name="connsiteX3" fmla="*/ 103354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4" y="521720"/>
                </a:cubicBezTo>
                <a:cubicBezTo>
                  <a:pt x="-12176" y="406194"/>
                  <a:pt x="-12176" y="218884"/>
                  <a:pt x="103354"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4009363" y="3563799"/>
            <a:ext cx="591658" cy="591662"/>
          </a:xfrm>
          <a:custGeom>
            <a:avLst/>
            <a:gdLst>
              <a:gd name="connsiteX0" fmla="*/ 505014 w 591658"/>
              <a:gd name="connsiteY0" fmla="*/ 86648 h 591662"/>
              <a:gd name="connsiteX1" fmla="*/ 505014 w 591658"/>
              <a:gd name="connsiteY1" fmla="*/ 505014 h 591662"/>
              <a:gd name="connsiteX2" fmla="*/ 86647 w 591658"/>
              <a:gd name="connsiteY2" fmla="*/ 505014 h 591662"/>
              <a:gd name="connsiteX3" fmla="*/ 86647 w 591658"/>
              <a:gd name="connsiteY3" fmla="*/ 86648 h 591662"/>
              <a:gd name="connsiteX4" fmla="*/ 505014 w 591658"/>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8" h="591662">
                <a:moveTo>
                  <a:pt x="505014" y="86648"/>
                </a:moveTo>
                <a:cubicBezTo>
                  <a:pt x="620539" y="202179"/>
                  <a:pt x="620539" y="389484"/>
                  <a:pt x="505014" y="505014"/>
                </a:cubicBezTo>
                <a:cubicBezTo>
                  <a:pt x="389483" y="620545"/>
                  <a:pt x="202173" y="620545"/>
                  <a:pt x="86647" y="505014"/>
                </a:cubicBezTo>
                <a:cubicBezTo>
                  <a:pt x="-28882" y="389484"/>
                  <a:pt x="-28882" y="202179"/>
                  <a:pt x="86647" y="86648"/>
                </a:cubicBezTo>
                <a:cubicBezTo>
                  <a:pt x="202173" y="-28882"/>
                  <a:pt x="389483"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3992659"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4" name="Freeform 3"/>
          <p:cNvSpPr/>
          <p:nvPr/>
        </p:nvSpPr>
        <p:spPr>
          <a:xfrm>
            <a:off x="2113269" y="5188778"/>
            <a:ext cx="317408" cy="33411"/>
          </a:xfrm>
          <a:custGeom>
            <a:avLst/>
            <a:gdLst>
              <a:gd name="connsiteX0" fmla="*/ 309055 w 317408"/>
              <a:gd name="connsiteY0" fmla="*/ 8352 h 33411"/>
              <a:gd name="connsiteX1" fmla="*/ 8352 w 317408"/>
              <a:gd name="connsiteY1" fmla="*/ 8352 h 33411"/>
            </a:gdLst>
            <a:ahLst/>
            <a:cxnLst>
              <a:cxn ang="0">
                <a:pos x="connsiteX0" y="connsiteY0"/>
              </a:cxn>
              <a:cxn ang="1">
                <a:pos x="connsiteX1" y="connsiteY1"/>
              </a:cxn>
            </a:cxnLst>
            <a:rect l="l" t="t" r="r" b="b"/>
            <a:pathLst>
              <a:path w="317408" h="33411">
                <a:moveTo>
                  <a:pt x="309055" y="8352"/>
                </a:moveTo>
                <a:lnTo>
                  <a:pt x="8352" y="8352"/>
                </a:lnTo>
              </a:path>
            </a:pathLst>
          </a:custGeom>
          <a:ln w="127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5" name="Freeform 3"/>
          <p:cNvSpPr/>
          <p:nvPr/>
        </p:nvSpPr>
        <p:spPr>
          <a:xfrm>
            <a:off x="2116053" y="4144671"/>
            <a:ext cx="33411" cy="1069164"/>
          </a:xfrm>
          <a:custGeom>
            <a:avLst/>
            <a:gdLst>
              <a:gd name="connsiteX0" fmla="*/ 8352 w 33411"/>
              <a:gd name="connsiteY0" fmla="*/ 8352 h 1069164"/>
              <a:gd name="connsiteX1" fmla="*/ 8352 w 33411"/>
              <a:gd name="connsiteY1" fmla="*/ 1060811 h 1069164"/>
            </a:gdLst>
            <a:ahLst/>
            <a:cxnLst>
              <a:cxn ang="0">
                <a:pos x="connsiteX0" y="connsiteY0"/>
              </a:cxn>
              <a:cxn ang="1">
                <a:pos x="connsiteX1" y="connsiteY1"/>
              </a:cxn>
            </a:cxnLst>
            <a:rect l="l" t="t" r="r" b="b"/>
            <a:pathLst>
              <a:path w="33411" h="1069164">
                <a:moveTo>
                  <a:pt x="8352" y="8352"/>
                </a:moveTo>
                <a:lnTo>
                  <a:pt x="8352" y="1060811"/>
                </a:lnTo>
              </a:path>
            </a:pathLst>
          </a:custGeom>
          <a:ln w="127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4290430"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Programming</a:t>
            </a:r>
            <a:r>
              <a:rPr lang="en-US" altLang="zh-CN" sz="4209" dirty="0" smtClean="0">
                <a:latin typeface="Calibri"/>
                <a:cs typeface="Calibri"/>
              </a:rPr>
              <a:t> </a:t>
            </a:r>
            <a:r>
              <a:rPr lang="en-US" altLang="zh-CN" sz="4209" dirty="0" smtClean="0">
                <a:solidFill>
                  <a:srgbClr val="FFFFFF"/>
                </a:solidFill>
                <a:latin typeface="Calibri"/>
                <a:cs typeface="Calibri"/>
              </a:rPr>
              <a:t>Steps</a:t>
            </a:r>
          </a:p>
        </p:txBody>
      </p:sp>
      <p:sp>
        <p:nvSpPr>
          <p:cNvPr id="16" name="TextBox 1"/>
          <p:cNvSpPr txBox="1"/>
          <p:nvPr/>
        </p:nvSpPr>
        <p:spPr>
          <a:xfrm>
            <a:off x="1244600" y="3124200"/>
            <a:ext cx="1750393" cy="983637"/>
          </a:xfrm>
          <a:prstGeom prst="rect">
            <a:avLst/>
          </a:prstGeom>
          <a:noFill/>
        </p:spPr>
        <p:txBody>
          <a:bodyPr wrap="none" lIns="0" tIns="0" rIns="0" rtlCol="0">
            <a:spAutoFit/>
          </a:bodyPr>
          <a:lstStyle/>
          <a:p>
            <a:pPr>
              <a:lnSpc>
                <a:spcPts val="2100"/>
              </a:lnSpc>
              <a:tabLst>
                <a:tab pos="787400" algn="l"/>
              </a:tabLst>
            </a:pPr>
            <a:r>
              <a:rPr lang="en-US" altLang="zh-CN" sz="2016" dirty="0" smtClean="0">
                <a:solidFill>
                  <a:srgbClr val="FFFFFF"/>
                </a:solidFill>
                <a:latin typeface="Calibri"/>
                <a:cs typeface="Calibri"/>
              </a:rPr>
              <a:t>Context</a:t>
            </a:r>
            <a:r>
              <a:rPr lang="en-US" altLang="zh-CN" sz="2016" dirty="0" smtClean="0">
                <a:latin typeface="Calibri"/>
                <a:cs typeface="Calibri"/>
              </a:rPr>
              <a:t> </a:t>
            </a:r>
            <a:r>
              <a:rPr lang="en-US" altLang="zh-CN" sz="2016" dirty="0" smtClean="0">
                <a:solidFill>
                  <a:srgbClr val="FFFFFF"/>
                </a:solidFill>
                <a:latin typeface="Calibri"/>
                <a:cs typeface="Calibri"/>
              </a:rPr>
              <a:t>creation</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787400" algn="l"/>
              </a:tabLst>
            </a:pPr>
            <a:r>
              <a:rPr lang="en-US" altLang="zh-CN" dirty="0" smtClean="0">
                <a:latin typeface="Calibri"/>
                <a:cs typeface="Calibri"/>
              </a:rPr>
              <a:t>	</a:t>
            </a:r>
            <a:r>
              <a:rPr lang="en-US" altLang="zh-CN" sz="2718" dirty="0" smtClean="0">
                <a:solidFill>
                  <a:srgbClr val="FFFFFF"/>
                </a:solidFill>
                <a:latin typeface="Calibri"/>
                <a:cs typeface="Calibri"/>
              </a:rPr>
              <a:t>1</a:t>
            </a:r>
          </a:p>
        </p:txBody>
      </p:sp>
      <p:sp>
        <p:nvSpPr>
          <p:cNvPr id="17" name="TextBox 1"/>
          <p:cNvSpPr txBox="1"/>
          <p:nvPr/>
        </p:nvSpPr>
        <p:spPr>
          <a:xfrm>
            <a:off x="5740400" y="2971800"/>
            <a:ext cx="1520138" cy="1150349"/>
          </a:xfrm>
          <a:prstGeom prst="rect">
            <a:avLst/>
          </a:prstGeom>
          <a:noFill/>
        </p:spPr>
        <p:txBody>
          <a:bodyPr wrap="none" lIns="0" tIns="0" rIns="0" rtlCol="0">
            <a:spAutoFit/>
          </a:bodyPr>
          <a:lstStyle/>
          <a:p>
            <a:pPr>
              <a:lnSpc>
                <a:spcPts val="1100"/>
              </a:lnSpc>
              <a:tabLst>
                <a:tab pos="660400" algn="l"/>
                <a:tab pos="736600" algn="l"/>
              </a:tabLst>
            </a:pPr>
            <a:r>
              <a:rPr lang="en-US" altLang="zh-CN" dirty="0" smtClean="0">
                <a:latin typeface="Calibri"/>
                <a:cs typeface="Calibri"/>
              </a:rPr>
              <a:t>		</a:t>
            </a:r>
            <a:r>
              <a:rPr lang="en-US" altLang="zh-CN" sz="1104" dirty="0" smtClean="0">
                <a:solidFill>
                  <a:srgbClr val="000000"/>
                </a:solidFill>
                <a:latin typeface="Calibri"/>
                <a:cs typeface="Calibri"/>
              </a:rPr>
              <a:t>!</a:t>
            </a:r>
          </a:p>
          <a:p>
            <a:pPr>
              <a:lnSpc>
                <a:spcPts val="2300"/>
              </a:lnSpc>
              <a:tabLst>
                <a:tab pos="660400" algn="l"/>
                <a:tab pos="736600" algn="l"/>
              </a:tabLst>
            </a:pPr>
            <a:r>
              <a:rPr lang="en-US" altLang="zh-CN" sz="2016" dirty="0" smtClean="0">
                <a:solidFill>
                  <a:srgbClr val="7A7A7A"/>
                </a:solidFill>
                <a:latin typeface="Calibri"/>
                <a:cs typeface="Calibri"/>
              </a:rPr>
              <a:t>Work</a:t>
            </a:r>
            <a:r>
              <a:rPr lang="en-US" altLang="zh-CN" sz="2016" dirty="0" smtClean="0">
                <a:latin typeface="Calibri"/>
                <a:cs typeface="Calibri"/>
              </a:rPr>
              <a:t> </a:t>
            </a:r>
            <a:r>
              <a:rPr lang="en-US" altLang="zh-CN" sz="2016" dirty="0" smtClean="0">
                <a:solidFill>
                  <a:srgbClr val="7A7A7A"/>
                </a:solidFill>
                <a:latin typeface="Calibri"/>
                <a:cs typeface="Calibri"/>
              </a:rPr>
              <a:t>dispatch</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660400" algn="l"/>
                <a:tab pos="736600" algn="l"/>
              </a:tabLst>
            </a:pPr>
            <a:r>
              <a:rPr lang="en-US" altLang="zh-CN" dirty="0" smtClean="0">
                <a:latin typeface="Calibri"/>
                <a:cs typeface="Calibri"/>
              </a:rPr>
              <a:t>	</a:t>
            </a:r>
            <a:r>
              <a:rPr lang="en-US" altLang="zh-CN" sz="2718" dirty="0" smtClean="0">
                <a:solidFill>
                  <a:srgbClr val="929292"/>
                </a:solidFill>
                <a:latin typeface="Calibri"/>
                <a:cs typeface="Calibri"/>
              </a:rPr>
              <a:t>3</a:t>
            </a:r>
          </a:p>
        </p:txBody>
      </p:sp>
      <p:sp>
        <p:nvSpPr>
          <p:cNvPr id="18" name="TextBox 1"/>
          <p:cNvSpPr txBox="1"/>
          <p:nvPr/>
        </p:nvSpPr>
        <p:spPr>
          <a:xfrm>
            <a:off x="8115300" y="3695700"/>
            <a:ext cx="1139535" cy="984782"/>
          </a:xfrm>
          <a:prstGeom prst="rect">
            <a:avLst/>
          </a:prstGeom>
          <a:noFill/>
        </p:spPr>
        <p:txBody>
          <a:bodyPr wrap="none" lIns="0" tIns="0" rIns="0" rtlCol="0">
            <a:spAutoFit/>
          </a:bodyPr>
          <a:lstStyle/>
          <a:p>
            <a:pPr>
              <a:lnSpc>
                <a:spcPts val="2900"/>
              </a:lnSpc>
              <a:tabLst>
                <a:tab pos="469900" algn="l"/>
              </a:tabLst>
            </a:pPr>
            <a:r>
              <a:rPr lang="en-US" altLang="zh-CN" dirty="0" smtClean="0">
                <a:latin typeface="Calibri"/>
                <a:cs typeface="Calibri"/>
              </a:rPr>
              <a:t>	</a:t>
            </a:r>
            <a:r>
              <a:rPr lang="en-US" altLang="zh-CN" sz="2718" dirty="0" smtClean="0">
                <a:solidFill>
                  <a:srgbClr val="929292"/>
                </a:solidFill>
                <a:latin typeface="Calibri"/>
                <a:cs typeface="Calibri"/>
              </a:rPr>
              <a:t>4</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400"/>
              </a:lnSpc>
              <a:tabLst>
                <a:tab pos="469900" algn="l"/>
              </a:tabLst>
            </a:pPr>
            <a:r>
              <a:rPr lang="en-US" altLang="zh-CN" sz="2016" dirty="0" smtClean="0">
                <a:solidFill>
                  <a:srgbClr val="7A7A7A"/>
                </a:solidFill>
                <a:latin typeface="Calibri"/>
                <a:cs typeface="Calibri"/>
              </a:rPr>
              <a:t>Get</a:t>
            </a:r>
            <a:r>
              <a:rPr lang="en-US" altLang="zh-CN" sz="2016" dirty="0" smtClean="0">
                <a:latin typeface="Calibri"/>
                <a:cs typeface="Calibri"/>
              </a:rPr>
              <a:t> </a:t>
            </a:r>
            <a:r>
              <a:rPr lang="en-US" altLang="zh-CN" sz="2016" dirty="0" smtClean="0">
                <a:solidFill>
                  <a:srgbClr val="7A7A7A"/>
                </a:solidFill>
                <a:latin typeface="Calibri"/>
                <a:cs typeface="Calibri"/>
              </a:rPr>
              <a:t>results</a:t>
            </a:r>
          </a:p>
        </p:txBody>
      </p:sp>
      <p:sp>
        <p:nvSpPr>
          <p:cNvPr id="19" name="TextBox 1"/>
          <p:cNvSpPr txBox="1"/>
          <p:nvPr/>
        </p:nvSpPr>
        <p:spPr>
          <a:xfrm>
            <a:off x="3352800" y="3695700"/>
            <a:ext cx="1910839" cy="993417"/>
          </a:xfrm>
          <a:prstGeom prst="rect">
            <a:avLst/>
          </a:prstGeom>
          <a:noFill/>
        </p:spPr>
        <p:txBody>
          <a:bodyPr wrap="none" lIns="0" tIns="0" rIns="0" rtlCol="0">
            <a:spAutoFit/>
          </a:bodyPr>
          <a:lstStyle/>
          <a:p>
            <a:pPr>
              <a:lnSpc>
                <a:spcPts val="2900"/>
              </a:lnSpc>
              <a:tabLst>
                <a:tab pos="863600" algn="l"/>
              </a:tabLst>
            </a:pPr>
            <a:r>
              <a:rPr lang="en-US" altLang="zh-CN" dirty="0" smtClean="0">
                <a:latin typeface="Calibri"/>
                <a:cs typeface="Calibri"/>
              </a:rPr>
              <a:t>	</a:t>
            </a:r>
            <a:r>
              <a:rPr lang="en-US" altLang="zh-CN" sz="2718" dirty="0" smtClean="0">
                <a:solidFill>
                  <a:srgbClr val="929292"/>
                </a:solidFill>
                <a:latin typeface="Calibri"/>
                <a:cs typeface="Calibri"/>
              </a:rPr>
              <a:t>2</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500"/>
              </a:lnSpc>
              <a:tabLst>
                <a:tab pos="863600" algn="l"/>
              </a:tabLst>
            </a:pPr>
            <a:r>
              <a:rPr lang="en-US" altLang="zh-CN" sz="2016" dirty="0" smtClean="0">
                <a:solidFill>
                  <a:srgbClr val="7A7A7A"/>
                </a:solidFill>
                <a:latin typeface="Calibri"/>
                <a:cs typeface="Calibri"/>
              </a:rPr>
              <a:t>GPU</a:t>
            </a:r>
            <a:r>
              <a:rPr lang="en-US" altLang="zh-CN" sz="2016" dirty="0" smtClean="0">
                <a:latin typeface="Calibri"/>
                <a:cs typeface="Calibri"/>
              </a:rPr>
              <a:t> </a:t>
            </a:r>
            <a:r>
              <a:rPr lang="en-US" altLang="zh-CN" sz="2016" dirty="0" smtClean="0">
                <a:solidFill>
                  <a:srgbClr val="7A7A7A"/>
                </a:solidFill>
                <a:latin typeface="Calibri"/>
                <a:cs typeface="Calibri"/>
              </a:rPr>
              <a:t>identification</a:t>
            </a:r>
          </a:p>
        </p:txBody>
      </p:sp>
      <p:sp>
        <p:nvSpPr>
          <p:cNvPr id="20" name="TextBox 1"/>
          <p:cNvSpPr txBox="1"/>
          <p:nvPr/>
        </p:nvSpPr>
        <p:spPr>
          <a:xfrm>
            <a:off x="2501900" y="5054600"/>
            <a:ext cx="1384995" cy="335237"/>
          </a:xfrm>
          <a:prstGeom prst="rect">
            <a:avLst/>
          </a:prstGeom>
          <a:noFill/>
        </p:spPr>
        <p:txBody>
          <a:bodyPr wrap="none" lIns="0" tIns="0" rIns="0" rtlCol="0">
            <a:spAutoFit/>
          </a:bodyPr>
          <a:lstStyle/>
          <a:p>
            <a:pPr>
              <a:lnSpc>
                <a:spcPts val="2200"/>
              </a:lnSpc>
              <a:tabLst/>
            </a:pPr>
            <a:r>
              <a:rPr lang="en-US" altLang="zh-CN" sz="2104" dirty="0" smtClean="0">
                <a:solidFill>
                  <a:srgbClr val="848385"/>
                </a:solidFill>
                <a:latin typeface="Calibri"/>
                <a:cs typeface="Calibri"/>
              </a:rPr>
              <a:t>Terminology</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5" name="Freeform 3"/>
          <p:cNvSpPr/>
          <p:nvPr/>
        </p:nvSpPr>
        <p:spPr>
          <a:xfrm>
            <a:off x="2086470" y="3830050"/>
            <a:ext cx="6628332" cy="38980"/>
          </a:xfrm>
          <a:custGeom>
            <a:avLst/>
            <a:gdLst>
              <a:gd name="connsiteX0" fmla="*/ 0 w 6628332"/>
              <a:gd name="connsiteY0" fmla="*/ 26795 h 38980"/>
              <a:gd name="connsiteX1" fmla="*/ 1737 w 6628332"/>
              <a:gd name="connsiteY1" fmla="*/ 10090 h 38980"/>
              <a:gd name="connsiteX2" fmla="*/ 12835 w 6628332"/>
              <a:gd name="connsiteY2" fmla="*/ 0 h 38980"/>
              <a:gd name="connsiteX3" fmla="*/ 6617239 w 6628332"/>
              <a:gd name="connsiteY3" fmla="*/ 0 h 38980"/>
              <a:gd name="connsiteX4" fmla="*/ 6628332 w 6628332"/>
              <a:gd name="connsiteY4" fmla="*/ 10090 h 38980"/>
              <a:gd name="connsiteX5" fmla="*/ 6628332 w 6628332"/>
              <a:gd name="connsiteY5" fmla="*/ 26795 h 38980"/>
              <a:gd name="connsiteX6" fmla="*/ 6617239 w 6628332"/>
              <a:gd name="connsiteY6" fmla="*/ 38980 h 38980"/>
              <a:gd name="connsiteX7" fmla="*/ 12835 w 6628332"/>
              <a:gd name="connsiteY7" fmla="*/ 38980 h 38980"/>
              <a:gd name="connsiteX8" fmla="*/ 0 w 6628332"/>
              <a:gd name="connsiteY8" fmla="*/ 26795 h 389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628332" h="38980">
                <a:moveTo>
                  <a:pt x="0" y="26795"/>
                </a:moveTo>
                <a:lnTo>
                  <a:pt x="1737" y="10090"/>
                </a:lnTo>
                <a:cubicBezTo>
                  <a:pt x="1737" y="3002"/>
                  <a:pt x="5746" y="0"/>
                  <a:pt x="12835" y="0"/>
                </a:cubicBezTo>
                <a:lnTo>
                  <a:pt x="6617239" y="0"/>
                </a:lnTo>
                <a:cubicBezTo>
                  <a:pt x="6624329" y="0"/>
                  <a:pt x="6628332" y="3002"/>
                  <a:pt x="6628332" y="10090"/>
                </a:cubicBezTo>
                <a:lnTo>
                  <a:pt x="6628332" y="26795"/>
                </a:lnTo>
                <a:cubicBezTo>
                  <a:pt x="6628332" y="33884"/>
                  <a:pt x="6624329" y="38980"/>
                  <a:pt x="6617239" y="38980"/>
                </a:cubicBezTo>
                <a:lnTo>
                  <a:pt x="12835" y="38980"/>
                </a:lnTo>
                <a:cubicBezTo>
                  <a:pt x="5746" y="38980"/>
                  <a:pt x="0" y="33884"/>
                  <a:pt x="0" y="26795"/>
                </a:cubicBezTo>
              </a:path>
            </a:pathLst>
          </a:custGeom>
          <a:solidFill>
            <a:srgbClr val="92929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6" name="Freeform 3"/>
          <p:cNvSpPr/>
          <p:nvPr/>
        </p:nvSpPr>
        <p:spPr>
          <a:xfrm>
            <a:off x="1825443" y="3563799"/>
            <a:ext cx="591661" cy="591662"/>
          </a:xfrm>
          <a:custGeom>
            <a:avLst/>
            <a:gdLst>
              <a:gd name="connsiteX0" fmla="*/ 505013 w 591661"/>
              <a:gd name="connsiteY0" fmla="*/ 86648 h 591662"/>
              <a:gd name="connsiteX1" fmla="*/ 505013 w 591661"/>
              <a:gd name="connsiteY1" fmla="*/ 505014 h 591662"/>
              <a:gd name="connsiteX2" fmla="*/ 86648 w 591661"/>
              <a:gd name="connsiteY2" fmla="*/ 505014 h 591662"/>
              <a:gd name="connsiteX3" fmla="*/ 86648 w 591661"/>
              <a:gd name="connsiteY3" fmla="*/ 86648 h 591662"/>
              <a:gd name="connsiteX4" fmla="*/ 505013 w 591661"/>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1" h="591662">
                <a:moveTo>
                  <a:pt x="505013" y="86648"/>
                </a:moveTo>
                <a:cubicBezTo>
                  <a:pt x="620544" y="202179"/>
                  <a:pt x="620544" y="389484"/>
                  <a:pt x="505013" y="505014"/>
                </a:cubicBezTo>
                <a:cubicBezTo>
                  <a:pt x="389483" y="620545"/>
                  <a:pt x="202178" y="620545"/>
                  <a:pt x="86648" y="505014"/>
                </a:cubicBezTo>
                <a:cubicBezTo>
                  <a:pt x="-28882" y="389484"/>
                  <a:pt x="-28882" y="202179"/>
                  <a:pt x="86648" y="86648"/>
                </a:cubicBezTo>
                <a:cubicBezTo>
                  <a:pt x="202178" y="-28882"/>
                  <a:pt x="389483" y="-28882"/>
                  <a:pt x="505013" y="86648"/>
                </a:cubicBezTo>
              </a:path>
            </a:pathLst>
          </a:custGeom>
          <a:solidFill>
            <a:srgbClr val="2882A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7" name="Freeform 3"/>
          <p:cNvSpPr/>
          <p:nvPr/>
        </p:nvSpPr>
        <p:spPr>
          <a:xfrm>
            <a:off x="1808737" y="3547093"/>
            <a:ext cx="625073" cy="625074"/>
          </a:xfrm>
          <a:custGeom>
            <a:avLst/>
            <a:gdLst>
              <a:gd name="connsiteX0" fmla="*/ 521720 w 625073"/>
              <a:gd name="connsiteY0" fmla="*/ 103353 h 625074"/>
              <a:gd name="connsiteX1" fmla="*/ 521720 w 625073"/>
              <a:gd name="connsiteY1" fmla="*/ 521720 h 625074"/>
              <a:gd name="connsiteX2" fmla="*/ 103353 w 625073"/>
              <a:gd name="connsiteY2" fmla="*/ 521720 h 625074"/>
              <a:gd name="connsiteX3" fmla="*/ 103353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3" y="521720"/>
                </a:cubicBezTo>
                <a:cubicBezTo>
                  <a:pt x="-12176" y="406194"/>
                  <a:pt x="-12176" y="218884"/>
                  <a:pt x="103353" y="103353"/>
                </a:cubicBezTo>
                <a:cubicBezTo>
                  <a:pt x="218885" y="-12177"/>
                  <a:pt x="406189" y="-12177"/>
                  <a:pt x="521720" y="103353"/>
                </a:cubicBezTo>
              </a:path>
            </a:pathLst>
          </a:custGeom>
          <a:ln w="381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8" name="Freeform 3"/>
          <p:cNvSpPr/>
          <p:nvPr/>
        </p:nvSpPr>
        <p:spPr>
          <a:xfrm>
            <a:off x="6193286" y="3563799"/>
            <a:ext cx="591659" cy="591662"/>
          </a:xfrm>
          <a:custGeom>
            <a:avLst/>
            <a:gdLst>
              <a:gd name="connsiteX0" fmla="*/ 505014 w 591659"/>
              <a:gd name="connsiteY0" fmla="*/ 86648 h 591662"/>
              <a:gd name="connsiteX1" fmla="*/ 505014 w 591659"/>
              <a:gd name="connsiteY1" fmla="*/ 505014 h 591662"/>
              <a:gd name="connsiteX2" fmla="*/ 86643 w 591659"/>
              <a:gd name="connsiteY2" fmla="*/ 505014 h 591662"/>
              <a:gd name="connsiteX3" fmla="*/ 86643 w 591659"/>
              <a:gd name="connsiteY3" fmla="*/ 86648 h 591662"/>
              <a:gd name="connsiteX4" fmla="*/ 505014 w 591659"/>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9" h="591662">
                <a:moveTo>
                  <a:pt x="505014" y="86648"/>
                </a:moveTo>
                <a:cubicBezTo>
                  <a:pt x="620540" y="202179"/>
                  <a:pt x="620540" y="389484"/>
                  <a:pt x="505014" y="505014"/>
                </a:cubicBezTo>
                <a:cubicBezTo>
                  <a:pt x="389484" y="620545"/>
                  <a:pt x="202174" y="620545"/>
                  <a:pt x="86643" y="505014"/>
                </a:cubicBezTo>
                <a:cubicBezTo>
                  <a:pt x="-28881" y="389484"/>
                  <a:pt x="-28881" y="202179"/>
                  <a:pt x="86643" y="86648"/>
                </a:cubicBezTo>
                <a:cubicBezTo>
                  <a:pt x="202174" y="-28882"/>
                  <a:pt x="389484"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9" name="Freeform 3"/>
          <p:cNvSpPr/>
          <p:nvPr/>
        </p:nvSpPr>
        <p:spPr>
          <a:xfrm>
            <a:off x="6176581"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0" name="Freeform 3"/>
          <p:cNvSpPr/>
          <p:nvPr/>
        </p:nvSpPr>
        <p:spPr>
          <a:xfrm>
            <a:off x="8377204" y="3563799"/>
            <a:ext cx="591663" cy="591662"/>
          </a:xfrm>
          <a:custGeom>
            <a:avLst/>
            <a:gdLst>
              <a:gd name="connsiteX0" fmla="*/ 505014 w 591663"/>
              <a:gd name="connsiteY0" fmla="*/ 86648 h 591662"/>
              <a:gd name="connsiteX1" fmla="*/ 505014 w 591663"/>
              <a:gd name="connsiteY1" fmla="*/ 505014 h 591662"/>
              <a:gd name="connsiteX2" fmla="*/ 86648 w 591663"/>
              <a:gd name="connsiteY2" fmla="*/ 505014 h 591662"/>
              <a:gd name="connsiteX3" fmla="*/ 86648 w 591663"/>
              <a:gd name="connsiteY3" fmla="*/ 86648 h 591662"/>
              <a:gd name="connsiteX4" fmla="*/ 505014 w 591663"/>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3" h="591662">
                <a:moveTo>
                  <a:pt x="505014" y="86648"/>
                </a:moveTo>
                <a:cubicBezTo>
                  <a:pt x="620545" y="202179"/>
                  <a:pt x="620545" y="389484"/>
                  <a:pt x="505014" y="505014"/>
                </a:cubicBezTo>
                <a:cubicBezTo>
                  <a:pt x="389482" y="620545"/>
                  <a:pt x="202179" y="620545"/>
                  <a:pt x="86648" y="505014"/>
                </a:cubicBezTo>
                <a:cubicBezTo>
                  <a:pt x="-28883" y="389484"/>
                  <a:pt x="-28883" y="202179"/>
                  <a:pt x="86648" y="86648"/>
                </a:cubicBezTo>
                <a:cubicBezTo>
                  <a:pt x="202179" y="-28882"/>
                  <a:pt x="389482"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1" name="Freeform 3"/>
          <p:cNvSpPr/>
          <p:nvPr/>
        </p:nvSpPr>
        <p:spPr>
          <a:xfrm>
            <a:off x="8360500" y="3547093"/>
            <a:ext cx="625073" cy="625074"/>
          </a:xfrm>
          <a:custGeom>
            <a:avLst/>
            <a:gdLst>
              <a:gd name="connsiteX0" fmla="*/ 521720 w 625073"/>
              <a:gd name="connsiteY0" fmla="*/ 103353 h 625074"/>
              <a:gd name="connsiteX1" fmla="*/ 521720 w 625073"/>
              <a:gd name="connsiteY1" fmla="*/ 521720 h 625074"/>
              <a:gd name="connsiteX2" fmla="*/ 103354 w 625073"/>
              <a:gd name="connsiteY2" fmla="*/ 521720 h 625074"/>
              <a:gd name="connsiteX3" fmla="*/ 103354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4" y="521720"/>
                </a:cubicBezTo>
                <a:cubicBezTo>
                  <a:pt x="-12176" y="406194"/>
                  <a:pt x="-12176" y="218884"/>
                  <a:pt x="103354"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2" name="Freeform 3"/>
          <p:cNvSpPr/>
          <p:nvPr/>
        </p:nvSpPr>
        <p:spPr>
          <a:xfrm>
            <a:off x="4009363" y="3563799"/>
            <a:ext cx="591658" cy="591662"/>
          </a:xfrm>
          <a:custGeom>
            <a:avLst/>
            <a:gdLst>
              <a:gd name="connsiteX0" fmla="*/ 505014 w 591658"/>
              <a:gd name="connsiteY0" fmla="*/ 86648 h 591662"/>
              <a:gd name="connsiteX1" fmla="*/ 505014 w 591658"/>
              <a:gd name="connsiteY1" fmla="*/ 505014 h 591662"/>
              <a:gd name="connsiteX2" fmla="*/ 86647 w 591658"/>
              <a:gd name="connsiteY2" fmla="*/ 505014 h 591662"/>
              <a:gd name="connsiteX3" fmla="*/ 86647 w 591658"/>
              <a:gd name="connsiteY3" fmla="*/ 86648 h 591662"/>
              <a:gd name="connsiteX4" fmla="*/ 505014 w 591658"/>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8" h="591662">
                <a:moveTo>
                  <a:pt x="505014" y="86648"/>
                </a:moveTo>
                <a:cubicBezTo>
                  <a:pt x="620539" y="202179"/>
                  <a:pt x="620539" y="389484"/>
                  <a:pt x="505014" y="505014"/>
                </a:cubicBezTo>
                <a:cubicBezTo>
                  <a:pt x="389483" y="620545"/>
                  <a:pt x="202173" y="620545"/>
                  <a:pt x="86647" y="505014"/>
                </a:cubicBezTo>
                <a:cubicBezTo>
                  <a:pt x="-28882" y="389484"/>
                  <a:pt x="-28882" y="202179"/>
                  <a:pt x="86647" y="86648"/>
                </a:cubicBezTo>
                <a:cubicBezTo>
                  <a:pt x="202173" y="-28882"/>
                  <a:pt x="389483"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a:cs typeface="Calibri"/>
            </a:endParaRPr>
          </a:p>
        </p:txBody>
      </p:sp>
      <p:sp>
        <p:nvSpPr>
          <p:cNvPr id="13" name="Freeform 3"/>
          <p:cNvSpPr/>
          <p:nvPr/>
        </p:nvSpPr>
        <p:spPr>
          <a:xfrm>
            <a:off x="3992659"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4" name="Freeform 3"/>
          <p:cNvSpPr/>
          <p:nvPr/>
        </p:nvSpPr>
        <p:spPr>
          <a:xfrm>
            <a:off x="2113269" y="5188778"/>
            <a:ext cx="317408" cy="33411"/>
          </a:xfrm>
          <a:custGeom>
            <a:avLst/>
            <a:gdLst>
              <a:gd name="connsiteX0" fmla="*/ 309055 w 317408"/>
              <a:gd name="connsiteY0" fmla="*/ 8352 h 33411"/>
              <a:gd name="connsiteX1" fmla="*/ 8352 w 317408"/>
              <a:gd name="connsiteY1" fmla="*/ 8352 h 33411"/>
            </a:gdLst>
            <a:ahLst/>
            <a:cxnLst>
              <a:cxn ang="0">
                <a:pos x="connsiteX0" y="connsiteY0"/>
              </a:cxn>
              <a:cxn ang="1">
                <a:pos x="connsiteX1" y="connsiteY1"/>
              </a:cxn>
            </a:cxnLst>
            <a:rect l="l" t="t" r="r" b="b"/>
            <a:pathLst>
              <a:path w="317408" h="33411">
                <a:moveTo>
                  <a:pt x="309055" y="8352"/>
                </a:moveTo>
                <a:lnTo>
                  <a:pt x="8352" y="8352"/>
                </a:lnTo>
              </a:path>
            </a:pathLst>
          </a:custGeom>
          <a:ln w="127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5" name="Freeform 3"/>
          <p:cNvSpPr/>
          <p:nvPr/>
        </p:nvSpPr>
        <p:spPr>
          <a:xfrm>
            <a:off x="2116053" y="5174856"/>
            <a:ext cx="33411" cy="467759"/>
          </a:xfrm>
          <a:custGeom>
            <a:avLst/>
            <a:gdLst>
              <a:gd name="connsiteX0" fmla="*/ 8352 w 33411"/>
              <a:gd name="connsiteY0" fmla="*/ 8352 h 467759"/>
              <a:gd name="connsiteX1" fmla="*/ 8352 w 33411"/>
              <a:gd name="connsiteY1" fmla="*/ 459406 h 467759"/>
            </a:gdLst>
            <a:ahLst/>
            <a:cxnLst>
              <a:cxn ang="0">
                <a:pos x="connsiteX0" y="connsiteY0"/>
              </a:cxn>
              <a:cxn ang="1">
                <a:pos x="connsiteX1" y="connsiteY1"/>
              </a:cxn>
            </a:cxnLst>
            <a:rect l="l" t="t" r="r" b="b"/>
            <a:pathLst>
              <a:path w="33411" h="467759">
                <a:moveTo>
                  <a:pt x="8352" y="8352"/>
                </a:moveTo>
                <a:lnTo>
                  <a:pt x="8352" y="459406"/>
                </a:lnTo>
              </a:path>
            </a:pathLst>
          </a:custGeom>
          <a:ln w="127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6" name="Freeform 3"/>
          <p:cNvSpPr/>
          <p:nvPr/>
        </p:nvSpPr>
        <p:spPr>
          <a:xfrm>
            <a:off x="2107700" y="5617556"/>
            <a:ext cx="322976" cy="33411"/>
          </a:xfrm>
          <a:custGeom>
            <a:avLst/>
            <a:gdLst>
              <a:gd name="connsiteX0" fmla="*/ 314623 w 322976"/>
              <a:gd name="connsiteY0" fmla="*/ 8352 h 33411"/>
              <a:gd name="connsiteX1" fmla="*/ 8352 w 322976"/>
              <a:gd name="connsiteY1" fmla="*/ 8352 h 33411"/>
            </a:gdLst>
            <a:ahLst/>
            <a:cxnLst>
              <a:cxn ang="0">
                <a:pos x="connsiteX0" y="connsiteY0"/>
              </a:cxn>
              <a:cxn ang="1">
                <a:pos x="connsiteX1" y="connsiteY1"/>
              </a:cxn>
            </a:cxnLst>
            <a:rect l="l" t="t" r="r" b="b"/>
            <a:pathLst>
              <a:path w="322976" h="33411">
                <a:moveTo>
                  <a:pt x="314623" y="8352"/>
                </a:moveTo>
                <a:lnTo>
                  <a:pt x="8352" y="8352"/>
                </a:lnTo>
              </a:path>
            </a:pathLst>
          </a:custGeom>
          <a:ln w="127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17" name="Freeform 3"/>
          <p:cNvSpPr/>
          <p:nvPr/>
        </p:nvSpPr>
        <p:spPr>
          <a:xfrm>
            <a:off x="2116053" y="4144671"/>
            <a:ext cx="33411" cy="1069164"/>
          </a:xfrm>
          <a:custGeom>
            <a:avLst/>
            <a:gdLst>
              <a:gd name="connsiteX0" fmla="*/ 8352 w 33411"/>
              <a:gd name="connsiteY0" fmla="*/ 8352 h 1069164"/>
              <a:gd name="connsiteX1" fmla="*/ 8352 w 33411"/>
              <a:gd name="connsiteY1" fmla="*/ 1060811 h 1069164"/>
            </a:gdLst>
            <a:ahLst/>
            <a:cxnLst>
              <a:cxn ang="0">
                <a:pos x="connsiteX0" y="connsiteY0"/>
              </a:cxn>
              <a:cxn ang="1">
                <a:pos x="connsiteX1" y="connsiteY1"/>
              </a:cxn>
            </a:cxnLst>
            <a:rect l="l" t="t" r="r" b="b"/>
            <a:pathLst>
              <a:path w="33411" h="1069164">
                <a:moveTo>
                  <a:pt x="8352" y="8352"/>
                </a:moveTo>
                <a:lnTo>
                  <a:pt x="8352" y="1060811"/>
                </a:lnTo>
              </a:path>
            </a:pathLst>
          </a:custGeom>
          <a:ln w="127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libri"/>
              <a:cs typeface="Calibri"/>
            </a:endParaRPr>
          </a:p>
        </p:txBody>
      </p:sp>
      <p:sp>
        <p:nvSpPr>
          <p:cNvPr id="2" name="TextBox 1"/>
          <p:cNvSpPr txBox="1"/>
          <p:nvPr/>
        </p:nvSpPr>
        <p:spPr>
          <a:xfrm>
            <a:off x="660400" y="774700"/>
            <a:ext cx="4290430"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Programming</a:t>
            </a:r>
            <a:r>
              <a:rPr lang="en-US" altLang="zh-CN" sz="4209" dirty="0" smtClean="0">
                <a:latin typeface="Calibri"/>
                <a:cs typeface="Calibri"/>
              </a:rPr>
              <a:t> </a:t>
            </a:r>
            <a:r>
              <a:rPr lang="en-US" altLang="zh-CN" sz="4209" dirty="0" smtClean="0">
                <a:solidFill>
                  <a:srgbClr val="FFFFFF"/>
                </a:solidFill>
                <a:latin typeface="Calibri"/>
                <a:cs typeface="Calibri"/>
              </a:rPr>
              <a:t>Steps</a:t>
            </a:r>
          </a:p>
        </p:txBody>
      </p:sp>
      <p:sp>
        <p:nvSpPr>
          <p:cNvPr id="18" name="TextBox 1"/>
          <p:cNvSpPr txBox="1"/>
          <p:nvPr/>
        </p:nvSpPr>
        <p:spPr>
          <a:xfrm>
            <a:off x="1244600" y="3124200"/>
            <a:ext cx="1750393" cy="983637"/>
          </a:xfrm>
          <a:prstGeom prst="rect">
            <a:avLst/>
          </a:prstGeom>
          <a:noFill/>
        </p:spPr>
        <p:txBody>
          <a:bodyPr wrap="none" lIns="0" tIns="0" rIns="0" rtlCol="0">
            <a:spAutoFit/>
          </a:bodyPr>
          <a:lstStyle/>
          <a:p>
            <a:pPr>
              <a:lnSpc>
                <a:spcPts val="2100"/>
              </a:lnSpc>
              <a:tabLst>
                <a:tab pos="787400" algn="l"/>
              </a:tabLst>
            </a:pPr>
            <a:r>
              <a:rPr lang="en-US" altLang="zh-CN" sz="2016" dirty="0" smtClean="0">
                <a:solidFill>
                  <a:srgbClr val="FFFFFF"/>
                </a:solidFill>
                <a:latin typeface="Calibri"/>
                <a:cs typeface="Calibri"/>
              </a:rPr>
              <a:t>Context</a:t>
            </a:r>
            <a:r>
              <a:rPr lang="en-US" altLang="zh-CN" sz="2016" dirty="0" smtClean="0">
                <a:latin typeface="Calibri"/>
                <a:cs typeface="Calibri"/>
              </a:rPr>
              <a:t> </a:t>
            </a:r>
            <a:r>
              <a:rPr lang="en-US" altLang="zh-CN" sz="2016" dirty="0" smtClean="0">
                <a:solidFill>
                  <a:srgbClr val="FFFFFF"/>
                </a:solidFill>
                <a:latin typeface="Calibri"/>
                <a:cs typeface="Calibri"/>
              </a:rPr>
              <a:t>creation</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787400" algn="l"/>
              </a:tabLst>
            </a:pPr>
            <a:r>
              <a:rPr lang="en-US" altLang="zh-CN" dirty="0" smtClean="0">
                <a:latin typeface="Calibri"/>
                <a:cs typeface="Calibri"/>
              </a:rPr>
              <a:t>	</a:t>
            </a:r>
            <a:r>
              <a:rPr lang="en-US" altLang="zh-CN" sz="2718" dirty="0" smtClean="0">
                <a:solidFill>
                  <a:srgbClr val="FFFFFF"/>
                </a:solidFill>
                <a:latin typeface="Calibri"/>
                <a:cs typeface="Calibri"/>
              </a:rPr>
              <a:t>1</a:t>
            </a:r>
          </a:p>
        </p:txBody>
      </p:sp>
      <p:sp>
        <p:nvSpPr>
          <p:cNvPr id="19" name="TextBox 1"/>
          <p:cNvSpPr txBox="1"/>
          <p:nvPr/>
        </p:nvSpPr>
        <p:spPr>
          <a:xfrm>
            <a:off x="5740400" y="2971800"/>
            <a:ext cx="1520138" cy="1150349"/>
          </a:xfrm>
          <a:prstGeom prst="rect">
            <a:avLst/>
          </a:prstGeom>
          <a:noFill/>
        </p:spPr>
        <p:txBody>
          <a:bodyPr wrap="none" lIns="0" tIns="0" rIns="0" rtlCol="0">
            <a:spAutoFit/>
          </a:bodyPr>
          <a:lstStyle/>
          <a:p>
            <a:pPr>
              <a:lnSpc>
                <a:spcPts val="1100"/>
              </a:lnSpc>
              <a:tabLst>
                <a:tab pos="660400" algn="l"/>
                <a:tab pos="736600" algn="l"/>
              </a:tabLst>
            </a:pPr>
            <a:r>
              <a:rPr lang="en-US" altLang="zh-CN" dirty="0" smtClean="0">
                <a:latin typeface="Calibri"/>
                <a:cs typeface="Calibri"/>
              </a:rPr>
              <a:t>		</a:t>
            </a:r>
            <a:r>
              <a:rPr lang="en-US" altLang="zh-CN" sz="1104" dirty="0" smtClean="0">
                <a:solidFill>
                  <a:srgbClr val="000000"/>
                </a:solidFill>
                <a:latin typeface="Calibri"/>
                <a:cs typeface="Calibri"/>
              </a:rPr>
              <a:t>!</a:t>
            </a:r>
          </a:p>
          <a:p>
            <a:pPr>
              <a:lnSpc>
                <a:spcPts val="2300"/>
              </a:lnSpc>
              <a:tabLst>
                <a:tab pos="660400" algn="l"/>
                <a:tab pos="736600" algn="l"/>
              </a:tabLst>
            </a:pPr>
            <a:r>
              <a:rPr lang="en-US" altLang="zh-CN" sz="2016" dirty="0" smtClean="0">
                <a:solidFill>
                  <a:srgbClr val="7A7A7A"/>
                </a:solidFill>
                <a:latin typeface="Calibri"/>
                <a:cs typeface="Calibri"/>
              </a:rPr>
              <a:t>Work</a:t>
            </a:r>
            <a:r>
              <a:rPr lang="en-US" altLang="zh-CN" sz="2016" dirty="0" smtClean="0">
                <a:latin typeface="Calibri"/>
                <a:cs typeface="Calibri"/>
              </a:rPr>
              <a:t> </a:t>
            </a:r>
            <a:r>
              <a:rPr lang="en-US" altLang="zh-CN" sz="2016" dirty="0" smtClean="0">
                <a:solidFill>
                  <a:srgbClr val="7A7A7A"/>
                </a:solidFill>
                <a:latin typeface="Calibri"/>
                <a:cs typeface="Calibri"/>
              </a:rPr>
              <a:t>dispatch</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3200"/>
              </a:lnSpc>
              <a:tabLst>
                <a:tab pos="660400" algn="l"/>
                <a:tab pos="736600" algn="l"/>
              </a:tabLst>
            </a:pPr>
            <a:r>
              <a:rPr lang="en-US" altLang="zh-CN" dirty="0" smtClean="0">
                <a:latin typeface="Calibri"/>
                <a:cs typeface="Calibri"/>
              </a:rPr>
              <a:t>	</a:t>
            </a:r>
            <a:r>
              <a:rPr lang="en-US" altLang="zh-CN" sz="2718" dirty="0" smtClean="0">
                <a:solidFill>
                  <a:srgbClr val="929292"/>
                </a:solidFill>
                <a:latin typeface="Calibri"/>
                <a:cs typeface="Calibri"/>
              </a:rPr>
              <a:t>3</a:t>
            </a:r>
          </a:p>
        </p:txBody>
      </p:sp>
      <p:sp>
        <p:nvSpPr>
          <p:cNvPr id="20" name="TextBox 1"/>
          <p:cNvSpPr txBox="1"/>
          <p:nvPr/>
        </p:nvSpPr>
        <p:spPr>
          <a:xfrm>
            <a:off x="8115300" y="3695700"/>
            <a:ext cx="1139535" cy="984782"/>
          </a:xfrm>
          <a:prstGeom prst="rect">
            <a:avLst/>
          </a:prstGeom>
          <a:noFill/>
        </p:spPr>
        <p:txBody>
          <a:bodyPr wrap="none" lIns="0" tIns="0" rIns="0" rtlCol="0">
            <a:spAutoFit/>
          </a:bodyPr>
          <a:lstStyle/>
          <a:p>
            <a:pPr>
              <a:lnSpc>
                <a:spcPts val="2900"/>
              </a:lnSpc>
              <a:tabLst>
                <a:tab pos="469900" algn="l"/>
              </a:tabLst>
            </a:pPr>
            <a:r>
              <a:rPr lang="en-US" altLang="zh-CN" dirty="0" smtClean="0">
                <a:latin typeface="Calibri"/>
                <a:cs typeface="Calibri"/>
              </a:rPr>
              <a:t>	</a:t>
            </a:r>
            <a:r>
              <a:rPr lang="en-US" altLang="zh-CN" sz="2718" dirty="0" smtClean="0">
                <a:solidFill>
                  <a:srgbClr val="929292"/>
                </a:solidFill>
                <a:latin typeface="Calibri"/>
                <a:cs typeface="Calibri"/>
              </a:rPr>
              <a:t>4</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400"/>
              </a:lnSpc>
              <a:tabLst>
                <a:tab pos="469900" algn="l"/>
              </a:tabLst>
            </a:pPr>
            <a:r>
              <a:rPr lang="en-US" altLang="zh-CN" sz="2016" dirty="0" smtClean="0">
                <a:solidFill>
                  <a:srgbClr val="7A7A7A"/>
                </a:solidFill>
                <a:latin typeface="Calibri"/>
                <a:cs typeface="Calibri"/>
              </a:rPr>
              <a:t>Get</a:t>
            </a:r>
            <a:r>
              <a:rPr lang="en-US" altLang="zh-CN" sz="2016" dirty="0" smtClean="0">
                <a:latin typeface="Calibri"/>
                <a:cs typeface="Calibri"/>
              </a:rPr>
              <a:t> </a:t>
            </a:r>
            <a:r>
              <a:rPr lang="en-US" altLang="zh-CN" sz="2016" dirty="0" smtClean="0">
                <a:solidFill>
                  <a:srgbClr val="7A7A7A"/>
                </a:solidFill>
                <a:latin typeface="Calibri"/>
                <a:cs typeface="Calibri"/>
              </a:rPr>
              <a:t>results</a:t>
            </a:r>
          </a:p>
        </p:txBody>
      </p:sp>
      <p:sp>
        <p:nvSpPr>
          <p:cNvPr id="21" name="TextBox 1"/>
          <p:cNvSpPr txBox="1"/>
          <p:nvPr/>
        </p:nvSpPr>
        <p:spPr>
          <a:xfrm>
            <a:off x="3352800" y="3695700"/>
            <a:ext cx="1910839" cy="993417"/>
          </a:xfrm>
          <a:prstGeom prst="rect">
            <a:avLst/>
          </a:prstGeom>
          <a:noFill/>
        </p:spPr>
        <p:txBody>
          <a:bodyPr wrap="none" lIns="0" tIns="0" rIns="0" rtlCol="0">
            <a:spAutoFit/>
          </a:bodyPr>
          <a:lstStyle/>
          <a:p>
            <a:pPr>
              <a:lnSpc>
                <a:spcPts val="2900"/>
              </a:lnSpc>
              <a:tabLst>
                <a:tab pos="863600" algn="l"/>
              </a:tabLst>
            </a:pPr>
            <a:r>
              <a:rPr lang="en-US" altLang="zh-CN" dirty="0" smtClean="0">
                <a:latin typeface="Calibri"/>
                <a:cs typeface="Calibri"/>
              </a:rPr>
              <a:t>	</a:t>
            </a:r>
            <a:r>
              <a:rPr lang="en-US" altLang="zh-CN" sz="2718" dirty="0" smtClean="0">
                <a:solidFill>
                  <a:srgbClr val="929292"/>
                </a:solidFill>
                <a:latin typeface="Calibri"/>
                <a:cs typeface="Calibri"/>
              </a:rPr>
              <a:t>2</a:t>
            </a:r>
          </a:p>
          <a:p>
            <a:pPr>
              <a:lnSpc>
                <a:spcPts val="1000"/>
              </a:lnSpc>
            </a:pPr>
            <a:endParaRPr lang="en-US" altLang="zh-CN" dirty="0" smtClean="0">
              <a:latin typeface="Calibri"/>
              <a:cs typeface="Calibri"/>
            </a:endParaRPr>
          </a:p>
          <a:p>
            <a:pPr>
              <a:lnSpc>
                <a:spcPts val="1000"/>
              </a:lnSpc>
            </a:pPr>
            <a:endParaRPr lang="en-US" altLang="zh-CN" dirty="0" smtClean="0">
              <a:latin typeface="Calibri"/>
              <a:cs typeface="Calibri"/>
            </a:endParaRPr>
          </a:p>
          <a:p>
            <a:pPr>
              <a:lnSpc>
                <a:spcPts val="2500"/>
              </a:lnSpc>
              <a:tabLst>
                <a:tab pos="863600" algn="l"/>
              </a:tabLst>
            </a:pPr>
            <a:r>
              <a:rPr lang="en-US" altLang="zh-CN" sz="2016" dirty="0" smtClean="0">
                <a:solidFill>
                  <a:srgbClr val="7A7A7A"/>
                </a:solidFill>
                <a:latin typeface="Calibri"/>
                <a:cs typeface="Calibri"/>
              </a:rPr>
              <a:t>GPU</a:t>
            </a:r>
            <a:r>
              <a:rPr lang="en-US" altLang="zh-CN" sz="2016" dirty="0" smtClean="0">
                <a:latin typeface="Calibri"/>
                <a:cs typeface="Calibri"/>
              </a:rPr>
              <a:t> </a:t>
            </a:r>
            <a:r>
              <a:rPr lang="en-US" altLang="zh-CN" sz="2016" dirty="0" smtClean="0">
                <a:solidFill>
                  <a:srgbClr val="7A7A7A"/>
                </a:solidFill>
                <a:latin typeface="Calibri"/>
                <a:cs typeface="Calibri"/>
              </a:rPr>
              <a:t>identification</a:t>
            </a:r>
          </a:p>
        </p:txBody>
      </p:sp>
      <p:sp>
        <p:nvSpPr>
          <p:cNvPr id="22" name="TextBox 1"/>
          <p:cNvSpPr txBox="1"/>
          <p:nvPr/>
        </p:nvSpPr>
        <p:spPr>
          <a:xfrm>
            <a:off x="2501900" y="5067300"/>
            <a:ext cx="1384995" cy="766979"/>
          </a:xfrm>
          <a:prstGeom prst="rect">
            <a:avLst/>
          </a:prstGeom>
          <a:noFill/>
        </p:spPr>
        <p:txBody>
          <a:bodyPr wrap="none" lIns="0" tIns="0" rIns="0" rtlCol="0">
            <a:spAutoFit/>
          </a:bodyPr>
          <a:lstStyle/>
          <a:p>
            <a:pPr>
              <a:lnSpc>
                <a:spcPts val="2200"/>
              </a:lnSpc>
              <a:tabLst/>
            </a:pPr>
            <a:r>
              <a:rPr lang="en-US" altLang="zh-CN" sz="2104" dirty="0" smtClean="0">
                <a:solidFill>
                  <a:srgbClr val="848385"/>
                </a:solidFill>
                <a:latin typeface="Calibri"/>
                <a:cs typeface="Calibri"/>
              </a:rPr>
              <a:t>Terminology</a:t>
            </a:r>
          </a:p>
          <a:p>
            <a:pPr>
              <a:lnSpc>
                <a:spcPts val="1000"/>
              </a:lnSpc>
            </a:pPr>
            <a:endParaRPr lang="en-US" altLang="zh-CN" dirty="0" smtClean="0">
              <a:latin typeface="Calibri"/>
              <a:cs typeface="Calibri"/>
            </a:endParaRPr>
          </a:p>
          <a:p>
            <a:pPr>
              <a:lnSpc>
                <a:spcPts val="2400"/>
              </a:lnSpc>
              <a:tabLst/>
            </a:pPr>
            <a:r>
              <a:rPr lang="en-US" altLang="zh-CN" sz="2104" dirty="0" smtClean="0">
                <a:solidFill>
                  <a:srgbClr val="FFFFFF"/>
                </a:solidFill>
                <a:latin typeface="Calibri"/>
                <a:cs typeface="Calibri"/>
              </a:rPr>
              <a:t>API</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660400" y="774700"/>
            <a:ext cx="3714033"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Calibri"/>
                <a:cs typeface="Calibri"/>
              </a:rPr>
              <a:t>Context</a:t>
            </a:r>
            <a:r>
              <a:rPr lang="en-US" altLang="zh-CN" sz="4209" dirty="0" smtClean="0">
                <a:latin typeface="Calibri"/>
                <a:cs typeface="Calibri"/>
              </a:rPr>
              <a:t> </a:t>
            </a:r>
            <a:r>
              <a:rPr lang="en-US" altLang="zh-CN" sz="4209" dirty="0" smtClean="0">
                <a:solidFill>
                  <a:srgbClr val="FFFFFF"/>
                </a:solidFill>
                <a:latin typeface="Calibri"/>
                <a:cs typeface="Calibri"/>
              </a:rPr>
              <a:t>Creation</a:t>
            </a:r>
          </a:p>
        </p:txBody>
      </p:sp>
      <p:sp>
        <p:nvSpPr>
          <p:cNvPr id="6" name="TextBox 1"/>
          <p:cNvSpPr txBox="1"/>
          <p:nvPr/>
        </p:nvSpPr>
        <p:spPr>
          <a:xfrm>
            <a:off x="685800" y="2400300"/>
            <a:ext cx="39751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Create</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context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with</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all</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GPUs</a:t>
            </a:r>
          </a:p>
        </p:txBody>
      </p:sp>
      <p:sp>
        <p:nvSpPr>
          <p:cNvPr id="7" name="TextBox 1"/>
          <p:cNvSpPr txBox="1"/>
          <p:nvPr/>
        </p:nvSpPr>
        <p:spPr>
          <a:xfrm>
            <a:off x="685800" y="2679700"/>
            <a:ext cx="9525000" cy="228600"/>
          </a:xfrm>
          <a:prstGeom prst="rect">
            <a:avLst/>
          </a:prstGeom>
          <a:noFill/>
        </p:spPr>
        <p:txBody>
          <a:bodyPr wrap="none" lIns="0" tIns="0" rIns="0" rtlCol="0">
            <a:spAutoFit/>
          </a:bodyPr>
          <a:lstStyle/>
          <a:p>
            <a:pPr>
              <a:lnSpc>
                <a:spcPts val="1800"/>
              </a:lnSpc>
              <a:tabLst/>
            </a:pPr>
            <a:r>
              <a:rPr lang="en-US" altLang="zh-CN" sz="1578" dirty="0" smtClean="0">
                <a:solidFill>
                  <a:srgbClr val="FFFFFF"/>
                </a:solidFill>
                <a:latin typeface="Menlo" pitchFamily="18" charset="0"/>
                <a:cs typeface="Menlo" pitchFamily="18" charset="0"/>
              </a:rPr>
              <a:t>cl_context</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c</a:t>
            </a:r>
            <a:r>
              <a:rPr lang="en-US" altLang="zh-CN" sz="1578" dirty="0" smtClean="0">
                <a:latin typeface="Times New Roman" pitchFamily="18" charset="0"/>
                <a:cs typeface="Times New Roman" pitchFamily="18" charset="0"/>
              </a:rPr>
              <a:t>   </a:t>
            </a:r>
            <a:r>
              <a:rPr lang="en-US" altLang="zh-CN" sz="1578" dirty="0" smtClean="0">
                <a:solidFill>
                  <a:srgbClr val="FFFFFF"/>
                </a:solidFill>
                <a:latin typeface="Menlo" pitchFamily="18" charset="0"/>
                <a:cs typeface="Menlo" pitchFamily="18" charset="0"/>
              </a:rPr>
              <a:t>=</a:t>
            </a:r>
            <a:r>
              <a:rPr lang="en-US" altLang="zh-CN" sz="1578" dirty="0" smtClean="0">
                <a:latin typeface="Times New Roman" pitchFamily="18" charset="0"/>
                <a:cs typeface="Times New Roman" pitchFamily="18" charset="0"/>
              </a:rPr>
              <a:t>   </a:t>
            </a:r>
            <a:r>
              <a:rPr lang="en-US" altLang="zh-CN" sz="1578" dirty="0" smtClean="0">
                <a:solidFill>
                  <a:srgbClr val="FEB800"/>
                </a:solidFill>
                <a:latin typeface="Menlo" pitchFamily="18" charset="0"/>
                <a:cs typeface="Menlo" pitchFamily="18" charset="0"/>
              </a:rPr>
              <a:t>clCreateContextWithType</a:t>
            </a:r>
            <a:r>
              <a:rPr lang="en-US" altLang="zh-CN" sz="1578" dirty="0" smtClean="0">
                <a:solidFill>
                  <a:srgbClr val="FFFFFF"/>
                </a:solidFill>
                <a:latin typeface="Menlo" pitchFamily="18" charset="0"/>
                <a:cs typeface="Menlo" pitchFamily="18" charset="0"/>
              </a:rPr>
              <a:t>(NULL,</a:t>
            </a:r>
            <a:r>
              <a:rPr lang="en-US" altLang="zh-CN" sz="1578" dirty="0" smtClean="0">
                <a:solidFill>
                  <a:srgbClr val="FEB800"/>
                </a:solidFill>
                <a:latin typeface="Menlo" pitchFamily="18" charset="0"/>
                <a:cs typeface="Menlo" pitchFamily="18" charset="0"/>
              </a:rPr>
              <a:t>CL_DEVICE_TYPE_GPU</a:t>
            </a:r>
            <a:r>
              <a:rPr lang="en-US" altLang="zh-CN" sz="1578" dirty="0" smtClean="0">
                <a:solidFill>
                  <a:srgbClr val="FFFFFF"/>
                </a:solidFill>
                <a:latin typeface="Menlo" pitchFamily="18" charset="0"/>
                <a:cs typeface="Menlo" pitchFamily="18" charset="0"/>
              </a:rPr>
              <a:t>,NULL,NULL,NULL);</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 name="Freeform 3"/>
          <p:cNvSpPr/>
          <p:nvPr/>
        </p:nvSpPr>
        <p:spPr>
          <a:xfrm>
            <a:off x="12700" y="458624"/>
            <a:ext cx="10668000" cy="6654800"/>
          </a:xfrm>
          <a:custGeom>
            <a:avLst/>
            <a:gdLst>
              <a:gd name="connsiteX0" fmla="*/ 0 w 10668000"/>
              <a:gd name="connsiteY0" fmla="*/ 0 h 6654800"/>
              <a:gd name="connsiteX1" fmla="*/ 10668000 w 10668000"/>
              <a:gd name="connsiteY1" fmla="*/ 0 h 6654800"/>
              <a:gd name="connsiteX2" fmla="*/ 10668000 w 10668000"/>
              <a:gd name="connsiteY2" fmla="*/ 6654800 h 6654800"/>
              <a:gd name="connsiteX3" fmla="*/ 0 w 10668000"/>
              <a:gd name="connsiteY3" fmla="*/ 6654800 h 6654800"/>
              <a:gd name="connsiteX4" fmla="*/ 0 w 10668000"/>
              <a:gd name="connsiteY4" fmla="*/ 0 h 665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0" h="6654800">
                <a:moveTo>
                  <a:pt x="0" y="0"/>
                </a:moveTo>
                <a:lnTo>
                  <a:pt x="10668000" y="0"/>
                </a:lnTo>
                <a:lnTo>
                  <a:pt x="10668000" y="6654800"/>
                </a:lnTo>
                <a:lnTo>
                  <a:pt x="0" y="665480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5" name="Freeform 3"/>
          <p:cNvSpPr/>
          <p:nvPr/>
        </p:nvSpPr>
        <p:spPr>
          <a:xfrm>
            <a:off x="2086470" y="3830050"/>
            <a:ext cx="6628332" cy="38980"/>
          </a:xfrm>
          <a:custGeom>
            <a:avLst/>
            <a:gdLst>
              <a:gd name="connsiteX0" fmla="*/ 0 w 6628332"/>
              <a:gd name="connsiteY0" fmla="*/ 26795 h 38980"/>
              <a:gd name="connsiteX1" fmla="*/ 1737 w 6628332"/>
              <a:gd name="connsiteY1" fmla="*/ 10090 h 38980"/>
              <a:gd name="connsiteX2" fmla="*/ 12835 w 6628332"/>
              <a:gd name="connsiteY2" fmla="*/ 0 h 38980"/>
              <a:gd name="connsiteX3" fmla="*/ 6617239 w 6628332"/>
              <a:gd name="connsiteY3" fmla="*/ 0 h 38980"/>
              <a:gd name="connsiteX4" fmla="*/ 6628332 w 6628332"/>
              <a:gd name="connsiteY4" fmla="*/ 10090 h 38980"/>
              <a:gd name="connsiteX5" fmla="*/ 6628332 w 6628332"/>
              <a:gd name="connsiteY5" fmla="*/ 26795 h 38980"/>
              <a:gd name="connsiteX6" fmla="*/ 6617239 w 6628332"/>
              <a:gd name="connsiteY6" fmla="*/ 38980 h 38980"/>
              <a:gd name="connsiteX7" fmla="*/ 12835 w 6628332"/>
              <a:gd name="connsiteY7" fmla="*/ 38980 h 38980"/>
              <a:gd name="connsiteX8" fmla="*/ 0 w 6628332"/>
              <a:gd name="connsiteY8" fmla="*/ 26795 h 389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628332" h="38980">
                <a:moveTo>
                  <a:pt x="0" y="26795"/>
                </a:moveTo>
                <a:lnTo>
                  <a:pt x="1737" y="10090"/>
                </a:lnTo>
                <a:cubicBezTo>
                  <a:pt x="1737" y="3002"/>
                  <a:pt x="5746" y="0"/>
                  <a:pt x="12835" y="0"/>
                </a:cubicBezTo>
                <a:lnTo>
                  <a:pt x="6617239" y="0"/>
                </a:lnTo>
                <a:cubicBezTo>
                  <a:pt x="6624329" y="0"/>
                  <a:pt x="6628332" y="3002"/>
                  <a:pt x="6628332" y="10090"/>
                </a:cubicBezTo>
                <a:lnTo>
                  <a:pt x="6628332" y="26795"/>
                </a:lnTo>
                <a:cubicBezTo>
                  <a:pt x="6628332" y="33884"/>
                  <a:pt x="6624329" y="38980"/>
                  <a:pt x="6617239" y="38980"/>
                </a:cubicBezTo>
                <a:lnTo>
                  <a:pt x="12835" y="38980"/>
                </a:lnTo>
                <a:cubicBezTo>
                  <a:pt x="5746" y="38980"/>
                  <a:pt x="0" y="33884"/>
                  <a:pt x="0" y="26795"/>
                </a:cubicBezTo>
              </a:path>
            </a:pathLst>
          </a:custGeom>
          <a:solidFill>
            <a:srgbClr val="92929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6" name="Freeform 3"/>
          <p:cNvSpPr/>
          <p:nvPr/>
        </p:nvSpPr>
        <p:spPr>
          <a:xfrm>
            <a:off x="1825443" y="3563799"/>
            <a:ext cx="591661" cy="591662"/>
          </a:xfrm>
          <a:custGeom>
            <a:avLst/>
            <a:gdLst>
              <a:gd name="connsiteX0" fmla="*/ 505013 w 591661"/>
              <a:gd name="connsiteY0" fmla="*/ 86648 h 591662"/>
              <a:gd name="connsiteX1" fmla="*/ 505013 w 591661"/>
              <a:gd name="connsiteY1" fmla="*/ 505014 h 591662"/>
              <a:gd name="connsiteX2" fmla="*/ 86648 w 591661"/>
              <a:gd name="connsiteY2" fmla="*/ 505014 h 591662"/>
              <a:gd name="connsiteX3" fmla="*/ 86648 w 591661"/>
              <a:gd name="connsiteY3" fmla="*/ 86648 h 591662"/>
              <a:gd name="connsiteX4" fmla="*/ 505013 w 591661"/>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1" h="591662">
                <a:moveTo>
                  <a:pt x="505013" y="86648"/>
                </a:moveTo>
                <a:cubicBezTo>
                  <a:pt x="620544" y="202179"/>
                  <a:pt x="620544" y="389484"/>
                  <a:pt x="505013" y="505014"/>
                </a:cubicBezTo>
                <a:cubicBezTo>
                  <a:pt x="389483" y="620545"/>
                  <a:pt x="202178" y="620545"/>
                  <a:pt x="86648" y="505014"/>
                </a:cubicBezTo>
                <a:cubicBezTo>
                  <a:pt x="-28882" y="389484"/>
                  <a:pt x="-28882" y="202179"/>
                  <a:pt x="86648" y="86648"/>
                </a:cubicBezTo>
                <a:cubicBezTo>
                  <a:pt x="202178" y="-28882"/>
                  <a:pt x="389483" y="-28882"/>
                  <a:pt x="505013" y="86648"/>
                </a:cubicBezTo>
              </a:path>
            </a:pathLst>
          </a:custGeom>
          <a:solidFill>
            <a:srgbClr val="2882A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7" name="Freeform 3"/>
          <p:cNvSpPr/>
          <p:nvPr/>
        </p:nvSpPr>
        <p:spPr>
          <a:xfrm>
            <a:off x="1808737" y="3547093"/>
            <a:ext cx="625073" cy="625074"/>
          </a:xfrm>
          <a:custGeom>
            <a:avLst/>
            <a:gdLst>
              <a:gd name="connsiteX0" fmla="*/ 521720 w 625073"/>
              <a:gd name="connsiteY0" fmla="*/ 103353 h 625074"/>
              <a:gd name="connsiteX1" fmla="*/ 521720 w 625073"/>
              <a:gd name="connsiteY1" fmla="*/ 521720 h 625074"/>
              <a:gd name="connsiteX2" fmla="*/ 103353 w 625073"/>
              <a:gd name="connsiteY2" fmla="*/ 521720 h 625074"/>
              <a:gd name="connsiteX3" fmla="*/ 103353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3" y="521720"/>
                </a:cubicBezTo>
                <a:cubicBezTo>
                  <a:pt x="-12176" y="406194"/>
                  <a:pt x="-12176" y="218884"/>
                  <a:pt x="103353" y="103353"/>
                </a:cubicBezTo>
                <a:cubicBezTo>
                  <a:pt x="218885" y="-12177"/>
                  <a:pt x="406189" y="-12177"/>
                  <a:pt x="521720" y="103353"/>
                </a:cubicBezTo>
              </a:path>
            </a:pathLst>
          </a:custGeom>
          <a:ln w="38100">
            <a:solidFill>
              <a:srgbClr val="34AAD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lt"/>
            </a:endParaRPr>
          </a:p>
        </p:txBody>
      </p:sp>
      <p:sp>
        <p:nvSpPr>
          <p:cNvPr id="8" name="Freeform 3"/>
          <p:cNvSpPr/>
          <p:nvPr/>
        </p:nvSpPr>
        <p:spPr>
          <a:xfrm>
            <a:off x="6193286" y="3563799"/>
            <a:ext cx="591659" cy="591662"/>
          </a:xfrm>
          <a:custGeom>
            <a:avLst/>
            <a:gdLst>
              <a:gd name="connsiteX0" fmla="*/ 505014 w 591659"/>
              <a:gd name="connsiteY0" fmla="*/ 86648 h 591662"/>
              <a:gd name="connsiteX1" fmla="*/ 505014 w 591659"/>
              <a:gd name="connsiteY1" fmla="*/ 505014 h 591662"/>
              <a:gd name="connsiteX2" fmla="*/ 86643 w 591659"/>
              <a:gd name="connsiteY2" fmla="*/ 505014 h 591662"/>
              <a:gd name="connsiteX3" fmla="*/ 86643 w 591659"/>
              <a:gd name="connsiteY3" fmla="*/ 86648 h 591662"/>
              <a:gd name="connsiteX4" fmla="*/ 505014 w 591659"/>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9" h="591662">
                <a:moveTo>
                  <a:pt x="505014" y="86648"/>
                </a:moveTo>
                <a:cubicBezTo>
                  <a:pt x="620540" y="202179"/>
                  <a:pt x="620540" y="389484"/>
                  <a:pt x="505014" y="505014"/>
                </a:cubicBezTo>
                <a:cubicBezTo>
                  <a:pt x="389484" y="620545"/>
                  <a:pt x="202174" y="620545"/>
                  <a:pt x="86643" y="505014"/>
                </a:cubicBezTo>
                <a:cubicBezTo>
                  <a:pt x="-28881" y="389484"/>
                  <a:pt x="-28881" y="202179"/>
                  <a:pt x="86643" y="86648"/>
                </a:cubicBezTo>
                <a:cubicBezTo>
                  <a:pt x="202174" y="-28882"/>
                  <a:pt x="389484"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9" name="Freeform 3"/>
          <p:cNvSpPr/>
          <p:nvPr/>
        </p:nvSpPr>
        <p:spPr>
          <a:xfrm>
            <a:off x="6176581"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lt"/>
            </a:endParaRPr>
          </a:p>
        </p:txBody>
      </p:sp>
      <p:sp>
        <p:nvSpPr>
          <p:cNvPr id="10" name="Freeform 3"/>
          <p:cNvSpPr/>
          <p:nvPr/>
        </p:nvSpPr>
        <p:spPr>
          <a:xfrm>
            <a:off x="8377204" y="3563799"/>
            <a:ext cx="591663" cy="591662"/>
          </a:xfrm>
          <a:custGeom>
            <a:avLst/>
            <a:gdLst>
              <a:gd name="connsiteX0" fmla="*/ 505014 w 591663"/>
              <a:gd name="connsiteY0" fmla="*/ 86648 h 591662"/>
              <a:gd name="connsiteX1" fmla="*/ 505014 w 591663"/>
              <a:gd name="connsiteY1" fmla="*/ 505014 h 591662"/>
              <a:gd name="connsiteX2" fmla="*/ 86648 w 591663"/>
              <a:gd name="connsiteY2" fmla="*/ 505014 h 591662"/>
              <a:gd name="connsiteX3" fmla="*/ 86648 w 591663"/>
              <a:gd name="connsiteY3" fmla="*/ 86648 h 591662"/>
              <a:gd name="connsiteX4" fmla="*/ 505014 w 591663"/>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63" h="591662">
                <a:moveTo>
                  <a:pt x="505014" y="86648"/>
                </a:moveTo>
                <a:cubicBezTo>
                  <a:pt x="620545" y="202179"/>
                  <a:pt x="620545" y="389484"/>
                  <a:pt x="505014" y="505014"/>
                </a:cubicBezTo>
                <a:cubicBezTo>
                  <a:pt x="389482" y="620545"/>
                  <a:pt x="202179" y="620545"/>
                  <a:pt x="86648" y="505014"/>
                </a:cubicBezTo>
                <a:cubicBezTo>
                  <a:pt x="-28883" y="389484"/>
                  <a:pt x="-28883" y="202179"/>
                  <a:pt x="86648" y="86648"/>
                </a:cubicBezTo>
                <a:cubicBezTo>
                  <a:pt x="202179" y="-28882"/>
                  <a:pt x="389482"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11" name="Freeform 3"/>
          <p:cNvSpPr/>
          <p:nvPr/>
        </p:nvSpPr>
        <p:spPr>
          <a:xfrm>
            <a:off x="8360500" y="3547093"/>
            <a:ext cx="625073" cy="625074"/>
          </a:xfrm>
          <a:custGeom>
            <a:avLst/>
            <a:gdLst>
              <a:gd name="connsiteX0" fmla="*/ 521720 w 625073"/>
              <a:gd name="connsiteY0" fmla="*/ 103353 h 625074"/>
              <a:gd name="connsiteX1" fmla="*/ 521720 w 625073"/>
              <a:gd name="connsiteY1" fmla="*/ 521720 h 625074"/>
              <a:gd name="connsiteX2" fmla="*/ 103354 w 625073"/>
              <a:gd name="connsiteY2" fmla="*/ 521720 h 625074"/>
              <a:gd name="connsiteX3" fmla="*/ 103354 w 625073"/>
              <a:gd name="connsiteY3" fmla="*/ 103353 h 625074"/>
              <a:gd name="connsiteX4" fmla="*/ 521720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20" y="103353"/>
                </a:moveTo>
                <a:cubicBezTo>
                  <a:pt x="637251" y="218884"/>
                  <a:pt x="637251" y="406194"/>
                  <a:pt x="521720" y="521720"/>
                </a:cubicBezTo>
                <a:cubicBezTo>
                  <a:pt x="406189" y="637251"/>
                  <a:pt x="218885" y="637251"/>
                  <a:pt x="103354" y="521720"/>
                </a:cubicBezTo>
                <a:cubicBezTo>
                  <a:pt x="-12176" y="406194"/>
                  <a:pt x="-12176" y="218884"/>
                  <a:pt x="103354" y="103353"/>
                </a:cubicBezTo>
                <a:cubicBezTo>
                  <a:pt x="218885" y="-12177"/>
                  <a:pt x="406189" y="-12177"/>
                  <a:pt x="521720"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lt"/>
            </a:endParaRPr>
          </a:p>
        </p:txBody>
      </p:sp>
      <p:sp>
        <p:nvSpPr>
          <p:cNvPr id="12" name="Freeform 3"/>
          <p:cNvSpPr/>
          <p:nvPr/>
        </p:nvSpPr>
        <p:spPr>
          <a:xfrm>
            <a:off x="4009363" y="3563799"/>
            <a:ext cx="591658" cy="591662"/>
          </a:xfrm>
          <a:custGeom>
            <a:avLst/>
            <a:gdLst>
              <a:gd name="connsiteX0" fmla="*/ 505014 w 591658"/>
              <a:gd name="connsiteY0" fmla="*/ 86648 h 591662"/>
              <a:gd name="connsiteX1" fmla="*/ 505014 w 591658"/>
              <a:gd name="connsiteY1" fmla="*/ 505014 h 591662"/>
              <a:gd name="connsiteX2" fmla="*/ 86647 w 591658"/>
              <a:gd name="connsiteY2" fmla="*/ 505014 h 591662"/>
              <a:gd name="connsiteX3" fmla="*/ 86647 w 591658"/>
              <a:gd name="connsiteY3" fmla="*/ 86648 h 591662"/>
              <a:gd name="connsiteX4" fmla="*/ 505014 w 591658"/>
              <a:gd name="connsiteY4" fmla="*/ 86648 h 5916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658" h="591662">
                <a:moveTo>
                  <a:pt x="505014" y="86648"/>
                </a:moveTo>
                <a:cubicBezTo>
                  <a:pt x="620539" y="202179"/>
                  <a:pt x="620539" y="389484"/>
                  <a:pt x="505014" y="505014"/>
                </a:cubicBezTo>
                <a:cubicBezTo>
                  <a:pt x="389483" y="620545"/>
                  <a:pt x="202173" y="620545"/>
                  <a:pt x="86647" y="505014"/>
                </a:cubicBezTo>
                <a:cubicBezTo>
                  <a:pt x="-28882" y="389484"/>
                  <a:pt x="-28882" y="202179"/>
                  <a:pt x="86647" y="86648"/>
                </a:cubicBezTo>
                <a:cubicBezTo>
                  <a:pt x="202173" y="-28882"/>
                  <a:pt x="389483" y="-28882"/>
                  <a:pt x="505014" y="86648"/>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13" name="Freeform 3"/>
          <p:cNvSpPr/>
          <p:nvPr/>
        </p:nvSpPr>
        <p:spPr>
          <a:xfrm>
            <a:off x="3992659" y="3547093"/>
            <a:ext cx="625073" cy="625074"/>
          </a:xfrm>
          <a:custGeom>
            <a:avLst/>
            <a:gdLst>
              <a:gd name="connsiteX0" fmla="*/ 521719 w 625073"/>
              <a:gd name="connsiteY0" fmla="*/ 103353 h 625074"/>
              <a:gd name="connsiteX1" fmla="*/ 521719 w 625073"/>
              <a:gd name="connsiteY1" fmla="*/ 521720 h 625074"/>
              <a:gd name="connsiteX2" fmla="*/ 103353 w 625073"/>
              <a:gd name="connsiteY2" fmla="*/ 521720 h 625074"/>
              <a:gd name="connsiteX3" fmla="*/ 103353 w 625073"/>
              <a:gd name="connsiteY3" fmla="*/ 103353 h 625074"/>
              <a:gd name="connsiteX4" fmla="*/ 521719 w 625073"/>
              <a:gd name="connsiteY4" fmla="*/ 103353 h 6250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5073" h="625074">
                <a:moveTo>
                  <a:pt x="521719" y="103353"/>
                </a:moveTo>
                <a:cubicBezTo>
                  <a:pt x="637250" y="218884"/>
                  <a:pt x="637250" y="406194"/>
                  <a:pt x="521719" y="521720"/>
                </a:cubicBezTo>
                <a:cubicBezTo>
                  <a:pt x="406188" y="637251"/>
                  <a:pt x="218884" y="637251"/>
                  <a:pt x="103353" y="521720"/>
                </a:cubicBezTo>
                <a:cubicBezTo>
                  <a:pt x="-12177" y="406194"/>
                  <a:pt x="-12177" y="218884"/>
                  <a:pt x="103353" y="103353"/>
                </a:cubicBezTo>
                <a:cubicBezTo>
                  <a:pt x="218884" y="-12177"/>
                  <a:pt x="406188" y="-12177"/>
                  <a:pt x="521719" y="103353"/>
                </a:cubicBezTo>
              </a:path>
            </a:pathLst>
          </a:custGeom>
          <a:ln w="38100">
            <a:solidFill>
              <a:srgbClr val="92929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lt"/>
            </a:endParaRPr>
          </a:p>
        </p:txBody>
      </p:sp>
      <p:sp>
        <p:nvSpPr>
          <p:cNvPr id="2" name="TextBox 1"/>
          <p:cNvSpPr txBox="1"/>
          <p:nvPr/>
        </p:nvSpPr>
        <p:spPr>
          <a:xfrm>
            <a:off x="660400" y="774700"/>
            <a:ext cx="4290430" cy="635020"/>
          </a:xfrm>
          <a:prstGeom prst="rect">
            <a:avLst/>
          </a:prstGeom>
          <a:noFill/>
        </p:spPr>
        <p:txBody>
          <a:bodyPr wrap="none" lIns="0" tIns="0" rIns="0" rtlCol="0">
            <a:spAutoFit/>
          </a:bodyPr>
          <a:lstStyle/>
          <a:p>
            <a:pPr>
              <a:lnSpc>
                <a:spcPts val="4500"/>
              </a:lnSpc>
              <a:tabLst/>
            </a:pPr>
            <a:r>
              <a:rPr lang="en-US" altLang="zh-CN" sz="4209" dirty="0" smtClean="0">
                <a:solidFill>
                  <a:srgbClr val="FFFFFF"/>
                </a:solidFill>
                <a:latin typeface="+mj-lt"/>
                <a:cs typeface="Times New Roman" pitchFamily="18" charset="0"/>
              </a:rPr>
              <a:t>Programming</a:t>
            </a:r>
            <a:r>
              <a:rPr lang="en-US" altLang="zh-CN" sz="4209" dirty="0" smtClean="0">
                <a:latin typeface="+mj-lt"/>
                <a:cs typeface="Times New Roman" pitchFamily="18" charset="0"/>
              </a:rPr>
              <a:t> </a:t>
            </a:r>
            <a:r>
              <a:rPr lang="en-US" altLang="zh-CN" sz="4209" dirty="0" smtClean="0">
                <a:solidFill>
                  <a:srgbClr val="FFFFFF"/>
                </a:solidFill>
                <a:latin typeface="+mj-lt"/>
                <a:cs typeface="Times New Roman" pitchFamily="18" charset="0"/>
              </a:rPr>
              <a:t>Steps</a:t>
            </a:r>
          </a:p>
        </p:txBody>
      </p:sp>
      <p:sp>
        <p:nvSpPr>
          <p:cNvPr id="14" name="TextBox 1"/>
          <p:cNvSpPr txBox="1"/>
          <p:nvPr/>
        </p:nvSpPr>
        <p:spPr>
          <a:xfrm>
            <a:off x="1244600" y="3124200"/>
            <a:ext cx="1750393" cy="983637"/>
          </a:xfrm>
          <a:prstGeom prst="rect">
            <a:avLst/>
          </a:prstGeom>
          <a:noFill/>
        </p:spPr>
        <p:txBody>
          <a:bodyPr wrap="none" lIns="0" tIns="0" rIns="0" rtlCol="0">
            <a:spAutoFit/>
          </a:bodyPr>
          <a:lstStyle/>
          <a:p>
            <a:pPr>
              <a:lnSpc>
                <a:spcPts val="2100"/>
              </a:lnSpc>
              <a:tabLst>
                <a:tab pos="787400" algn="l"/>
              </a:tabLst>
            </a:pPr>
            <a:r>
              <a:rPr lang="en-US" altLang="zh-CN" sz="2016" dirty="0" smtClean="0">
                <a:solidFill>
                  <a:srgbClr val="FFFFFF"/>
                </a:solidFill>
                <a:latin typeface="+mj-lt"/>
                <a:cs typeface="Times New Roman" pitchFamily="18" charset="0"/>
              </a:rPr>
              <a:t>Context</a:t>
            </a:r>
            <a:r>
              <a:rPr lang="en-US" altLang="zh-CN" sz="2016" dirty="0" smtClean="0">
                <a:latin typeface="+mj-lt"/>
                <a:cs typeface="Times New Roman" pitchFamily="18" charset="0"/>
              </a:rPr>
              <a:t> </a:t>
            </a:r>
            <a:r>
              <a:rPr lang="en-US" altLang="zh-CN" sz="2016" dirty="0" smtClean="0">
                <a:solidFill>
                  <a:srgbClr val="FFFFFF"/>
                </a:solidFill>
                <a:latin typeface="+mj-lt"/>
                <a:cs typeface="Times New Roman" pitchFamily="18" charset="0"/>
              </a:rPr>
              <a:t>creation</a:t>
            </a:r>
          </a:p>
          <a:p>
            <a:pPr>
              <a:lnSpc>
                <a:spcPts val="1000"/>
              </a:lnSpc>
            </a:pPr>
            <a:endParaRPr lang="en-US" altLang="zh-CN" dirty="0" smtClean="0">
              <a:latin typeface="+mj-lt"/>
            </a:endParaRPr>
          </a:p>
          <a:p>
            <a:pPr>
              <a:lnSpc>
                <a:spcPts val="1000"/>
              </a:lnSpc>
            </a:pPr>
            <a:endParaRPr lang="en-US" altLang="zh-CN" dirty="0" smtClean="0">
              <a:latin typeface="+mj-lt"/>
            </a:endParaRPr>
          </a:p>
          <a:p>
            <a:pPr>
              <a:lnSpc>
                <a:spcPts val="3200"/>
              </a:lnSpc>
              <a:tabLst>
                <a:tab pos="787400" algn="l"/>
              </a:tabLst>
            </a:pPr>
            <a:r>
              <a:rPr lang="en-US" altLang="zh-CN" dirty="0" smtClean="0">
                <a:latin typeface="+mj-lt"/>
              </a:rPr>
              <a:t>	</a:t>
            </a:r>
            <a:r>
              <a:rPr lang="en-US" altLang="zh-CN" sz="2718" dirty="0" smtClean="0">
                <a:solidFill>
                  <a:srgbClr val="FFFFFF"/>
                </a:solidFill>
                <a:latin typeface="+mj-lt"/>
                <a:cs typeface="Times New Roman" pitchFamily="18" charset="0"/>
              </a:rPr>
              <a:t>1</a:t>
            </a:r>
          </a:p>
        </p:txBody>
      </p:sp>
      <p:sp>
        <p:nvSpPr>
          <p:cNvPr id="15" name="TextBox 1"/>
          <p:cNvSpPr txBox="1"/>
          <p:nvPr/>
        </p:nvSpPr>
        <p:spPr>
          <a:xfrm>
            <a:off x="5740400" y="2971800"/>
            <a:ext cx="1520138" cy="1150349"/>
          </a:xfrm>
          <a:prstGeom prst="rect">
            <a:avLst/>
          </a:prstGeom>
          <a:noFill/>
        </p:spPr>
        <p:txBody>
          <a:bodyPr wrap="none" lIns="0" tIns="0" rIns="0" rtlCol="0">
            <a:spAutoFit/>
          </a:bodyPr>
          <a:lstStyle/>
          <a:p>
            <a:pPr>
              <a:lnSpc>
                <a:spcPts val="1100"/>
              </a:lnSpc>
              <a:tabLst>
                <a:tab pos="660400" algn="l"/>
                <a:tab pos="736600" algn="l"/>
              </a:tabLst>
            </a:pPr>
            <a:r>
              <a:rPr lang="en-US" altLang="zh-CN" dirty="0" smtClean="0">
                <a:latin typeface="+mj-lt"/>
              </a:rPr>
              <a:t>		</a:t>
            </a:r>
            <a:r>
              <a:rPr lang="en-US" altLang="zh-CN" sz="1104" dirty="0" smtClean="0">
                <a:solidFill>
                  <a:srgbClr val="000000"/>
                </a:solidFill>
                <a:latin typeface="+mj-lt"/>
                <a:cs typeface="Times New Roman" pitchFamily="18" charset="0"/>
              </a:rPr>
              <a:t>!</a:t>
            </a:r>
          </a:p>
          <a:p>
            <a:pPr>
              <a:lnSpc>
                <a:spcPts val="2300"/>
              </a:lnSpc>
              <a:tabLst>
                <a:tab pos="660400" algn="l"/>
                <a:tab pos="736600" algn="l"/>
              </a:tabLst>
            </a:pPr>
            <a:r>
              <a:rPr lang="en-US" altLang="zh-CN" sz="2016" dirty="0" smtClean="0">
                <a:solidFill>
                  <a:srgbClr val="7A7A7A"/>
                </a:solidFill>
                <a:latin typeface="+mj-lt"/>
                <a:cs typeface="Times New Roman" pitchFamily="18" charset="0"/>
              </a:rPr>
              <a:t>Work</a:t>
            </a:r>
            <a:r>
              <a:rPr lang="en-US" altLang="zh-CN" sz="2016" dirty="0" smtClean="0">
                <a:latin typeface="+mj-lt"/>
                <a:cs typeface="Times New Roman" pitchFamily="18" charset="0"/>
              </a:rPr>
              <a:t> </a:t>
            </a:r>
            <a:r>
              <a:rPr lang="en-US" altLang="zh-CN" sz="2016" dirty="0" smtClean="0">
                <a:solidFill>
                  <a:srgbClr val="7A7A7A"/>
                </a:solidFill>
                <a:latin typeface="+mj-lt"/>
                <a:cs typeface="Times New Roman" pitchFamily="18" charset="0"/>
              </a:rPr>
              <a:t>dispatch</a:t>
            </a:r>
          </a:p>
          <a:p>
            <a:pPr>
              <a:lnSpc>
                <a:spcPts val="1000"/>
              </a:lnSpc>
            </a:pPr>
            <a:endParaRPr lang="en-US" altLang="zh-CN" dirty="0" smtClean="0">
              <a:latin typeface="+mj-lt"/>
            </a:endParaRPr>
          </a:p>
          <a:p>
            <a:pPr>
              <a:lnSpc>
                <a:spcPts val="1000"/>
              </a:lnSpc>
            </a:pPr>
            <a:endParaRPr lang="en-US" altLang="zh-CN" dirty="0" smtClean="0">
              <a:latin typeface="+mj-lt"/>
            </a:endParaRPr>
          </a:p>
          <a:p>
            <a:pPr>
              <a:lnSpc>
                <a:spcPts val="3200"/>
              </a:lnSpc>
              <a:tabLst>
                <a:tab pos="660400" algn="l"/>
                <a:tab pos="736600" algn="l"/>
              </a:tabLst>
            </a:pPr>
            <a:r>
              <a:rPr lang="en-US" altLang="zh-CN" dirty="0" smtClean="0">
                <a:latin typeface="+mj-lt"/>
              </a:rPr>
              <a:t>	</a:t>
            </a:r>
            <a:r>
              <a:rPr lang="en-US" altLang="zh-CN" sz="2718" dirty="0" smtClean="0">
                <a:solidFill>
                  <a:srgbClr val="929292"/>
                </a:solidFill>
                <a:latin typeface="+mj-lt"/>
                <a:cs typeface="Times New Roman" pitchFamily="18" charset="0"/>
              </a:rPr>
              <a:t>3</a:t>
            </a:r>
          </a:p>
        </p:txBody>
      </p:sp>
      <p:sp>
        <p:nvSpPr>
          <p:cNvPr id="16" name="TextBox 1"/>
          <p:cNvSpPr txBox="1"/>
          <p:nvPr/>
        </p:nvSpPr>
        <p:spPr>
          <a:xfrm>
            <a:off x="8115300" y="3695700"/>
            <a:ext cx="1139535" cy="984782"/>
          </a:xfrm>
          <a:prstGeom prst="rect">
            <a:avLst/>
          </a:prstGeom>
          <a:noFill/>
        </p:spPr>
        <p:txBody>
          <a:bodyPr wrap="none" lIns="0" tIns="0" rIns="0" rtlCol="0">
            <a:spAutoFit/>
          </a:bodyPr>
          <a:lstStyle/>
          <a:p>
            <a:pPr>
              <a:lnSpc>
                <a:spcPts val="2900"/>
              </a:lnSpc>
              <a:tabLst>
                <a:tab pos="469900" algn="l"/>
              </a:tabLst>
            </a:pPr>
            <a:r>
              <a:rPr lang="en-US" altLang="zh-CN" dirty="0" smtClean="0">
                <a:latin typeface="+mj-lt"/>
              </a:rPr>
              <a:t>	</a:t>
            </a:r>
            <a:r>
              <a:rPr lang="en-US" altLang="zh-CN" sz="2718" dirty="0" smtClean="0">
                <a:solidFill>
                  <a:srgbClr val="929292"/>
                </a:solidFill>
                <a:latin typeface="+mj-lt"/>
                <a:cs typeface="Times New Roman" pitchFamily="18" charset="0"/>
              </a:rPr>
              <a:t>4</a:t>
            </a:r>
          </a:p>
          <a:p>
            <a:pPr>
              <a:lnSpc>
                <a:spcPts val="1000"/>
              </a:lnSpc>
            </a:pPr>
            <a:endParaRPr lang="en-US" altLang="zh-CN" dirty="0" smtClean="0">
              <a:latin typeface="+mj-lt"/>
            </a:endParaRPr>
          </a:p>
          <a:p>
            <a:pPr>
              <a:lnSpc>
                <a:spcPts val="1000"/>
              </a:lnSpc>
            </a:pPr>
            <a:endParaRPr lang="en-US" altLang="zh-CN" dirty="0" smtClean="0">
              <a:latin typeface="+mj-lt"/>
            </a:endParaRPr>
          </a:p>
          <a:p>
            <a:pPr>
              <a:lnSpc>
                <a:spcPts val="2400"/>
              </a:lnSpc>
              <a:tabLst>
                <a:tab pos="469900" algn="l"/>
              </a:tabLst>
            </a:pPr>
            <a:r>
              <a:rPr lang="en-US" altLang="zh-CN" sz="2016" dirty="0" smtClean="0">
                <a:solidFill>
                  <a:srgbClr val="7A7A7A"/>
                </a:solidFill>
                <a:latin typeface="+mj-lt"/>
                <a:cs typeface="Times New Roman" pitchFamily="18" charset="0"/>
              </a:rPr>
              <a:t>Get</a:t>
            </a:r>
            <a:r>
              <a:rPr lang="en-US" altLang="zh-CN" sz="2016" dirty="0" smtClean="0">
                <a:latin typeface="+mj-lt"/>
                <a:cs typeface="Times New Roman" pitchFamily="18" charset="0"/>
              </a:rPr>
              <a:t> </a:t>
            </a:r>
            <a:r>
              <a:rPr lang="en-US" altLang="zh-CN" sz="2016" dirty="0" smtClean="0">
                <a:solidFill>
                  <a:srgbClr val="7A7A7A"/>
                </a:solidFill>
                <a:latin typeface="+mj-lt"/>
                <a:cs typeface="Times New Roman" pitchFamily="18" charset="0"/>
              </a:rPr>
              <a:t>results</a:t>
            </a:r>
          </a:p>
        </p:txBody>
      </p:sp>
      <p:sp>
        <p:nvSpPr>
          <p:cNvPr id="17" name="TextBox 1"/>
          <p:cNvSpPr txBox="1"/>
          <p:nvPr/>
        </p:nvSpPr>
        <p:spPr>
          <a:xfrm>
            <a:off x="3352800" y="3695700"/>
            <a:ext cx="1910839" cy="993417"/>
          </a:xfrm>
          <a:prstGeom prst="rect">
            <a:avLst/>
          </a:prstGeom>
          <a:noFill/>
        </p:spPr>
        <p:txBody>
          <a:bodyPr wrap="none" lIns="0" tIns="0" rIns="0" rtlCol="0">
            <a:spAutoFit/>
          </a:bodyPr>
          <a:lstStyle/>
          <a:p>
            <a:pPr>
              <a:lnSpc>
                <a:spcPts val="2900"/>
              </a:lnSpc>
              <a:tabLst>
                <a:tab pos="863600" algn="l"/>
              </a:tabLst>
            </a:pPr>
            <a:r>
              <a:rPr lang="en-US" altLang="zh-CN" dirty="0" smtClean="0">
                <a:latin typeface="+mj-lt"/>
              </a:rPr>
              <a:t>	</a:t>
            </a:r>
            <a:r>
              <a:rPr lang="en-US" altLang="zh-CN" sz="2718" dirty="0" smtClean="0">
                <a:solidFill>
                  <a:srgbClr val="929292"/>
                </a:solidFill>
                <a:latin typeface="+mj-lt"/>
                <a:cs typeface="Times New Roman" pitchFamily="18" charset="0"/>
              </a:rPr>
              <a:t>2</a:t>
            </a:r>
          </a:p>
          <a:p>
            <a:pPr>
              <a:lnSpc>
                <a:spcPts val="1000"/>
              </a:lnSpc>
            </a:pPr>
            <a:endParaRPr lang="en-US" altLang="zh-CN" dirty="0" smtClean="0">
              <a:latin typeface="+mj-lt"/>
            </a:endParaRPr>
          </a:p>
          <a:p>
            <a:pPr>
              <a:lnSpc>
                <a:spcPts val="1000"/>
              </a:lnSpc>
            </a:pPr>
            <a:endParaRPr lang="en-US" altLang="zh-CN" dirty="0" smtClean="0">
              <a:latin typeface="+mj-lt"/>
            </a:endParaRPr>
          </a:p>
          <a:p>
            <a:pPr>
              <a:lnSpc>
                <a:spcPts val="2500"/>
              </a:lnSpc>
              <a:tabLst>
                <a:tab pos="863600" algn="l"/>
              </a:tabLst>
            </a:pPr>
            <a:r>
              <a:rPr lang="en-US" altLang="zh-CN" sz="2016" dirty="0" smtClean="0">
                <a:solidFill>
                  <a:srgbClr val="7A7A7A"/>
                </a:solidFill>
                <a:latin typeface="+mj-lt"/>
                <a:cs typeface="Times New Roman" pitchFamily="18" charset="0"/>
              </a:rPr>
              <a:t>GPU</a:t>
            </a:r>
            <a:r>
              <a:rPr lang="en-US" altLang="zh-CN" sz="2016" dirty="0" smtClean="0">
                <a:latin typeface="+mj-lt"/>
                <a:cs typeface="Times New Roman" pitchFamily="18" charset="0"/>
              </a:rPr>
              <a:t> </a:t>
            </a:r>
            <a:r>
              <a:rPr lang="en-US" altLang="zh-CN" sz="2016" dirty="0" smtClean="0">
                <a:solidFill>
                  <a:srgbClr val="7A7A7A"/>
                </a:solidFill>
                <a:latin typeface="+mj-lt"/>
                <a:cs typeface="Times New Roman" pitchFamily="18" charset="0"/>
              </a:rPr>
              <a:t>identification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1724</TotalTime>
  <Words>6325</Words>
  <Application>Microsoft Macintosh PowerPoint</Application>
  <PresentationFormat>Custom</PresentationFormat>
  <Paragraphs>1633</Paragraphs>
  <Slides>147</Slides>
  <Notes>87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147</vt:i4>
      </vt:variant>
    </vt:vector>
  </HeadingPairs>
  <TitlesOfParts>
    <vt:vector size="158" baseType="lpstr">
      <vt:lpstr>Andale Mono</vt:lpstr>
      <vt:lpstr>Calibri</vt:lpstr>
      <vt:lpstr>Lucida Grande</vt:lpstr>
      <vt:lpstr>Menlo</vt:lpstr>
      <vt:lpstr>Menlo Regular</vt:lpstr>
      <vt:lpstr>Monaco</vt:lpstr>
      <vt:lpstr>ＭＳ Ｐゴシック</vt:lpstr>
      <vt:lpstr>Times New Roman</vt:lpstr>
      <vt:lpstr>宋体</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Richard Spindler</cp:lastModifiedBy>
  <cp:revision>79</cp:revision>
  <dcterms:created xsi:type="dcterms:W3CDTF">2006-08-16T00:00:00Z</dcterms:created>
  <dcterms:modified xsi:type="dcterms:W3CDTF">2016-05-03T01:34:17Z</dcterms:modified>
</cp:coreProperties>
</file>